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72" r:id="rId7"/>
    <p:sldId id="262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63" r:id="rId20"/>
    <p:sldId id="264" r:id="rId21"/>
    <p:sldId id="265" r:id="rId22"/>
    <p:sldId id="266" r:id="rId23"/>
    <p:sldId id="267" r:id="rId24"/>
    <p:sldId id="273" r:id="rId25"/>
    <p:sldId id="268" r:id="rId26"/>
    <p:sldId id="271" r:id="rId27"/>
    <p:sldId id="26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66"/>
    <a:srgbClr val="009900"/>
    <a:srgbClr val="000066"/>
    <a:srgbClr val="0066FF"/>
    <a:srgbClr val="6600CC"/>
    <a:srgbClr val="FF6600"/>
    <a:srgbClr val="800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607" autoAdjust="0"/>
  </p:normalViewPr>
  <p:slideViewPr>
    <p:cSldViewPr>
      <p:cViewPr varScale="1">
        <p:scale>
          <a:sx n="70" d="100"/>
          <a:sy n="70" d="100"/>
        </p:scale>
        <p:origin x="-8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76089-BE0F-4CDC-A78A-C736C132AEF4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362E0-1DAA-46EB-92BB-64DBA5B059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362E0-1DAA-46EB-92BB-64DBA5B0590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362E0-1DAA-46EB-92BB-64DBA5B0590D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38988-3124-4E5B-A1A5-14F949D9C975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F14981-1D26-4D8F-905A-EF1231DF8C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38988-3124-4E5B-A1A5-14F949D9C975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F14981-1D26-4D8F-905A-EF1231DF8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38988-3124-4E5B-A1A5-14F949D9C975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F14981-1D26-4D8F-905A-EF1231DF8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38988-3124-4E5B-A1A5-14F949D9C975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F14981-1D26-4D8F-905A-EF1231DF8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38988-3124-4E5B-A1A5-14F949D9C975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F14981-1D26-4D8F-905A-EF1231DF8C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38988-3124-4E5B-A1A5-14F949D9C975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F14981-1D26-4D8F-905A-EF1231DF8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38988-3124-4E5B-A1A5-14F949D9C975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F14981-1D26-4D8F-905A-EF1231DF8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38988-3124-4E5B-A1A5-14F949D9C975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F14981-1D26-4D8F-905A-EF1231DF8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38988-3124-4E5B-A1A5-14F949D9C975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F14981-1D26-4D8F-905A-EF1231DF8C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38988-3124-4E5B-A1A5-14F949D9C975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F14981-1D26-4D8F-905A-EF1231DF8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38988-3124-4E5B-A1A5-14F949D9C975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F14981-1D26-4D8F-905A-EF1231DF8C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3B38988-3124-4E5B-A1A5-14F949D9C975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6F14981-1D26-4D8F-905A-EF1231DF8C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I:\&#1055;&#1088;&#1077;&#1079;&#1077;&#1085;&#1090;&#1072;&#1094;&#1080;&#1103;\Moy_film2.wmv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I:\&#1055;&#1088;&#1077;&#1079;&#1077;&#1085;&#1090;&#1072;&#1094;&#1080;&#1103;\Moy_film1.wmv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55;&#1088;&#1077;&#1079;&#1077;&#1085;&#1090;&#1072;&#1094;&#1080;&#1103;\&#1060;&#1080;&#1079;&#1084;&#1080;&#1085;&#1091;&#1090;&#1082;&#1080;\medvedi.mp3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3631" y="0"/>
            <a:ext cx="9267631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83768" y="1196752"/>
            <a:ext cx="576064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divo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i="1" spc="50" dirty="0" smtClean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" pitchFamily="18" charset="0"/>
              </a:rPr>
              <a:t>Урок русского языка</a:t>
            </a:r>
          </a:p>
          <a:p>
            <a:pPr algn="ctr"/>
            <a:r>
              <a:rPr lang="ru-RU" sz="6000" b="1" i="1" spc="50" dirty="0" smtClean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" pitchFamily="18" charset="0"/>
              </a:rPr>
              <a:t> в 4 классе</a:t>
            </a:r>
            <a:endParaRPr lang="ru-RU" sz="6600" b="1" i="1" spc="50" dirty="0">
              <a:ln w="11430"/>
              <a:solidFill>
                <a:srgbClr val="00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Century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5" y="5157192"/>
            <a:ext cx="45365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slop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 w="11430"/>
                <a:solidFill>
                  <a:srgbClr val="00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ea typeface="MingLiU_HKSCS-ExtB" pitchFamily="18" charset="-120"/>
              </a:rPr>
              <a:t>Учитель: </a:t>
            </a:r>
            <a:r>
              <a:rPr lang="ru-RU" sz="2400" b="1" i="1" dirty="0" err="1" smtClean="0">
                <a:ln w="11430"/>
                <a:solidFill>
                  <a:srgbClr val="00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ea typeface="MingLiU_HKSCS-ExtB" pitchFamily="18" charset="-120"/>
              </a:rPr>
              <a:t>Ёлышева</a:t>
            </a:r>
            <a:r>
              <a:rPr lang="ru-RU" sz="2400" b="1" i="1" dirty="0" smtClean="0">
                <a:ln w="11430"/>
                <a:solidFill>
                  <a:srgbClr val="00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ea typeface="MingLiU_HKSCS-ExtB" pitchFamily="18" charset="-120"/>
              </a:rPr>
              <a:t> Т.С.</a:t>
            </a:r>
            <a:endParaRPr lang="ru-RU" sz="2400" b="1" i="1" dirty="0">
              <a:ln w="11430"/>
              <a:solidFill>
                <a:srgbClr val="0066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  <a:ea typeface="MingLiU_HKSCS-ExtB" pitchFamily="18" charset="-12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rtgif.ru/MULT/62902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2286000"/>
            <a:ext cx="228600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artgif.ru/MULT/9400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1428750"/>
            <a:ext cx="2790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artgif.ru/JIVOTNIE/animals14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22860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42.radikal.ru/i095/0808/d7/7a7900fc4a31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1000125"/>
            <a:ext cx="3071813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http://s44.radikal.ru/i104/0808/50/5e648150dac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434975"/>
            <a:ext cx="6858000" cy="543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www.clubdances.ru/dance/35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071563"/>
            <a:ext cx="5915025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http://www.clubdances.ru/dance/49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1428750"/>
            <a:ext cx="37147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clubdances.ru/dance/19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357188"/>
            <a:ext cx="5000625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3631" y="0"/>
            <a:ext cx="9267631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83768" y="1196752"/>
            <a:ext cx="576064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divo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i="1" spc="50" dirty="0" smtClean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" pitchFamily="18" charset="0"/>
              </a:rPr>
              <a:t>Урок русского языка</a:t>
            </a:r>
          </a:p>
          <a:p>
            <a:pPr algn="ctr"/>
            <a:r>
              <a:rPr lang="ru-RU" sz="6000" b="1" i="1" spc="50" dirty="0" smtClean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" pitchFamily="18" charset="0"/>
              </a:rPr>
              <a:t> в 4 классе</a:t>
            </a:r>
            <a:endParaRPr lang="ru-RU" sz="6600" b="1" i="1" spc="50" dirty="0">
              <a:ln w="11430"/>
              <a:solidFill>
                <a:srgbClr val="00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Century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5" y="5157192"/>
            <a:ext cx="45365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slop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 w="11430"/>
                <a:solidFill>
                  <a:srgbClr val="00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ea typeface="MingLiU_HKSCS-ExtB" pitchFamily="18" charset="-120"/>
              </a:rPr>
              <a:t>Учитель: </a:t>
            </a:r>
            <a:r>
              <a:rPr lang="ru-RU" sz="2400" b="1" i="1" dirty="0" err="1" smtClean="0">
                <a:ln w="11430"/>
                <a:solidFill>
                  <a:srgbClr val="00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ea typeface="MingLiU_HKSCS-ExtB" pitchFamily="18" charset="-120"/>
              </a:rPr>
              <a:t>Ёлышева</a:t>
            </a:r>
            <a:r>
              <a:rPr lang="ru-RU" sz="2400" b="1" i="1" dirty="0" smtClean="0">
                <a:ln w="11430"/>
                <a:solidFill>
                  <a:srgbClr val="00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ea typeface="MingLiU_HKSCS-ExtB" pitchFamily="18" charset="-120"/>
              </a:rPr>
              <a:t> Т.С.</a:t>
            </a:r>
            <a:endParaRPr lang="ru-RU" sz="2400" b="1" i="1" dirty="0">
              <a:ln w="11430"/>
              <a:solidFill>
                <a:srgbClr val="0066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  <a:ea typeface="MingLiU_HKSCS-ExtB" pitchFamily="18" charset="-12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31840" y="692696"/>
            <a:ext cx="6012160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Счастливый час и добрый путь</a:t>
            </a:r>
          </a:p>
          <a:p>
            <a:r>
              <a:rPr lang="ru-RU" sz="2400" b="1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     Шагающим колоннам,-</a:t>
            </a:r>
          </a:p>
          <a:p>
            <a:r>
              <a:rPr lang="ru-RU" sz="2400" b="1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          Набраться сил и отдохнуть</a:t>
            </a:r>
          </a:p>
          <a:p>
            <a:r>
              <a:rPr lang="ru-RU" sz="2400" b="1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В лесу, в бору зелёном.</a:t>
            </a:r>
          </a:p>
          <a:p>
            <a:r>
              <a:rPr lang="ru-RU" sz="2400" b="1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          Увидеть дятла на суку,</a:t>
            </a:r>
          </a:p>
          <a:p>
            <a:r>
              <a:rPr lang="ru-RU" sz="2400" b="1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                       Как будто заводного,</a:t>
            </a:r>
          </a:p>
          <a:p>
            <a:r>
              <a:rPr lang="ru-RU" sz="2400" b="1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И слышать мерное «ку-ку»</a:t>
            </a:r>
          </a:p>
          <a:p>
            <a:r>
              <a:rPr lang="ru-RU" sz="2400" b="1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       Из сумрака лесного.</a:t>
            </a:r>
          </a:p>
          <a:p>
            <a:r>
              <a:rPr lang="ru-RU" sz="2400" b="1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            То бороздить речную гладь,</a:t>
            </a:r>
          </a:p>
          <a:p>
            <a:r>
              <a:rPr lang="ru-RU" sz="2400" b="1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То в синем море плавать.</a:t>
            </a:r>
          </a:p>
          <a:p>
            <a:r>
              <a:rPr lang="ru-RU" sz="2400" b="1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       И в свежих чащах собирать</a:t>
            </a:r>
          </a:p>
          <a:p>
            <a:r>
              <a:rPr lang="ru-RU" sz="2400" b="1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                  Грибы, цветы и травы.</a:t>
            </a:r>
          </a:p>
          <a:p>
            <a:r>
              <a:rPr lang="ru-RU" sz="2400" b="1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И видеть край перед собой,</a:t>
            </a:r>
          </a:p>
          <a:p>
            <a:r>
              <a:rPr lang="ru-RU" sz="2400" b="1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       Родной, но незнакомый, </a:t>
            </a:r>
          </a:p>
          <a:p>
            <a:r>
              <a:rPr lang="ru-RU" sz="2400" b="1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            И заходить под кров любой,</a:t>
            </a:r>
          </a:p>
          <a:p>
            <a:r>
              <a:rPr lang="ru-RU" sz="2400" b="1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И быть везде, как дома.</a:t>
            </a:r>
            <a:endParaRPr lang="ru-RU" sz="2400" b="1" i="1" dirty="0">
              <a:ln w="1905"/>
              <a:solidFill>
                <a:srgbClr val="66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0"/>
            <a:ext cx="60841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С.Я.Маршак «В путь»</a:t>
            </a:r>
            <a:endParaRPr lang="ru-RU" sz="36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006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8820472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03848" y="0"/>
            <a:ext cx="5940152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  <a:ea typeface="Kozuka Mincho Pr6N R" pitchFamily="18" charset="-128"/>
              </a:rPr>
              <a:t>Тема урока:</a:t>
            </a:r>
          </a:p>
          <a:p>
            <a:pPr algn="ctr"/>
            <a:r>
              <a:rPr lang="ru-RU" sz="3600" b="1" i="1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MingLiU_HKSCS-ExtB" pitchFamily="18" charset="-120"/>
              </a:rPr>
              <a:t>Неопределённая форма</a:t>
            </a:r>
          </a:p>
          <a:p>
            <a:pPr algn="ctr"/>
            <a:r>
              <a:rPr lang="ru-RU" sz="3600" b="1" i="1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MingLiU_HKSCS-ExtB" pitchFamily="18" charset="-120"/>
              </a:rPr>
              <a:t> глагола</a:t>
            </a:r>
            <a:endParaRPr lang="ru-RU" sz="4000" b="1" i="1" cap="none" spc="0" dirty="0">
              <a:ln w="1905"/>
              <a:solidFill>
                <a:srgbClr val="00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MingLiU_HKSCS-ExtB" pitchFamily="18" charset="-12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2204864"/>
            <a:ext cx="58681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Цель:</a:t>
            </a:r>
          </a:p>
          <a:p>
            <a:pPr algn="ctr"/>
            <a:r>
              <a:rPr lang="ru-RU" sz="3200" b="1" i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Уточнить представления учащихся</a:t>
            </a:r>
          </a:p>
          <a:p>
            <a:pPr algn="ctr"/>
            <a:r>
              <a:rPr lang="ru-RU" sz="3200" b="1" i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о</a:t>
            </a:r>
            <a:r>
              <a:rPr lang="ru-RU" sz="3200" b="1" i="1" cap="none" spc="0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неопределенной форме</a:t>
            </a:r>
          </a:p>
          <a:p>
            <a:pPr algn="ctr"/>
            <a:r>
              <a:rPr lang="ru-RU" sz="3200" b="1" i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глагола как начальной</a:t>
            </a:r>
            <a:endParaRPr lang="ru-RU" sz="3200" b="1" i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99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87824" y="1340768"/>
            <a:ext cx="2784804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i="1" cap="none" spc="0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Слышать</a:t>
            </a:r>
          </a:p>
          <a:p>
            <a:r>
              <a:rPr lang="ru-RU" sz="3200" b="1" i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Бороздить</a:t>
            </a:r>
          </a:p>
          <a:p>
            <a:r>
              <a:rPr lang="ru-RU" sz="3200" b="1" i="1" cap="none" spc="0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Плавать</a:t>
            </a:r>
          </a:p>
          <a:p>
            <a:r>
              <a:rPr lang="ru-RU" sz="3200" b="1" i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Собирать</a:t>
            </a:r>
          </a:p>
          <a:p>
            <a:r>
              <a:rPr lang="ru-RU" sz="3200" b="1" i="1" cap="none" spc="0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Видеть</a:t>
            </a:r>
          </a:p>
          <a:p>
            <a:r>
              <a:rPr lang="ru-RU" sz="3200" b="1" i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Заходить</a:t>
            </a:r>
          </a:p>
          <a:p>
            <a:r>
              <a:rPr lang="ru-RU" sz="3200" b="1" i="1" cap="none" spc="0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Быть</a:t>
            </a:r>
            <a:endParaRPr lang="ru-RU" sz="3200" b="1" i="1" cap="none" spc="0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1340768"/>
            <a:ext cx="327585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i="1" cap="none" spc="0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Набраться</a:t>
            </a:r>
          </a:p>
          <a:p>
            <a:r>
              <a:rPr lang="ru-RU" sz="3200" b="1" i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Отдохнуть</a:t>
            </a:r>
          </a:p>
          <a:p>
            <a:r>
              <a:rPr lang="ru-RU" sz="3200" b="1" i="1" cap="none" spc="0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Увидеть</a:t>
            </a:r>
            <a:endParaRPr lang="ru-RU" sz="3200" b="1" i="1" cap="none" spc="0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0"/>
            <a:ext cx="34563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i="1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Что делать?</a:t>
            </a:r>
            <a:endParaRPr lang="ru-RU" sz="3600" b="1" i="1" spc="50" dirty="0">
              <a:ln w="11430"/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91672" y="0"/>
            <a:ext cx="29523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i="1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Что сделать?</a:t>
            </a:r>
            <a:endParaRPr lang="ru-RU" sz="3600" b="1" i="1" spc="50" dirty="0">
              <a:ln w="11430"/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131840" y="1196752"/>
            <a:ext cx="583264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5940152" y="0"/>
            <a:ext cx="27112" cy="56528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67944" y="188640"/>
            <a:ext cx="3888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Собирать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7984" y="4293096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собирал</a:t>
            </a:r>
            <a:endParaRPr lang="ru-RU" sz="3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4678" y="2996952"/>
            <a:ext cx="5429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Буду собирать</a:t>
            </a:r>
          </a:p>
          <a:p>
            <a:pPr algn="ctr"/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211960" y="1556792"/>
            <a:ext cx="36724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собираю</a:t>
            </a:r>
            <a:endParaRPr lang="ru-RU" sz="36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  <a:p>
            <a:pPr algn="ctr"/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084168" y="908720"/>
            <a:ext cx="0" cy="72008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084168" y="2276872"/>
            <a:ext cx="0" cy="72008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084168" y="3717032"/>
            <a:ext cx="0" cy="72008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0"/>
            <a:ext cx="882047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75856" y="188640"/>
            <a:ext cx="55627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i="1" spc="50" dirty="0" smtClean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Упражнение </a:t>
            </a:r>
            <a:r>
              <a:rPr lang="ru-RU" sz="4400" b="1" i="1" spc="50" dirty="0" smtClean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dobe Fan Heiti Std B" pitchFamily="34" charset="-128"/>
                <a:ea typeface="Adobe Fan Heiti Std B" pitchFamily="34" charset="-128"/>
              </a:rPr>
              <a:t>414.</a:t>
            </a:r>
            <a:endParaRPr lang="ru-RU" sz="4400" b="1" i="1" spc="50" dirty="0">
              <a:ln w="11430"/>
              <a:solidFill>
                <a:srgbClr val="00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01962" y="1340768"/>
            <a:ext cx="6215163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i="1" spc="150" dirty="0" err="1" smtClean="0">
                <a:ln w="11430"/>
                <a:solidFill>
                  <a:srgbClr val="0066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Думать-придумать</a:t>
            </a:r>
            <a:r>
              <a:rPr lang="ru-RU" sz="3600" b="1" i="1" spc="150" dirty="0" smtClean="0">
                <a:ln w="11430"/>
                <a:solidFill>
                  <a:srgbClr val="0066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,</a:t>
            </a:r>
          </a:p>
          <a:p>
            <a:pPr algn="ctr"/>
            <a:r>
              <a:rPr lang="ru-RU" sz="3600" b="1" i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строить-построить,</a:t>
            </a:r>
          </a:p>
          <a:p>
            <a:pPr algn="ctr"/>
            <a:r>
              <a:rPr lang="ru-RU" sz="3600" b="1" i="1" spc="150" dirty="0" err="1" smtClean="0">
                <a:ln w="11430"/>
                <a:solidFill>
                  <a:srgbClr val="0066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учить-выучить</a:t>
            </a:r>
            <a:r>
              <a:rPr lang="ru-RU" sz="3600" b="1" i="1" spc="150" dirty="0" smtClean="0">
                <a:ln w="11430"/>
                <a:solidFill>
                  <a:srgbClr val="0066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,</a:t>
            </a:r>
          </a:p>
          <a:p>
            <a:pPr algn="ctr"/>
            <a:r>
              <a:rPr lang="ru-RU" sz="3600" b="1" i="1" spc="150" dirty="0" err="1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хранить-сохранить</a:t>
            </a:r>
            <a:r>
              <a:rPr lang="ru-RU" sz="3600" b="1" i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,</a:t>
            </a:r>
          </a:p>
          <a:p>
            <a:pPr algn="ctr"/>
            <a:r>
              <a:rPr lang="ru-RU" sz="3600" b="1" i="1" spc="150" dirty="0" err="1" smtClean="0">
                <a:ln w="11430"/>
                <a:solidFill>
                  <a:srgbClr val="0066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ехать-приехать</a:t>
            </a:r>
            <a:r>
              <a:rPr lang="ru-RU" sz="3600" b="1" i="1" spc="150" dirty="0" smtClean="0">
                <a:ln w="11430"/>
                <a:solidFill>
                  <a:srgbClr val="0066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.</a:t>
            </a:r>
          </a:p>
          <a:p>
            <a:pPr algn="ctr"/>
            <a:endParaRPr lang="ru-RU" sz="4000" b="1" i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15816" y="0"/>
            <a:ext cx="6228184" cy="63709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Ходит город-великан </a:t>
            </a:r>
            <a:br>
              <a:rPr lang="ru-RU" sz="32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</a:br>
            <a:r>
              <a:rPr lang="ru-RU" sz="32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На работу в океан. </a:t>
            </a:r>
          </a:p>
          <a:p>
            <a:pPr algn="ctr"/>
            <a:r>
              <a:rPr lang="ru-RU" sz="3200" b="1" i="1" dirty="0" smtClean="0">
                <a:latin typeface="Georgia" pitchFamily="18" charset="0"/>
              </a:rPr>
              <a:t>( Корабль)</a:t>
            </a:r>
          </a:p>
          <a:p>
            <a:pPr algn="ctr"/>
            <a:endParaRPr lang="ru-RU" sz="4000" b="1" i="1" dirty="0" smtClean="0">
              <a:latin typeface="Georgia" pitchFamily="18" charset="0"/>
            </a:endParaRPr>
          </a:p>
          <a:p>
            <a:pPr algn="ctr"/>
            <a:endParaRPr lang="ru-RU" sz="3600" b="1" i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0066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  <a:p>
            <a:pPr algn="ctr"/>
            <a:endParaRPr lang="ru-RU" sz="3600" b="1" i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0066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  <a:p>
            <a:pPr algn="ctr"/>
            <a:endParaRPr lang="ru-RU" sz="3600" b="1" i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0066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  <a:p>
            <a:pPr algn="ctr"/>
            <a:endParaRPr lang="ru-RU" sz="3600" b="1" i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0066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  <a:p>
            <a:pPr algn="ctr"/>
            <a:endParaRPr lang="ru-RU" sz="3200" b="1" i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0066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  <a:p>
            <a:pPr algn="ctr"/>
            <a:r>
              <a:rPr lang="ru-RU" sz="32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По волнам дворец плывет,</a:t>
            </a:r>
            <a:br>
              <a:rPr lang="ru-RU" sz="32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</a:br>
            <a:r>
              <a:rPr lang="ru-RU" sz="32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На себе людей везет. </a:t>
            </a:r>
            <a:endParaRPr lang="ru-RU" sz="4000" dirty="0"/>
          </a:p>
        </p:txBody>
      </p:sp>
      <p:pic>
        <p:nvPicPr>
          <p:cNvPr id="6" name="Рисунок 5" descr="logotip_1-6.jp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1484784"/>
            <a:ext cx="3714750" cy="33432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4008" y="6273225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Georgia" pitchFamily="18" charset="0"/>
              </a:rPr>
              <a:t>(Корабль)</a:t>
            </a:r>
            <a:endParaRPr lang="ru-RU" sz="3200" b="1" i="1" dirty="0">
              <a:latin typeface="Georg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Moy_film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882047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657832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Домашнее задание</a:t>
            </a:r>
            <a:endParaRPr lang="ru-RU" b="1" i="1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1447800"/>
            <a:ext cx="5513816" cy="4800600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Упр.416, выучить правило.</a:t>
            </a:r>
          </a:p>
        </p:txBody>
      </p:sp>
      <p:pic>
        <p:nvPicPr>
          <p:cNvPr id="7" name="Рисунок 6" descr="tvor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2492896"/>
            <a:ext cx="4752528" cy="464246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фон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" name="Рисунок 18" descr="rainbow-field.jpg"/>
          <p:cNvPicPr>
            <a:picLocks noChangeAspect="1"/>
          </p:cNvPicPr>
          <p:nvPr/>
        </p:nvPicPr>
        <p:blipFill>
          <a:blip r:embed="rId3" cstate="print"/>
          <a:srcRect l="5066" r="30885"/>
          <a:stretch>
            <a:fillRect/>
          </a:stretch>
        </p:blipFill>
        <p:spPr>
          <a:xfrm>
            <a:off x="2195736" y="404664"/>
            <a:ext cx="6948264" cy="689381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7784" y="0"/>
            <a:ext cx="6305904" cy="114300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hangingPunct="1"/>
            <a:r>
              <a:rPr lang="ru-RU" b="1" i="1" dirty="0" smtClean="0">
                <a:ln/>
                <a:solidFill>
                  <a:schemeClr val="accent3"/>
                </a:solidFill>
                <a:effectLst/>
                <a:latin typeface="Georgia" pitchFamily="18" charset="0"/>
              </a:rPr>
              <a:t>Определи своё настроение</a:t>
            </a:r>
          </a:p>
        </p:txBody>
      </p:sp>
      <p:pic>
        <p:nvPicPr>
          <p:cNvPr id="21509" name="Picture 5" descr="smile1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229200"/>
            <a:ext cx="788988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Line 6"/>
          <p:cNvSpPr>
            <a:spLocks noChangeShapeType="1"/>
          </p:cNvSpPr>
          <p:nvPr/>
        </p:nvSpPr>
        <p:spPr bwMode="auto">
          <a:xfrm>
            <a:off x="4932040" y="4221088"/>
            <a:ext cx="1295400" cy="0"/>
          </a:xfrm>
          <a:prstGeom prst="line">
            <a:avLst/>
          </a:prstGeom>
          <a:ln w="38100">
            <a:solidFill>
              <a:schemeClr val="accent3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40966" name="Line 7"/>
          <p:cNvSpPr>
            <a:spLocks noChangeShapeType="1"/>
          </p:cNvSpPr>
          <p:nvPr/>
        </p:nvSpPr>
        <p:spPr bwMode="auto">
          <a:xfrm>
            <a:off x="7524328" y="2348880"/>
            <a:ext cx="1295400" cy="0"/>
          </a:xfrm>
          <a:prstGeom prst="line">
            <a:avLst/>
          </a:prstGeom>
          <a:ln w="38100">
            <a:solidFill>
              <a:schemeClr val="accent3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40967" name="Line 8"/>
          <p:cNvSpPr>
            <a:spLocks noChangeShapeType="1"/>
          </p:cNvSpPr>
          <p:nvPr/>
        </p:nvSpPr>
        <p:spPr bwMode="auto">
          <a:xfrm>
            <a:off x="6228184" y="3284984"/>
            <a:ext cx="1295400" cy="0"/>
          </a:xfrm>
          <a:prstGeom prst="line">
            <a:avLst/>
          </a:prstGeom>
          <a:ln w="38100">
            <a:solidFill>
              <a:schemeClr val="accent3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40968" name="Line 9"/>
          <p:cNvSpPr>
            <a:spLocks noChangeShapeType="1"/>
          </p:cNvSpPr>
          <p:nvPr/>
        </p:nvSpPr>
        <p:spPr bwMode="auto">
          <a:xfrm flipV="1">
            <a:off x="3635896" y="5085184"/>
            <a:ext cx="1308100" cy="23812"/>
          </a:xfrm>
          <a:prstGeom prst="line">
            <a:avLst/>
          </a:prstGeom>
          <a:ln w="38100">
            <a:solidFill>
              <a:schemeClr val="accent3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40969" name="Line 10"/>
          <p:cNvSpPr>
            <a:spLocks noChangeShapeType="1"/>
          </p:cNvSpPr>
          <p:nvPr/>
        </p:nvSpPr>
        <p:spPr bwMode="auto">
          <a:xfrm>
            <a:off x="7524328" y="2348880"/>
            <a:ext cx="0" cy="914400"/>
          </a:xfrm>
          <a:prstGeom prst="line">
            <a:avLst/>
          </a:prstGeom>
          <a:ln w="38100">
            <a:solidFill>
              <a:schemeClr val="accent3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40970" name="Line 11"/>
          <p:cNvSpPr>
            <a:spLocks noChangeShapeType="1"/>
          </p:cNvSpPr>
          <p:nvPr/>
        </p:nvSpPr>
        <p:spPr bwMode="auto">
          <a:xfrm>
            <a:off x="6228184" y="3284984"/>
            <a:ext cx="0" cy="935037"/>
          </a:xfrm>
          <a:prstGeom prst="line">
            <a:avLst/>
          </a:prstGeom>
          <a:ln w="38100">
            <a:solidFill>
              <a:schemeClr val="accent3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40971" name="Line 12"/>
          <p:cNvSpPr>
            <a:spLocks noChangeShapeType="1"/>
          </p:cNvSpPr>
          <p:nvPr/>
        </p:nvSpPr>
        <p:spPr bwMode="auto">
          <a:xfrm>
            <a:off x="4932040" y="4221088"/>
            <a:ext cx="12700" cy="890588"/>
          </a:xfrm>
          <a:prstGeom prst="line">
            <a:avLst/>
          </a:prstGeom>
          <a:ln w="38100">
            <a:solidFill>
              <a:schemeClr val="accent3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40972" name="Line 13"/>
          <p:cNvSpPr>
            <a:spLocks noChangeShapeType="1"/>
          </p:cNvSpPr>
          <p:nvPr/>
        </p:nvSpPr>
        <p:spPr bwMode="auto">
          <a:xfrm>
            <a:off x="3635896" y="5085184"/>
            <a:ext cx="0" cy="914400"/>
          </a:xfrm>
          <a:prstGeom prst="line">
            <a:avLst/>
          </a:prstGeom>
          <a:ln w="38100">
            <a:solidFill>
              <a:schemeClr val="accent3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40973" name="Text Box 14"/>
          <p:cNvSpPr txBox="1">
            <a:spLocks noChangeArrowheads="1"/>
          </p:cNvSpPr>
          <p:nvPr/>
        </p:nvSpPr>
        <p:spPr bwMode="auto">
          <a:xfrm>
            <a:off x="7696200" y="2492896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отличное</a:t>
            </a:r>
          </a:p>
        </p:txBody>
      </p:sp>
      <p:sp>
        <p:nvSpPr>
          <p:cNvPr id="40974" name="Text Box 16"/>
          <p:cNvSpPr txBox="1">
            <a:spLocks noChangeArrowheads="1"/>
          </p:cNvSpPr>
          <p:nvPr/>
        </p:nvSpPr>
        <p:spPr bwMode="auto">
          <a:xfrm>
            <a:off x="6300193" y="3429000"/>
            <a:ext cx="284380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я был(а) уверен(а) в себе</a:t>
            </a:r>
          </a:p>
          <a:p>
            <a:endParaRPr lang="ru-RU" dirty="0"/>
          </a:p>
        </p:txBody>
      </p:sp>
      <p:sp>
        <p:nvSpPr>
          <p:cNvPr id="40975" name="Text Box 17"/>
          <p:cNvSpPr txBox="1">
            <a:spLocks noChangeArrowheads="1"/>
          </p:cNvSpPr>
          <p:nvPr/>
        </p:nvSpPr>
        <p:spPr bwMode="auto">
          <a:xfrm>
            <a:off x="5076056" y="4437112"/>
            <a:ext cx="2363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мне было трудно</a:t>
            </a:r>
          </a:p>
        </p:txBody>
      </p:sp>
      <p:sp>
        <p:nvSpPr>
          <p:cNvPr id="40976" name="Text Box 18"/>
          <p:cNvSpPr txBox="1">
            <a:spLocks noChangeArrowheads="1"/>
          </p:cNvSpPr>
          <p:nvPr/>
        </p:nvSpPr>
        <p:spPr bwMode="auto">
          <a:xfrm>
            <a:off x="3779912" y="5301208"/>
            <a:ext cx="1446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я устал(а)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5255 C 0.00208 -0.07986 0.00746 -0.10301 0.01458 -0.12847 C 0.0177 -0.13935 0.01875 -0.15139 0.02395 -0.16111 C 0.02569 -0.16875 0.02795 -0.17732 0.03211 -0.18287 C 0.03316 -0.18588 0.03489 -0.19097 0.03663 -0.19375 C 0.03836 -0.19653 0.04097 -0.19838 0.04253 -0.20139 C 0.04878 -0.21435 0.0592 -0.22847 0.07048 -0.23241 C 0.08177 -0.24213 0.10017 -0.23611 0.11111 -0.23542 C 0.11614 -0.23334 0.12152 -0.22662 0.125 -0.22153 C 0.12847 -0.20834 0.13437 -0.19676 0.13663 -0.18287 C 0.13593 -0.16412 0.13802 -0.15718 0.13316 -0.14398 " pathEditMode="relative" rAng="0" ptsTypes="ffffffffffA">
                                      <p:cBhvr>
                                        <p:cTn id="11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16 -0.14398 C 0.13351 -0.14884 0.13421 -0.15347 0.13438 -0.1581 C 0.1349 -0.17338 0.13473 -0.18843 0.13542 -0.20347 C 0.13577 -0.21204 0.13889 -0.22176 0.14011 -0.23033 C 0.14115 -0.2382 0.1415 -0.24514 0.14619 -0.2507 C 0.14827 -0.26019 0.15139 -0.2706 0.15556 -0.27894 C 0.15955 -0.29676 0.16945 -0.32523 0.17917 -0.33843 C 0.18542 -0.34699 0.1941 -0.35046 0.20174 -0.35579 C 0.22014 -0.35509 0.25712 -0.3625 0.27414 -0.33843 C 0.27709 -0.32732 0.28403 -0.32037 0.28716 -0.3088 C 0.29028 -0.29746 0.28716 -0.28472 0.28716 -0.27269 " pathEditMode="relative" rAng="0" ptsTypes="ffffffffffA">
                                      <p:cBhvr>
                                        <p:cTn id="15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437 -0.27269 C 0.28541 -0.31135 0.28402 -0.30903 0.29253 -0.33611 C 0.29444 -0.35047 0.30121 -0.36366 0.30642 -0.37639 C 0.30764 -0.38264 0.30833 -0.38658 0.31111 -0.3919 C 0.31354 -0.40347 0.31614 -0.40857 0.32031 -0.41991 C 0.32152 -0.42315 0.32482 -0.42454 0.32621 -0.42755 C 0.32934 -0.43426 0.33437 -0.44074 0.3401 -0.44306 C 0.34809 -0.45047 0.35781 -0.45023 0.36684 -0.45394 C 0.37829 -0.45347 0.39965 -0.4551 0.41215 -0.44931 C 0.41788 -0.44213 0.41076 -0.45023 0.41805 -0.44468 C 0.42916 -0.43635 0.421 -0.44005 0.42847 -0.43704 C 0.4375 -0.425 0.43663 -0.41875 0.43663 -0.40139 " pathEditMode="relative" ptsTypes="fffffffffffA">
                                      <p:cBhvr>
                                        <p:cTn id="19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63 -0.40139 C 0.43628 -0.40648 0.43541 -0.41181 0.43541 -0.4169 C 0.43541 -0.44815 0.43489 -0.46088 0.4401 -0.48519 C 0.44166 -0.49213 0.44201 -0.50162 0.446 -0.50695 C 0.44739 -0.5169 0.45347 -0.53218 0.45764 -0.54097 C 0.46284 -0.55208 0.46788 -0.56875 0.475 -0.57824 C 0.47864 -0.5831 0.48298 -0.58727 0.48663 -0.59213 C 0.49045 -0.59722 0.49288 -0.60301 0.49826 -0.60602 C 0.50399 -0.60926 0.51909 -0.61435 0.525 -0.61528 C 0.52725 -0.61505 0.54427 -0.6132 0.54704 -0.61227 C 0.55191 -0.61088 0.55121 -0.60857 0.5552 -0.60602 C 0.56527 -0.59931 0.55208 -0.60996 0.56215 -0.60301 C 0.56718 -0.59954 0.57066 -0.59607 0.57621 -0.59375 C 0.57864 -0.58866 0.58055 -0.58611 0.58437 -0.58287 C 0.58576 -0.54815 0.58541 -0.56644 0.58541 -0.52847 " pathEditMode="relative" ptsTypes="ffffffffffffffA">
                                      <p:cBhvr>
                                        <p:cTn id="23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498080" cy="1143000"/>
          </a:xfrm>
        </p:spPr>
        <p:txBody>
          <a:bodyPr/>
          <a:lstStyle/>
          <a:p>
            <a:pPr algn="ctr"/>
            <a:r>
              <a:rPr lang="ru-RU" b="1" i="1" dirty="0" smtClean="0">
                <a:ln w="19050">
                  <a:solidFill>
                    <a:srgbClr val="FF006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rPr>
              <a:t>Молодцы!</a:t>
            </a:r>
            <a:endParaRPr lang="ru-RU" b="1" i="1" dirty="0">
              <a:ln w="19050">
                <a:solidFill>
                  <a:srgbClr val="FF0066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Содержимое 3" descr="994261-7ff8985b31fe693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42852"/>
            <a:ext cx="8489743" cy="671514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0"/>
            <a:ext cx="885825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88024" y="0"/>
            <a:ext cx="26207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Задачи: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620688"/>
            <a:ext cx="6084168" cy="51013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050" b="1" i="1" cap="none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Формировать умения находить неопределенную форму глагола.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5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Учить образовывать неопределенную форму с помощью вопроса.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50" b="1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Учить образовывать от глагола неопределенной формы глаголы настоящего, будущего, прошедшего времени.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50" b="1" i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Развивать орфографическую зоркость.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5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Обогащать и активизировать словарный запас учащихся.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50" b="1" i="1" dirty="0" smtClean="0">
                <a:ln w="1905"/>
                <a:solidFill>
                  <a:srgbClr val="8000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Воспитывать интерес к предмету, чувство сопричастности к сохранению уникальности русского языка.</a:t>
            </a:r>
          </a:p>
          <a:p>
            <a:pPr algn="ctr"/>
            <a:endParaRPr lang="ru-RU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539c97f0a8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0"/>
            <a:ext cx="5715039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31840" y="188640"/>
            <a:ext cx="6012160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ru-RU" sz="4500" b="1" i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Минутка             чистописания</a:t>
            </a:r>
            <a:endParaRPr lang="ru-RU" sz="4500" b="1" i="1" u="sng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0066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1067" y="1700808"/>
            <a:ext cx="6102933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500" b="1" i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Яма, мясо, оляпка,</a:t>
            </a:r>
          </a:p>
          <a:p>
            <a:pPr algn="ctr"/>
            <a:r>
              <a:rPr lang="ru-RU" sz="6500" b="1" i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ягода, яблоко, сегодня.</a:t>
            </a:r>
            <a:endParaRPr lang="ru-RU" sz="6500" b="1" i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Moy_film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59832" y="0"/>
            <a:ext cx="30963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905"/>
                <a:solidFill>
                  <a:srgbClr val="66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5400" b="1" i="1" cap="none" spc="0" dirty="0" smtClean="0">
                <a:ln w="1905"/>
                <a:solidFill>
                  <a:srgbClr val="66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тричь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44208" y="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ln w="1905"/>
                <a:solidFill>
                  <a:srgbClr val="66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обруч</a:t>
            </a:r>
            <a:endParaRPr lang="ru-RU" sz="4400" dirty="0"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908720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ln w="1905"/>
                <a:solidFill>
                  <a:srgbClr val="66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печь</a:t>
            </a:r>
            <a:endParaRPr lang="ru-RU" sz="4400" dirty="0"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136" y="908720"/>
            <a:ext cx="3060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ln w="1905"/>
                <a:solidFill>
                  <a:srgbClr val="66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стеречь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71800" y="213285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Monotype Corsiva" pitchFamily="66" charset="0"/>
              </a:rPr>
              <a:t>глаголы</a:t>
            </a:r>
            <a:endParaRPr lang="ru-RU" sz="4000" b="1" i="1" dirty="0"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8104" y="2132856"/>
            <a:ext cx="3635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Monotype Corsiva" pitchFamily="66" charset="0"/>
              </a:rPr>
              <a:t>существительные</a:t>
            </a:r>
            <a:endParaRPr lang="ru-RU" sz="3600" b="1" i="1" dirty="0">
              <a:latin typeface="Monotype Corsiva" pitchFamily="66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627784" y="2852936"/>
            <a:ext cx="6372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5364088" y="2465512"/>
            <a:ext cx="8384" cy="31957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71868" y="928670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ln w="1905"/>
                <a:solidFill>
                  <a:srgbClr val="66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печь</a:t>
            </a:r>
            <a:endParaRPr lang="ru-RU" sz="4400" dirty="0"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20259E-6 L -0.06684 0.4111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20259E-6 L -0.05104 0.4111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1878E-6 L -0.03923 0.3839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19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424E-6 L 0.30729 0.3839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1878E-6 L -0.35643 0.4782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" y="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8" grpId="0"/>
      <p:bldP spid="8" grpId="1"/>
      <p:bldP spid="9" grpId="0"/>
      <p:bldP spid="9" grpId="1"/>
      <p:bldP spid="11" grpId="0"/>
      <p:bldP spid="12" grpId="0"/>
      <p:bldP spid="22" grpId="1"/>
      <p:bldP spid="22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ttp://www.clubdances.ru/dance/19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142875"/>
            <a:ext cx="55721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medved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rtgif.ru/MULT/30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2143125"/>
            <a:ext cx="261461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294</TotalTime>
  <Words>285</Words>
  <Application>Microsoft Office PowerPoint</Application>
  <PresentationFormat>Экран (4:3)</PresentationFormat>
  <Paragraphs>89</Paragraphs>
  <Slides>27</Slides>
  <Notes>2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Домашнее задание</vt:lpstr>
      <vt:lpstr>Определи своё настроение</vt:lpstr>
      <vt:lpstr>Молодцы!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Пользователь</cp:lastModifiedBy>
  <cp:revision>41</cp:revision>
  <dcterms:created xsi:type="dcterms:W3CDTF">2013-02-28T16:02:39Z</dcterms:created>
  <dcterms:modified xsi:type="dcterms:W3CDTF">2013-03-25T18:23:46Z</dcterms:modified>
</cp:coreProperties>
</file>