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4660"/>
  </p:normalViewPr>
  <p:slideViewPr>
    <p:cSldViewPr>
      <p:cViewPr varScale="1">
        <p:scale>
          <a:sx n="111" d="100"/>
          <a:sy n="111" d="100"/>
        </p:scale>
        <p:origin x="-162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90C11C5B-4482-4EA4-A0FC-D3BF08452686}" type="datetimeFigureOut">
              <a:rPr lang="ru-RU" smtClean="0"/>
              <a:t>14.01.2014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D9EA866F-CF62-4E69-954A-B190B0EEA0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11C5B-4482-4EA4-A0FC-D3BF08452686}" type="datetimeFigureOut">
              <a:rPr lang="ru-RU" smtClean="0"/>
              <a:t>14.01.2014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A866F-CF62-4E69-954A-B190B0EEA0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11C5B-4482-4EA4-A0FC-D3BF08452686}" type="datetimeFigureOut">
              <a:rPr lang="ru-RU" smtClean="0"/>
              <a:t>14.01.2014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A866F-CF62-4E69-954A-B190B0EEA0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11C5B-4482-4EA4-A0FC-D3BF08452686}" type="datetimeFigureOut">
              <a:rPr lang="ru-RU" smtClean="0"/>
              <a:t>14.01.2014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A866F-CF62-4E69-954A-B190B0EEA0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11C5B-4482-4EA4-A0FC-D3BF08452686}" type="datetimeFigureOut">
              <a:rPr lang="ru-RU" smtClean="0"/>
              <a:t>14.01.2014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A866F-CF62-4E69-954A-B190B0EEA0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11C5B-4482-4EA4-A0FC-D3BF08452686}" type="datetimeFigureOut">
              <a:rPr lang="ru-RU" smtClean="0"/>
              <a:t>14.01.2014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A866F-CF62-4E69-954A-B190B0EEA0E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11C5B-4482-4EA4-A0FC-D3BF08452686}" type="datetimeFigureOut">
              <a:rPr lang="ru-RU" smtClean="0"/>
              <a:t>14.01.2014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A866F-CF62-4E69-954A-B190B0EEA0E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11C5B-4482-4EA4-A0FC-D3BF08452686}" type="datetimeFigureOut">
              <a:rPr lang="ru-RU" smtClean="0"/>
              <a:t>14.01.2014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A866F-CF62-4E69-954A-B190B0EEA0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11C5B-4482-4EA4-A0FC-D3BF08452686}" type="datetimeFigureOut">
              <a:rPr lang="ru-RU" smtClean="0"/>
              <a:t>14.01.2014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A866F-CF62-4E69-954A-B190B0EEA0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90C11C5B-4482-4EA4-A0FC-D3BF08452686}" type="datetimeFigureOut">
              <a:rPr lang="ru-RU" smtClean="0"/>
              <a:t>14.01.2014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D9EA866F-CF62-4E69-954A-B190B0EEA0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90C11C5B-4482-4EA4-A0FC-D3BF08452686}" type="datetimeFigureOut">
              <a:rPr lang="ru-RU" smtClean="0"/>
              <a:t>14.01.2014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D9EA866F-CF62-4E69-954A-B190B0EEA0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90C11C5B-4482-4EA4-A0FC-D3BF08452686}" type="datetimeFigureOut">
              <a:rPr lang="ru-RU" smtClean="0"/>
              <a:t>14.01.2014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D9EA866F-CF62-4E69-954A-B190B0EEA0E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1803" y="1916832"/>
            <a:ext cx="59046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Решение задач на движение одного объекта</a:t>
            </a:r>
            <a:endParaRPr lang="ru-RU" sz="2800" dirty="0"/>
          </a:p>
        </p:txBody>
      </p:sp>
      <p:sp>
        <p:nvSpPr>
          <p:cNvPr id="3" name="AutoShape 2" descr="data:image/jpeg;base64,/9j/4AAQSkZJRgABAQAAAQABAAD/2wCEAAkGBxMSEhUUExMVFhQXGBcYGBcVGBYZGBYXGhgXGRcYHBgdICgiIBwlHBcYIjEhJTUrLi4uGB8zODMsNygtLisBCgoKBQUFDgUFDisZExkrKysrKysrKysrKysrKysrKysrKysrKysrKysrKysrKysrKysrKysrKysrKysrKysrK//AABEIAJgBDAMBIgACEQEDEQH/xAAcAAEAAQUBAQAAAAAAAAAAAAAABQECAwQGBwj/xABAEAACAQMCBAMFBQYFAwUBAAABAgMABBESIQUGMUETIlEyYXGBkQcUUqGxI0JigsHRM3JzkvAVQ1ODoqOywiT/xAAUAQEAAAAAAAAAAAAAAAAAAAAA/8QAFBEBAAAAAAAAAAAAAAAAAAAAAP/aAAwDAQACEQMRAD8A9xpSlApSlApSqGgZrDPeRp7bqv8AmYD9a4fnni91l44G0KnlLD2mbSrHJG4ADrjGO9eOXPMF6ZljgMgndgAIjIrux7kZyfiaD6RuOOWyLqaZAM43PU+gHetccWd0aSCNHQZOp5QgOOvQNj+bFcrZy8TtY1eZ1uFAHiQuBr6ebRIABkddJznHUZzUjc8ItruE3Fq/hh8FwhCpJpILLIh8ofbGSMg4ztQSnDeZI5W0MjxsOpwGjyBnAmTKEkduvurNc8wxR6C4dUdlTxGXSgZ/YBJ7HbfpuKgeNcUWXTbQRnVIAwACqNaMHILDYHSpGdxuN6i+Y7y9vY1torcLGWiaSWRgqMiuDoXTqxllxqONsdaD0qlQ/LHGhdxFwhjZHeJ0JDaXTYgMOo6EH31MUClQ/MPH47VRkF5X2jhX25G9B6D1J2qAaDiNwQbif7nGxwEgUMwJ2AaUnAPyoOr4lxOG3TXNIqL/ABEZPwHU/KufPPcJ3iguplHV44WKj5mrrHkm3Rtc7SXMp2Es7amXvhB0X5elSVvlxpLkOgKuoO57BwPQjf50ERJz/Am8tvdxqOrPA4Ue/Iqa4JzDbXa5t5kf1APmHxXrUTetJEo0zLIqYIi0kO/4VbfbB9wziuCubq2nmJliME7N5ZoToMD58249vpnB6knoKD2ileY8H+0NbW6NjezCUgBkukAwUK5AlUZ0sO56fCvSredZFDIwZWAIZTkEHoQRQZKUFKBSlKBSlKBSlKBSlKBSlKBSlKBSlKBSlDQc5zLaFD40aLIz6Y2iY41tnCMpwQGGSCTsV+FQUllacEgkupAv3mU7vpLHU3VI166FGTjvjc71PcVvP/6WU/8AZtxIPjJIyHB9cIR/NWf7glxE8U8OYypXz7khx5sdx1oIjlDmu3vf8OZnB2KTaRIjjtgY2YbjHoawcx2Bs2kniXVbzgrcRhSdDYws4A3ONsgb437Vl5H5d4bDrW2hJeCQhpJkPihyM+0wG2k7Y7GuwnhDqVPQ/wDM0HG3PhXcauWj8JlYCXWJF16NKBiANABJYjbfHwqB4nzPFa3EdtDa+NLI8QtXkUqhz+zZvExugbJ27n0xWDnvldrFJr20leJ1UuTGcavc64wfia4/gHOkt+kkPEVEkUUbyLMg8OaKQDyYI7scKNs5xQe3cpcHktYnErrJLJK8rsilV1OR5QCScAADetnmLjC2sJc+Zj5Y0HtSSH2UUe81y6c1yWlhbJKrTcQkiXTAM62Yj2mA6KO591aXCuH3LD77fMrz60ESKDotxqBJ9MYBy3pnegkOFcKeI/erh83MuCzg4VNzmBSc6QBjfuQano7lNI1Mj6/KyqVYsCcK2F74xnG1Z7eV9IkjwQwBZXOkg49rpsTkEg1inu/xyRQqeulg0h92cAD86DLHFqzA/m0gMrfvYydOfRhjr3qKm4go8l0PMpOiWPrgEgEY31euPXpWHiPGECmO3OkPgyTvnCIcAtvuzHZR6Zq/gMjCOPQ8appwisjyyFBsGdgw8x3Ocd6C+S8lmUxpMhU7FvDIlx/lJwD78fIVwvNXCz4gSDSJSFB0AkITvrkHQbdPXavSpPOvnhSVfWNv/wAtjHyJrTuYY4FR4hoj16ZVwSSzDYtnfUCR19aDz3kbhUVlJI+gySMGQzNhiS28ihcgHYfr16V0thOeGTqNxYzuQQdxbTN/EBpCseqjoasu10yuFUKwZnXJCaldSDpJGxBb4ZFQ/F75V4bcCWVI1ZP2Y1EjxP8AEVE29okepwBvQetlvTeqB/ca0+A3JltoJD1eKNj8WQH+tbrHFBQvVQwqwTr+IfWrww9RQVzVaoBTFBWlKUClKUClKUClKUClKUClKUHK8XTw+JQs20dxC0Bz08RG8SNfiQz4+FSHFeOx2iSvP5I41BDsVAlbBOlBnORsN/6Gt3i/C47mMxSjKnByDhlYHKsrdmBAIPuqIueTopE0ySSSvghnmKyF1OMoy4C6dh7Ok++g5rl/mJU4dHPNIIZLu5ZwWboDNnPv/ZqBjvsO9dnw7iRlOplZFbaNGGHK95GXqoPYHt7zgYV5YgMTxyDxA66DkAaVHsqiqAEAO4xvnfJqN5Hja3a4tJX1vC4aN2/xHt5BmNmYnLEMHXP8NBMc0cLN1ZzwDGZI2Vc9NWMrn3agM1wFpxnhKqWt7TXfqu8EcLswnUFQGwCow4xq6CvU68xs2Wxup4pY9P3uQTxzMuE1OSpt5H6fuZGfx0F/Ltj4crSTsZruRVa4bPZuqRgb+Ens7ZydRPSuqt5GlCr0jwVZn2JBbEYIPUkEbHua0J7dlxIUJXO5zup6YJAyvbzemf4QNs204ZGQqxbOpWGg7ey/cbAZ7bkdKCRa1jxpEWsJnckdT7XXqd9zUe/AEfcZVdDaRkNv2IbsB6Ut+MRbIwI0bAEZBOSC505yP7mtm545FHGDlfMMqOmFPXPpvn6ig84t3M86RDOgu2sqwPlQHOD09kEfDNen2sOhVwGGRqOgZ7AKo22AH/OtcZynbFy7KuHjkD6F0jUSSHX4FGbb3jeuyjhYDypKB6GUdPTqelBmjUM2NLdCdTLpIOwHm7nBP0qG5vudFpMzZPlQ7dmWQA1JPkZ1JL8UlLEfLIrl+d7tfu2lQwXKjLnzMXcHODvj3n8QoIpuKz3LCMIpIAzqjMmny+1jBPSsJ+zmKdx96mvJjk4GkQogbGcAjAXbsc1Oct2wEXiFXOZJAWUMSdIYKowMgZUDNa97xQrCSVdydyoD5VQ24G4PY9fQ0G5we5m4bcR2c7a7R/LazMRqQgbQudgdtga7qvJeY7xVsJGkbRpKzRB2JcSIQAOpI1PsBv0NeocLvFmhjlU5V0VgQc7MAevzoNo1ZoHoPyq+qE0FnhD0q8LVaUClKUClKUClKUClUqMu+LgMYoVMso6qpAVP9R+i/Dc+6gk61L7ikMO8sscf+d1X9TWn/wBNml3nmIH/AI4Movzf2z8ivwqkVvZwnyrHqPoNbn49WNBgk5xtB7Lu/wDpxSt+YXFaV3z0iKzizvWRQSzeAygAdT5sdKn/APqA7Rykf6bD9cGs6usiZ6qwIwR8iCDQcxFzjM6ho+G3bBgCp/ZgEEZByWrXuOeLiNlWThV3lgdIUxNqxuRs3XG+Otb/ACzfFLK2XST+zxq3CjT5cEgHfbpV/GrzxLWWTSUeD9oDg41R+cFWwMgrkfM5oOeu/tSMY8/C+IAdyYtgO5zmud4h9qdq91bzwrKJE1RzxumC0DYJwc7sp3A75I716/NdooUscathsSTtnAA3O1Rd3Y2UrBpII2ZSCGaE5BG4IOnYg0FqcW8SEXFs4lgIyCu+PUevxG2KhuLc0WssTxXMYaJgQ2SAuMe85HxFcxzTwGS2LTcMuHhZjmaNXDxktsGMTdMnYnA6d65blM395fxWk7QrGGWeTEaeZYXVtts7nAx7zQdbwy+vYIy0EUtzZEEHxQwlRD5QFLY8bA3DDtsSaz8W+0ezkVPDuGhkXyOsymN2UgZIJUjr1O1dYkmt9SYbLHWWVtKxggnPb2fZ7dxnesMnLMN1FqfTIXJYNoCeU9BjAJ6dTQRVmhKpKrrLq7H2AvbGQOhySc+6tG8WLyyxCXxXbSS2MRtkhT4Z6g74Az0HxpZWlzwmQrErS2jks0KKC8RP78YOxXbdB8RW5wi8t7tpZIZNWlchMtmJwWU4iO6HYNg9MnFBvcuLJHqZdUoIwHKeZj0Y7aR27elSj8SOSZIWXG2olk+gP9Ca3IoEXSVORoKhskjt+92Gw+ZrFK6Af4Mnp+zZTnHTYNv8xQQfFbmKQ+Z/L+ETKVPopXOx9f0qI4lNblUDySth11A6WVcHqAoAGNjnpV3MM1osLt93cMNtZymCzEZAGASDsDjffsDUGbCOYKyqfbV9J3Ohdsk9ck5Of4QOhoO3HGLFlKx3PhAjfS5xk+0APxEZ6d965C4xrPhIulRs8uyknPsjJbQNtmwSAfU1Jz8tHDFl2YgoGJA07ZJxsMe0e+M+lWHl8ptqRmzsIx5SNzu5yR9PQUHK8Z5dScxyXEjSpqCpGMQxZI0quV8zHOPMD67710fD+YbfhM8gTU3DpACPDy/3WZcqykdkcqSDnrn1qzjdjBFEGvJhCoOpMnDMVKOoVcl2GdY27EHY71xo5gmuoGtbQJFakaXZlzNMc7pgZ0L+ffuaD2flznmxvVzDOgIJBSRlR9u+knOPfXRYBx37ivIOE8QKwLA/CYJUUaV8HSpx32kz5vfneta3PEF0pwz75Eu+VupIZU/lbBYfDpQe10ribHhnFDGniXTq+PNpEDDPuymcfGs1+l1ApZ790UfvSLa4Hz0ig7CleYtzXMdoruac528Oy1qf5goFZH45xTRlUuy4yQv3SMKdtgctn6UHpVUzWGxkZo0Z10OVUsvXSxAJX5Has9ApSlBG8XlxpRtSxyEo0itpKE40jP8AEcjPb51daeHENCJoUbYXffv7yffua3ZYgwKsAVIwQdwR6Yrl+NweAg8RpWt1P+ImWkh9NY3Mie/BIxvnrQSl7aNK/wDjDRgARkHGe5OGBb4Hb3Vmg4e69Jio9I44lH5qa563hnKrJHIl1EcFWjIzj3YNbFjx7GQ5dW/j2+lBNNw4nrPN/uUfotbAVYo/RUUnck7AZO9aMPFwR2P61E88cZ0WFwV2ZozGnT25PIuN/wCL8qDZ+zwH/p1uTnLKX39GYsP1p9oj44bdf6ZHp1IH9ak+CQCGCKLO6Rov0UVA/afIfuQjG5mnt4gB+9rlTI+lB0n3ZZEUOoIAB39cVX7lH+BfpWwBitXit6sEMszezGjyH4KpY/pQchzzx2ysvI2ozyAERQJrkdVJ059FyTua8tXndI7yKZbWWKSMnWHZQXhYYlUAgZbA1DHda9Y5WgRIvFm0vcTftJZD7WWwQgONkUYUAbbZ6k1z/wBo/LEM6GRQpONwGGfiPf76Dt+D3EcsRltm8RHRdOcFHJG5yOpx5SNsacYqTe7RMAnT23BAHp7q+U+G3k0V0tqJ5UiaQAmJ2UtqxpJxtkZFeh2T8bgkB1G9t1zmKYqGK9sP11e/NB7PNcwtszL8zXk/2p8KzcW7WckSTMWGpGVZ9ZxoJx5mjwrDvuQT61unma1bBljubR/3hLG8itgHo6Bhn0G3WuUtpBfyGY2D3CBmiMUa3EbMFOY5WnyEOnT7BxjUfSg3uGcR4zER5o7gdxJlD8ni0tnf97NdEvN94FBmsZwD/wCOS3mA9fa8w+dcdxLnPi3D3UT2lv4ShcBVOFXoF8RWO/TfevT+QObLTicRKRrHMoHiRHBIB7hv3lPrQcBx/nCacGOK0KAn2pmRfmQgJPw2q/lDh3Eru5Zfvn3eCNEYtBGo3bVpRdYycAE5Nel8Y5ajcHSgOcYHv+XauHF9Jw6aRpAVhmQRNJoLeEyE6HZBuUIJU436GgmZ5L9IwI7u3u4ywVfvKPDMCMkedAN8AnUQNh1qj8N41JsGtbZc+3GDNL0665Ns/KpSxmFwEaNxKNwHC6lCKr6TkAKQwONJOfP12qZ4bfqkKeIDGACpMpVSNOwJ1EHf+9Bx9l9mA8Txbid5pT1d2J+O3Qb+lSd19nVu/mVmR9gWXGGXOSrL0I/t8q0uM/adGW8Ph0LXkufaXKQj/wBQ7N8qi7DmHj/ieLJBamEg/sgSmn+fB37b7fCg2uMWM1jiO2bwYVRSJ5WVw7lm1gqW1lvRUGOm4rWsftbVSUeyuGCkqZIlVgxHX2dtu/pWxzDZ3XFPDDW0cKDcSCSSSUKSNSjRpQE6QM5O2cVN2NmtkEOglFGlUQAAHG3foQDv69aDUtvtDW8Hg2MUoumOMTxsqxJ+9Mx6FR00g5JIqY4fydCrCW4LXVx1MkxLAH+CP2VHwFanE7uSaKX7sTBNpLIds6kwyqwx7LYwR3Bqf4BxMXVtDOox4iK2PwkjzL8jkfKg30QAYAAHoNqurEGbuo+R/vVTLjqD9M/pQZKVYJR61cDQVpSlAqhFVpQcxfcq6GM1jJ92lO5UDMEp/jj7f5lwaibzmNU8nFrVrc9BcR5kgb1xIvmX+cCu9rFcW6SKUdVdGGCrAEEehB2NBx9vwyCZdVreRshx3Vxj0znNc9xu08a8htVkMkMJFxPoGQCp/ZITnOc7kZ9Ky8y/YzbS5ezka0c9Qupoz/LkEfI4qV5Z4ba8Ci8J/GJchpLjw2dWb3lMlQN+vrQSFnesMBXOk9mGoD1z3Fc7xe8eXiVpCxXRFm5bBcgHGiMHfudRH+UVJcY+0Lg6IXNwjuBsIgxkJ7DKjbf1q3k7lySSN7u4JWe6OooQD4cW/hJnrkDfag61eIA9CD761OLSCaGWEkftI3T/AHKVz+dasvAWUeXOfcev1NaEvCpux+oYfHuaDz3hnMIVNEiuJEPhyAk4DqMEfoR8a3JuZ0KFTtnOdRUe7PX41v8AGOTzM5cmSN2BDPHghzvpLxkjVjPUb1B3P2XSylVa9jCDHkWJo2bsTlj1PzFByXKHDjxLjSGNT4ayrI5GMLHHjfPvIAHxr6fjtkXooAriuTeCQcNiKQxlS3tynDs5HqR0A9BXSR8XBOOp+nzoIr7Q5PDtiyqCRkjYe0RpUn4FgflV3DrqC0iW3XOEAB9ojV+8cnsTk05ndbq1lg1hfEUrnfGe246EHBrzG04yV1RygLOnlePST0AAYdtLAas5PWg7XmkQzRkddsYIOOoyMntjNeXcjZsuOpHGSFZ1TSDkFJVyR8jg/Kpm75jAjJwMLucqucDf94n/AJisH2QcJlv+JtfyLiKIkg4wC+nQigDbYbn5UH0DUZxi0jcDUoJJAHTGe2fcK33JqJ5xLCyuGQkMIZCMEg50ncY70HmNxyc105ngka1iLkIYAyPPjYythgoUkeXbJG+d65nmvk6aIkpPKx2x45DkOuDsxzpJI2I67V7HdXyxW0AjwE0IFOcDSFGMVyvGrpZEYkqdt85xt3ycUEb9jfPBuJTa3YXx9/Dk0hS2nqjAADVjOD3xXsxQYx29K+XeFx6ONxeHkftImGnHUhc9PcWPzr6koNEWzevqPlnKHHqOlYL6yLKw94x7t9vyY1K1Sg4q0TEgznGR69DkH+lZ/s1YraywncwXFxF8lkbT+VT0vD1Xdeuf1IqF+z4eS7b8V5cnpj/uEf0oOmMuOqt+tBOvrj4gj9aqX9x+map4y+v1zQXhgfQ0Cj0qwBD+E/ShiHbI+BP6UGWqYq0A+p+dXUFaUpQKUpQKoRVaUEHf8o2M0iyy2kLSKchygDbdMkdfnWZOC6f8O4uE9xk8QD5SBqlqUEcbe5HszI3+ePc/NSP0q0z3S9YY3/05CD9HUD86k6oTQQ8vG1jH7WCeMevh+IP/AIi1WDmGzc4M8YP4ZPIfo4BqZjzvnHXbHpgdffnNWzW6OMMqsPRgCPzoNEWsMm6aCT+9GwB+q1qXfAw3Qtj3gN885zV0/KFi5z92iU/ijHht/uTBrXPKIUfsbu8i9AJmdR/LJqFBgbgDDOPj3Hbt2qMveTllIMyOxGQrAhXTP4ZUw3yO1S7cK4jGf2d9HIPS4gGT/NGVx8cGrRecVQ+e1tZl9YZ3Vj/LIgA+poOQj+yXhxdS7XLAH2HfY/PGcV6JwiyitolhgjCRqNgv6k9z7zUQebXT/H4deR4/eVY5V+qOT+VZLbnTh7HBmWJvwTK0L/RwDQTzSA1hllEiMowdsHPQjuDVbe9gk9iSNgfRlP8AWs0lqp7D6UHjfGZ57MfdpGxBGW8Gb2QEOSInfGxXOAehGO9cbf8AHQEz7eCNlJbftv0+lfRs3DVII2OeuRkEfCoi05JsEYP9zt9YOoN4S5znOfrQecfY5ynPNcf9RulIG5j151OxGA2D2Vdq9uFYQMDA+lY5ZmH/ADpQbWaZqNl4oF2J3PQd+wH5kCoq544WwB5FJ9o7ZXcnBx+FXb/b60E/xC6EUTyN0RSx+QzUJ9ntuUsYi3tSapjnrmRi/wChqL5ikaW3t7RNnvG8wxnRAPPID/LpSu1iiCqFUYVQAAOgAGAKC+qVR3A67Vbq9MGgqYgewq3wR2yPgata4x1BH0/XpVRcr64+P96C/SfX6iq70Vwehz8KrmgrSlKBSlKBSlKBSlKBSlKBSlKBSlKBSlKBWtd2EUoxLGkg9HVWH5itmlBzNx9n/DXJP3SJSe8YMZ/9pFap5AiU5gub2D3R3EmPoxIrsKUHn/HuG8Vs7eSW1vnuWQahFPFESyj2gHUKcgZPvxWhyhzXxm8tluVtbSSNiwx4jRv5Tg7EEdR616cRXnE143BbmbUgNjcyGSMg6VgmIGtD2AY7jtnNBIHne6jbTPwm7Hq0RjkX4jcVlT7SrDOmQywnv40Trj5jIqRteakcAiGZgRnMaiQfVTWQccjkGGtpsdxIkY+oLUGjHxPhlwB4d1ESRgESDPQjPmPXBbf1YnrWzJwmMAsuHjwdQTBwuxYADrkIiADsD61S45X4dcbvaQEn+BVO/vWoa/8Asss2Um3aa3fB0tFK4APbbPTNBv8AKNlLLK99cRmNnXRBC3tQwZz5h2djgn6dq6ts9sfOuT5P5iICWV4DFeRIFPiHIuAvl8WNySWz1Od966+gw+Ke6kfQj8qtwjemfdsf71nNY3I/eH1GaCnhejH57/rVjQnrgfEEqfyrJGB2O3xzWWg1BEM7qfmAfz61nEY9/wBT/eslKBSlKBSlUJoK0rHA5ZQSME9vSslApSlApSlApSlApSlApSlApSlApSlArHPCrgq6hlPUMAQfiDWSlBCPylZfu20aH1iHhH6pita45OhYbSzr8ZDJ+UmqukqhNBw55GnjOYb0/CSMf/ZCv6GrRw7isXeOQeqPg/7XUb/Ou7qhoPNuKRXEw03VmZAMYZ1bKN6o0RYqfeKxcOv763YJFcwSxj/t3chV19AJGVWx23Femb1bIquMMAR6MMig5jhfOOq4jtriAwySAlCJEkjcjsGXf6iurrSt+EW6PrSCJX6alRQ31ArdFBY0IPbf1Gxqmgjoc/H+9ZaUFise4/rV9KUClKUClKUClKUClKUClKUClKUClKUClKUClKUClKUClKUClKUFMVTFKUDPuoGpSgFaUpQU1H0qoalKC6lKU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 descr="http://900igr.net/datai/matematika/Urok-Skorost-vremja-rasstojanie/0001-005-Zadachi-na-dvizhenie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861048"/>
            <a:ext cx="2581275" cy="179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972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4483588"/>
              </p:ext>
            </p:extLst>
          </p:nvPr>
        </p:nvGraphicFramePr>
        <p:xfrm>
          <a:off x="3275855" y="1268760"/>
          <a:ext cx="4896542" cy="100811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699506"/>
                <a:gridCol w="699506"/>
                <a:gridCol w="699506"/>
                <a:gridCol w="699506"/>
                <a:gridCol w="699506"/>
                <a:gridCol w="699506"/>
                <a:gridCol w="699506"/>
              </a:tblGrid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chemeClr val="bg1"/>
                          </a:solidFill>
                          <a:effectLst/>
                        </a:rPr>
                        <a:t>186</a:t>
                      </a:r>
                      <a:endParaRPr lang="ru-RU" sz="22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chemeClr val="bg1"/>
                          </a:solidFill>
                          <a:effectLst/>
                        </a:rPr>
                        <a:t>244</a:t>
                      </a:r>
                      <a:endParaRPr lang="ru-RU" sz="22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chemeClr val="bg1"/>
                          </a:solidFill>
                          <a:effectLst/>
                        </a:rPr>
                        <a:t>130</a:t>
                      </a:r>
                      <a:endParaRPr lang="ru-RU" sz="22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chemeClr val="bg1"/>
                          </a:solidFill>
                          <a:effectLst/>
                        </a:rPr>
                        <a:t>346</a:t>
                      </a:r>
                      <a:endParaRPr lang="ru-RU" sz="22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chemeClr val="bg1"/>
                          </a:solidFill>
                          <a:effectLst/>
                        </a:rPr>
                        <a:t>8</a:t>
                      </a:r>
                      <a:endParaRPr lang="ru-RU" sz="22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chemeClr val="bg1"/>
                          </a:solidFill>
                          <a:effectLst/>
                        </a:rPr>
                        <a:t>990</a:t>
                      </a:r>
                      <a:endParaRPr lang="ru-RU" sz="22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chemeClr val="bg1"/>
                          </a:solidFill>
                          <a:effectLst/>
                        </a:rPr>
                        <a:t>130</a:t>
                      </a:r>
                      <a:endParaRPr lang="ru-RU" sz="22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2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2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2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2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2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2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2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6601548"/>
              </p:ext>
            </p:extLst>
          </p:nvPr>
        </p:nvGraphicFramePr>
        <p:xfrm>
          <a:off x="3275856" y="2852936"/>
          <a:ext cx="4896543" cy="100811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43564"/>
                <a:gridCol w="544457"/>
                <a:gridCol w="543564"/>
                <a:gridCol w="544457"/>
                <a:gridCol w="435448"/>
                <a:gridCol w="652575"/>
                <a:gridCol w="543564"/>
                <a:gridCol w="544457"/>
                <a:gridCol w="544457"/>
              </a:tblGrid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chemeClr val="tx1"/>
                          </a:solidFill>
                          <a:effectLst/>
                        </a:rPr>
                        <a:t>720</a:t>
                      </a:r>
                      <a:endParaRPr lang="ru-RU" sz="1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chemeClr val="tx1"/>
                          </a:solidFill>
                          <a:effectLst/>
                        </a:rPr>
                        <a:t>339</a:t>
                      </a:r>
                      <a:endParaRPr lang="ru-RU" sz="1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chemeClr val="tx1"/>
                          </a:solidFill>
                          <a:effectLst/>
                        </a:rPr>
                        <a:t>244</a:t>
                      </a:r>
                      <a:endParaRPr lang="ru-RU" sz="1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chemeClr val="tx1"/>
                          </a:solidFill>
                          <a:effectLst/>
                        </a:rPr>
                        <a:t>339</a:t>
                      </a:r>
                      <a:endParaRPr lang="ru-RU" sz="1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ru-RU" sz="1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chemeClr val="tx1"/>
                          </a:solidFill>
                          <a:effectLst/>
                        </a:rPr>
                        <a:t>150</a:t>
                      </a:r>
                      <a:endParaRPr lang="ru-RU" sz="1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chemeClr val="tx1"/>
                          </a:solidFill>
                          <a:effectLst/>
                        </a:rPr>
                        <a:t>339</a:t>
                      </a:r>
                      <a:endParaRPr lang="ru-RU" sz="1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chemeClr val="tx1"/>
                          </a:solidFill>
                          <a:effectLst/>
                        </a:rPr>
                        <a:t>305</a:t>
                      </a:r>
                      <a:endParaRPr lang="ru-RU" sz="1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chemeClr val="tx1"/>
                          </a:solidFill>
                          <a:effectLst/>
                        </a:rPr>
                        <a:t>339</a:t>
                      </a:r>
                      <a:endParaRPr lang="ru-RU" sz="1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2103215"/>
              </p:ext>
            </p:extLst>
          </p:nvPr>
        </p:nvGraphicFramePr>
        <p:xfrm>
          <a:off x="3275856" y="4581128"/>
          <a:ext cx="4824536" cy="100811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602572"/>
                <a:gridCol w="603562"/>
                <a:gridCol w="602572"/>
                <a:gridCol w="603562"/>
                <a:gridCol w="602572"/>
                <a:gridCol w="603562"/>
                <a:gridCol w="602572"/>
                <a:gridCol w="603562"/>
              </a:tblGrid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720</a:t>
                      </a:r>
                      <a:endParaRPr lang="ru-RU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346</a:t>
                      </a:r>
                      <a:endParaRPr lang="ru-RU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719</a:t>
                      </a:r>
                      <a:endParaRPr lang="ru-RU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150</a:t>
                      </a:r>
                      <a:endParaRPr lang="ru-RU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978042" y="1268760"/>
            <a:ext cx="208823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434:7·3 - </a:t>
            </a:r>
            <a:r>
              <a:rPr lang="ru-RU" b="1" dirty="0"/>
              <a:t>П</a:t>
            </a:r>
          </a:p>
          <a:p>
            <a:r>
              <a:rPr lang="ru-RU" dirty="0"/>
              <a:t>(800-732:6):2 – </a:t>
            </a:r>
            <a:r>
              <a:rPr lang="ru-RU" b="1" dirty="0"/>
              <a:t>О</a:t>
            </a:r>
          </a:p>
          <a:p>
            <a:r>
              <a:rPr lang="ru-RU" dirty="0" smtClean="0"/>
              <a:t> </a:t>
            </a:r>
            <a:r>
              <a:rPr lang="ru-RU" dirty="0"/>
              <a:t>(532-142):3 - </a:t>
            </a:r>
            <a:r>
              <a:rPr lang="ru-RU" b="1" dirty="0"/>
              <a:t>А</a:t>
            </a:r>
          </a:p>
          <a:p>
            <a:r>
              <a:rPr lang="ru-RU" dirty="0"/>
              <a:t>226·2-149·3 - </a:t>
            </a:r>
            <a:r>
              <a:rPr lang="ru-RU" b="1" dirty="0"/>
              <a:t>Ж</a:t>
            </a:r>
          </a:p>
          <a:p>
            <a:r>
              <a:rPr lang="ru-RU" dirty="0" smtClean="0"/>
              <a:t>(</a:t>
            </a:r>
            <a:r>
              <a:rPr lang="ru-RU" dirty="0"/>
              <a:t>295+254):9·5 - </a:t>
            </a:r>
            <a:r>
              <a:rPr lang="ru-RU" b="1" dirty="0"/>
              <a:t>Г</a:t>
            </a:r>
          </a:p>
          <a:p>
            <a:r>
              <a:rPr lang="ru-RU" dirty="0"/>
              <a:t>(800-68):6·2 - </a:t>
            </a:r>
            <a:r>
              <a:rPr lang="ru-RU" b="1" dirty="0"/>
              <a:t>Р</a:t>
            </a:r>
          </a:p>
          <a:p>
            <a:r>
              <a:rPr lang="ru-RU" dirty="0" smtClean="0"/>
              <a:t>(</a:t>
            </a:r>
            <a:r>
              <a:rPr lang="ru-RU" dirty="0"/>
              <a:t>190+450):80 - </a:t>
            </a:r>
            <a:r>
              <a:rPr lang="ru-RU" b="1" dirty="0"/>
              <a:t>И</a:t>
            </a:r>
          </a:p>
          <a:p>
            <a:r>
              <a:rPr lang="ru-RU" dirty="0"/>
              <a:t>198·4-365:5 - </a:t>
            </a:r>
            <a:r>
              <a:rPr lang="ru-RU" b="1" dirty="0"/>
              <a:t>Е</a:t>
            </a:r>
          </a:p>
          <a:p>
            <a:r>
              <a:rPr lang="ru-RU" dirty="0" smtClean="0"/>
              <a:t>(</a:t>
            </a:r>
            <a:r>
              <a:rPr lang="ru-RU" dirty="0"/>
              <a:t>203·4-120):2 -</a:t>
            </a:r>
            <a:r>
              <a:rPr lang="ru-RU" b="1" dirty="0"/>
              <a:t>В</a:t>
            </a:r>
          </a:p>
          <a:p>
            <a:r>
              <a:rPr lang="ru-RU" dirty="0"/>
              <a:t>(405·2+90):6 - </a:t>
            </a:r>
            <a:r>
              <a:rPr lang="ru-RU" b="1" dirty="0"/>
              <a:t>Н</a:t>
            </a:r>
          </a:p>
          <a:p>
            <a:r>
              <a:rPr lang="ru-RU" dirty="0" smtClean="0"/>
              <a:t>550:5·9 </a:t>
            </a:r>
            <a:r>
              <a:rPr lang="ru-RU" dirty="0"/>
              <a:t>- </a:t>
            </a:r>
            <a:r>
              <a:rPr lang="ru-RU" b="1" dirty="0"/>
              <a:t>Л</a:t>
            </a:r>
          </a:p>
          <a:p>
            <a:r>
              <a:rPr lang="ru-RU" dirty="0" smtClean="0"/>
              <a:t>(</a:t>
            </a:r>
            <a:r>
              <a:rPr lang="ru-RU" dirty="0"/>
              <a:t>532:2-186)·9 –</a:t>
            </a:r>
            <a:r>
              <a:rPr lang="ru-RU" b="1" dirty="0"/>
              <a:t>Д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448055" y="1844824"/>
            <a:ext cx="4320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solidFill>
                  <a:schemeClr val="bg1"/>
                </a:solidFill>
              </a:rPr>
              <a:t>п</a:t>
            </a:r>
            <a:endParaRPr lang="ru-RU" sz="22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52075" y="1844823"/>
            <a:ext cx="4320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solidFill>
                  <a:schemeClr val="bg1"/>
                </a:solidFill>
              </a:rPr>
              <a:t>р</a:t>
            </a:r>
            <a:endParaRPr lang="ru-RU" sz="22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27984" y="3356992"/>
            <a:ext cx="4320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/>
              <a:t>р</a:t>
            </a:r>
            <a:endParaRPr lang="ru-RU" sz="2200" dirty="0"/>
          </a:p>
        </p:txBody>
      </p:sp>
      <p:sp>
        <p:nvSpPr>
          <p:cNvPr id="10" name="TextBox 9"/>
          <p:cNvSpPr txBox="1"/>
          <p:nvPr/>
        </p:nvSpPr>
        <p:spPr>
          <a:xfrm>
            <a:off x="4840488" y="1851882"/>
            <a:ext cx="4320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solidFill>
                  <a:schemeClr val="bg1"/>
                </a:solidFill>
              </a:rPr>
              <a:t>а</a:t>
            </a:r>
            <a:endParaRPr lang="ru-RU" sz="22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68344" y="1802285"/>
            <a:ext cx="4320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solidFill>
                  <a:schemeClr val="bg1"/>
                </a:solidFill>
              </a:rPr>
              <a:t>а</a:t>
            </a:r>
            <a:endParaRPr lang="ru-RU" sz="22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08104" y="1829180"/>
            <a:ext cx="4320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solidFill>
                  <a:schemeClr val="bg1"/>
                </a:solidFill>
              </a:rPr>
              <a:t>в</a:t>
            </a:r>
            <a:endParaRPr lang="ru-RU" sz="22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29954" y="5085184"/>
            <a:ext cx="4320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solidFill>
                  <a:schemeClr val="bg1"/>
                </a:solidFill>
              </a:rPr>
              <a:t>в</a:t>
            </a:r>
            <a:endParaRPr lang="ru-RU" sz="22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28184" y="1851881"/>
            <a:ext cx="4320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solidFill>
                  <a:schemeClr val="bg1"/>
                </a:solidFill>
              </a:rPr>
              <a:t>и</a:t>
            </a:r>
            <a:endParaRPr lang="ru-RU" sz="22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4089" y="5085853"/>
            <a:ext cx="4320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solidFill>
                  <a:schemeClr val="bg1"/>
                </a:solidFill>
              </a:rPr>
              <a:t>и</a:t>
            </a:r>
            <a:endParaRPr lang="ru-RU" sz="22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48264" y="5106359"/>
            <a:ext cx="4320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solidFill>
                  <a:schemeClr val="bg1"/>
                </a:solidFill>
              </a:rPr>
              <a:t>и</a:t>
            </a:r>
            <a:endParaRPr lang="ru-RU" sz="22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48264" y="1822792"/>
            <a:ext cx="4320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solidFill>
                  <a:schemeClr val="bg1"/>
                </a:solidFill>
              </a:rPr>
              <a:t>л</a:t>
            </a:r>
            <a:endParaRPr lang="ru-RU" sz="22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60950" y="3357661"/>
            <a:ext cx="4320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/>
              <a:t>д</a:t>
            </a:r>
            <a:endParaRPr lang="ru-RU" sz="2200" dirty="0"/>
          </a:p>
        </p:txBody>
      </p:sp>
      <p:sp>
        <p:nvSpPr>
          <p:cNvPr id="19" name="TextBox 18"/>
          <p:cNvSpPr txBox="1"/>
          <p:nvPr/>
        </p:nvSpPr>
        <p:spPr>
          <a:xfrm>
            <a:off x="3337469" y="5114088"/>
            <a:ext cx="4320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solidFill>
                  <a:schemeClr val="bg1"/>
                </a:solidFill>
              </a:rPr>
              <a:t>д</a:t>
            </a:r>
            <a:endParaRPr lang="ru-RU" sz="22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80103" y="3358330"/>
            <a:ext cx="4320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/>
              <a:t>о</a:t>
            </a:r>
            <a:endParaRPr lang="ru-RU" sz="2200" dirty="0"/>
          </a:p>
        </p:txBody>
      </p:sp>
      <p:sp>
        <p:nvSpPr>
          <p:cNvPr id="21" name="TextBox 20"/>
          <p:cNvSpPr txBox="1"/>
          <p:nvPr/>
        </p:nvSpPr>
        <p:spPr>
          <a:xfrm>
            <a:off x="4986593" y="3359000"/>
            <a:ext cx="4320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/>
              <a:t>о</a:t>
            </a:r>
            <a:endParaRPr lang="ru-RU" sz="2200" dirty="0"/>
          </a:p>
        </p:txBody>
      </p:sp>
      <p:sp>
        <p:nvSpPr>
          <p:cNvPr id="22" name="TextBox 21"/>
          <p:cNvSpPr txBox="1"/>
          <p:nvPr/>
        </p:nvSpPr>
        <p:spPr>
          <a:xfrm>
            <a:off x="6660232" y="3379506"/>
            <a:ext cx="4320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/>
              <a:t>о</a:t>
            </a:r>
            <a:endParaRPr lang="ru-RU" sz="2200" dirty="0"/>
          </a:p>
        </p:txBody>
      </p:sp>
      <p:sp>
        <p:nvSpPr>
          <p:cNvPr id="23" name="TextBox 22"/>
          <p:cNvSpPr txBox="1"/>
          <p:nvPr/>
        </p:nvSpPr>
        <p:spPr>
          <a:xfrm>
            <a:off x="7671757" y="3366059"/>
            <a:ext cx="4320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/>
              <a:t>о</a:t>
            </a:r>
            <a:endParaRPr lang="ru-RU" sz="2200" dirty="0"/>
          </a:p>
        </p:txBody>
      </p:sp>
      <p:sp>
        <p:nvSpPr>
          <p:cNvPr id="24" name="TextBox 23"/>
          <p:cNvSpPr txBox="1"/>
          <p:nvPr/>
        </p:nvSpPr>
        <p:spPr>
          <a:xfrm>
            <a:off x="5435501" y="3380175"/>
            <a:ext cx="4320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/>
              <a:t>ж</a:t>
            </a:r>
            <a:endParaRPr lang="ru-RU" sz="2200" dirty="0"/>
          </a:p>
        </p:txBody>
      </p:sp>
      <p:sp>
        <p:nvSpPr>
          <p:cNvPr id="25" name="TextBox 24"/>
          <p:cNvSpPr txBox="1"/>
          <p:nvPr/>
        </p:nvSpPr>
        <p:spPr>
          <a:xfrm>
            <a:off x="5196520" y="5121147"/>
            <a:ext cx="4320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solidFill>
                  <a:schemeClr val="bg1"/>
                </a:solidFill>
              </a:rPr>
              <a:t>ж</a:t>
            </a:r>
            <a:endParaRPr lang="ru-RU" sz="2200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012160" y="3385052"/>
            <a:ext cx="4320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/>
              <a:t>н</a:t>
            </a:r>
            <a:endParaRPr lang="ru-RU" sz="2200" dirty="0"/>
          </a:p>
        </p:txBody>
      </p:sp>
      <p:sp>
        <p:nvSpPr>
          <p:cNvPr id="28" name="TextBox 27"/>
          <p:cNvSpPr txBox="1"/>
          <p:nvPr/>
        </p:nvSpPr>
        <p:spPr>
          <a:xfrm>
            <a:off x="6424664" y="5141653"/>
            <a:ext cx="4320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solidFill>
                  <a:schemeClr val="bg1"/>
                </a:solidFill>
              </a:rPr>
              <a:t>н</a:t>
            </a:r>
            <a:endParaRPr lang="ru-RU" sz="2200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154254" y="3405558"/>
            <a:ext cx="4320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/>
              <a:t>г</a:t>
            </a:r>
            <a:endParaRPr lang="ru-RU" sz="2200" dirty="0"/>
          </a:p>
        </p:txBody>
      </p:sp>
      <p:sp>
        <p:nvSpPr>
          <p:cNvPr id="32" name="TextBox 31"/>
          <p:cNvSpPr txBox="1"/>
          <p:nvPr/>
        </p:nvSpPr>
        <p:spPr>
          <a:xfrm>
            <a:off x="5796136" y="5141653"/>
            <a:ext cx="4320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solidFill>
                  <a:schemeClr val="bg1"/>
                </a:solidFill>
              </a:rPr>
              <a:t>е</a:t>
            </a:r>
            <a:endParaRPr lang="ru-RU" sz="2200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586302" y="5128876"/>
            <a:ext cx="4320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>
                <a:solidFill>
                  <a:schemeClr val="bg1"/>
                </a:solidFill>
              </a:rPr>
              <a:t>я</a:t>
            </a:r>
          </a:p>
        </p:txBody>
      </p:sp>
      <p:pic>
        <p:nvPicPr>
          <p:cNvPr id="3074" name="Picture 2" descr="https://encrypted-tbn0.gstatic.com/images?q=tbn:ANd9GcSNmSGw3MQKKF9B472y_WVr4qu_jRcuMB-iQbLwSQ-F-3uZY0Td0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086" y="4761618"/>
            <a:ext cx="1296144" cy="1510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7910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7" grpId="0"/>
      <p:bldP spid="28" grpId="0"/>
      <p:bldP spid="30" grpId="0"/>
      <p:bldP spid="32" grpId="0"/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9" name="Line 5"/>
          <p:cNvSpPr>
            <a:spLocks noChangeShapeType="1"/>
          </p:cNvSpPr>
          <p:nvPr/>
        </p:nvSpPr>
        <p:spPr bwMode="auto">
          <a:xfrm flipV="1">
            <a:off x="1331640" y="5264943"/>
            <a:ext cx="0" cy="935038"/>
          </a:xfrm>
          <a:prstGeom prst="line">
            <a:avLst/>
          </a:prstGeom>
          <a:noFill/>
          <a:ln w="25400">
            <a:solidFill>
              <a:srgbClr val="66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6500" name="Line 6"/>
          <p:cNvSpPr>
            <a:spLocks noChangeShapeType="1"/>
          </p:cNvSpPr>
          <p:nvPr/>
        </p:nvSpPr>
        <p:spPr bwMode="auto">
          <a:xfrm flipV="1">
            <a:off x="2988146" y="4371402"/>
            <a:ext cx="1656184" cy="5311"/>
          </a:xfrm>
          <a:prstGeom prst="line">
            <a:avLst/>
          </a:prstGeom>
          <a:noFill/>
          <a:ln w="25400">
            <a:solidFill>
              <a:srgbClr val="66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6501" name="Line 7"/>
          <p:cNvSpPr>
            <a:spLocks noChangeShapeType="1"/>
          </p:cNvSpPr>
          <p:nvPr/>
        </p:nvSpPr>
        <p:spPr bwMode="auto">
          <a:xfrm flipV="1">
            <a:off x="4644330" y="3440088"/>
            <a:ext cx="0" cy="936625"/>
          </a:xfrm>
          <a:prstGeom prst="line">
            <a:avLst/>
          </a:prstGeom>
          <a:noFill/>
          <a:ln w="25400">
            <a:solidFill>
              <a:srgbClr val="66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6502" name="Line 8"/>
          <p:cNvSpPr>
            <a:spLocks noChangeShapeType="1"/>
          </p:cNvSpPr>
          <p:nvPr/>
        </p:nvSpPr>
        <p:spPr bwMode="auto">
          <a:xfrm>
            <a:off x="4644330" y="3440088"/>
            <a:ext cx="1689488" cy="0"/>
          </a:xfrm>
          <a:prstGeom prst="line">
            <a:avLst/>
          </a:prstGeom>
          <a:noFill/>
          <a:ln w="25400">
            <a:solidFill>
              <a:srgbClr val="66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6503" name="Line 9"/>
          <p:cNvSpPr>
            <a:spLocks noChangeShapeType="1"/>
          </p:cNvSpPr>
          <p:nvPr/>
        </p:nvSpPr>
        <p:spPr bwMode="auto">
          <a:xfrm flipV="1">
            <a:off x="6320314" y="2640277"/>
            <a:ext cx="0" cy="792162"/>
          </a:xfrm>
          <a:prstGeom prst="line">
            <a:avLst/>
          </a:prstGeom>
          <a:noFill/>
          <a:ln w="25400">
            <a:solidFill>
              <a:srgbClr val="66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6504" name="Line 10"/>
          <p:cNvSpPr>
            <a:spLocks noChangeShapeType="1"/>
          </p:cNvSpPr>
          <p:nvPr/>
        </p:nvSpPr>
        <p:spPr bwMode="auto">
          <a:xfrm>
            <a:off x="6309892" y="2642528"/>
            <a:ext cx="1440161" cy="0"/>
          </a:xfrm>
          <a:prstGeom prst="line">
            <a:avLst/>
          </a:prstGeom>
          <a:noFill/>
          <a:ln w="25400">
            <a:solidFill>
              <a:srgbClr val="66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6505" name="Oval 11"/>
          <p:cNvSpPr>
            <a:spLocks noChangeArrowheads="1"/>
          </p:cNvSpPr>
          <p:nvPr/>
        </p:nvSpPr>
        <p:spPr bwMode="auto">
          <a:xfrm>
            <a:off x="1812021" y="4514454"/>
            <a:ext cx="720725" cy="6985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ru-RU" altLang="ru-RU" sz="1800">
              <a:solidFill>
                <a:srgbClr val="FF5543"/>
              </a:solidFill>
              <a:latin typeface="Verdana" pitchFamily="34" charset="0"/>
            </a:endParaRPr>
          </a:p>
        </p:txBody>
      </p:sp>
      <p:sp>
        <p:nvSpPr>
          <p:cNvPr id="106506" name="Oval 12"/>
          <p:cNvSpPr>
            <a:spLocks noChangeArrowheads="1"/>
          </p:cNvSpPr>
          <p:nvPr/>
        </p:nvSpPr>
        <p:spPr bwMode="auto">
          <a:xfrm>
            <a:off x="5004048" y="2642528"/>
            <a:ext cx="720725" cy="6985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ru-RU" altLang="ru-RU" sz="1800">
              <a:latin typeface="Verdana" pitchFamily="34" charset="0"/>
            </a:endParaRPr>
          </a:p>
        </p:txBody>
      </p:sp>
      <p:sp>
        <p:nvSpPr>
          <p:cNvPr id="106507" name="Oval 13"/>
          <p:cNvSpPr>
            <a:spLocks noChangeArrowheads="1"/>
          </p:cNvSpPr>
          <p:nvPr/>
        </p:nvSpPr>
        <p:spPr bwMode="auto">
          <a:xfrm>
            <a:off x="6751343" y="1844824"/>
            <a:ext cx="720725" cy="6985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ru-RU" altLang="ru-RU" sz="1800">
              <a:latin typeface="Verdana" pitchFamily="34" charset="0"/>
            </a:endParaRPr>
          </a:p>
        </p:txBody>
      </p:sp>
      <p:sp>
        <p:nvSpPr>
          <p:cNvPr id="106508" name="Text Box 14"/>
          <p:cNvSpPr txBox="1">
            <a:spLocks noChangeArrowheads="1"/>
          </p:cNvSpPr>
          <p:nvPr/>
        </p:nvSpPr>
        <p:spPr bwMode="auto">
          <a:xfrm>
            <a:off x="1398758" y="5389117"/>
            <a:ext cx="144033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altLang="ru-RU" b="1" dirty="0">
                <a:latin typeface="Times New Roman" pitchFamily="18" charset="0"/>
              </a:rPr>
              <a:t>Ничего не </a:t>
            </a:r>
            <a:r>
              <a:rPr lang="ru-RU" altLang="ru-RU" b="1" dirty="0" smtClean="0">
                <a:latin typeface="Times New Roman" pitchFamily="18" charset="0"/>
              </a:rPr>
              <a:t>понятно.</a:t>
            </a:r>
            <a:endParaRPr lang="ru-RU" altLang="ru-RU" b="1" dirty="0">
              <a:latin typeface="Times New Roman" pitchFamily="18" charset="0"/>
            </a:endParaRPr>
          </a:p>
        </p:txBody>
      </p:sp>
      <p:sp>
        <p:nvSpPr>
          <p:cNvPr id="106509" name="Text Box 15"/>
          <p:cNvSpPr txBox="1">
            <a:spLocks noChangeArrowheads="1"/>
          </p:cNvSpPr>
          <p:nvPr/>
        </p:nvSpPr>
        <p:spPr bwMode="auto">
          <a:xfrm>
            <a:off x="4148600" y="4280360"/>
            <a:ext cx="2305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ru-RU" altLang="ru-RU" sz="1800">
              <a:latin typeface="Verdana" pitchFamily="34" charset="0"/>
            </a:endParaRPr>
          </a:p>
        </p:txBody>
      </p:sp>
      <p:sp>
        <p:nvSpPr>
          <p:cNvPr id="106510" name="Text Box 17"/>
          <p:cNvSpPr txBox="1">
            <a:spLocks noChangeArrowheads="1"/>
          </p:cNvSpPr>
          <p:nvPr/>
        </p:nvSpPr>
        <p:spPr bwMode="auto">
          <a:xfrm>
            <a:off x="4725458" y="3500392"/>
            <a:ext cx="172819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altLang="ru-RU" b="1" dirty="0">
                <a:latin typeface="Times New Roman" pitchFamily="18" charset="0"/>
              </a:rPr>
              <a:t>Всё понятно.</a:t>
            </a:r>
          </a:p>
          <a:p>
            <a:r>
              <a:rPr lang="ru-RU" altLang="ru-RU" b="1" dirty="0">
                <a:latin typeface="Times New Roman" pitchFamily="18" charset="0"/>
              </a:rPr>
              <a:t>Трудностей </a:t>
            </a:r>
            <a:r>
              <a:rPr lang="ru-RU" altLang="ru-RU" b="1" dirty="0" smtClean="0">
                <a:latin typeface="Times New Roman" pitchFamily="18" charset="0"/>
              </a:rPr>
              <a:t>не испытываю.</a:t>
            </a:r>
            <a:endParaRPr lang="ru-RU" altLang="ru-RU" b="1" dirty="0">
              <a:latin typeface="Times New Roman" pitchFamily="18" charset="0"/>
            </a:endParaRPr>
          </a:p>
        </p:txBody>
      </p:sp>
      <p:sp>
        <p:nvSpPr>
          <p:cNvPr id="106511" name="Text Box 18"/>
          <p:cNvSpPr txBox="1">
            <a:spLocks noChangeArrowheads="1"/>
          </p:cNvSpPr>
          <p:nvPr/>
        </p:nvSpPr>
        <p:spPr bwMode="auto">
          <a:xfrm>
            <a:off x="6381900" y="2661245"/>
            <a:ext cx="14759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altLang="ru-RU" b="1" dirty="0">
                <a:latin typeface="Times New Roman" pitchFamily="18" charset="0"/>
              </a:rPr>
              <a:t>Хочу знать </a:t>
            </a:r>
            <a:endParaRPr lang="ru-RU" altLang="ru-RU" b="1" dirty="0" smtClean="0">
              <a:latin typeface="Times New Roman" pitchFamily="18" charset="0"/>
            </a:endParaRPr>
          </a:p>
          <a:p>
            <a:r>
              <a:rPr lang="ru-RU" altLang="ru-RU" b="1" dirty="0" smtClean="0">
                <a:latin typeface="Times New Roman" pitchFamily="18" charset="0"/>
              </a:rPr>
              <a:t>больше</a:t>
            </a:r>
            <a:r>
              <a:rPr lang="ru-RU" altLang="ru-RU" b="1" dirty="0">
                <a:latin typeface="Times New Roman" pitchFamily="18" charset="0"/>
              </a:rPr>
              <a:t>!</a:t>
            </a:r>
          </a:p>
        </p:txBody>
      </p:sp>
      <p:sp>
        <p:nvSpPr>
          <p:cNvPr id="106512" name="Oval 11"/>
          <p:cNvSpPr>
            <a:spLocks noChangeArrowheads="1"/>
          </p:cNvSpPr>
          <p:nvPr/>
        </p:nvSpPr>
        <p:spPr bwMode="auto">
          <a:xfrm>
            <a:off x="3419475" y="3584575"/>
            <a:ext cx="720725" cy="6985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ru-RU" altLang="ru-RU" sz="1800">
              <a:latin typeface="Verdana" pitchFamily="34" charset="0"/>
            </a:endParaRPr>
          </a:p>
        </p:txBody>
      </p:sp>
      <p:pic>
        <p:nvPicPr>
          <p:cNvPr id="106513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709" y="828675"/>
            <a:ext cx="2195513" cy="179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13434" y="1196752"/>
            <a:ext cx="3744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2400" b="1" dirty="0">
                <a:latin typeface="Times New Roman" pitchFamily="18" charset="0"/>
              </a:rPr>
              <a:t>Лесенка успеха</a:t>
            </a:r>
          </a:p>
          <a:p>
            <a:endParaRPr lang="ru-RU" sz="2400" dirty="0"/>
          </a:p>
        </p:txBody>
      </p:sp>
      <p:sp>
        <p:nvSpPr>
          <p:cNvPr id="22" name="Line 5"/>
          <p:cNvSpPr>
            <a:spLocks noChangeShapeType="1"/>
          </p:cNvSpPr>
          <p:nvPr/>
        </p:nvSpPr>
        <p:spPr bwMode="auto">
          <a:xfrm flipV="1">
            <a:off x="3003410" y="4371390"/>
            <a:ext cx="0" cy="893553"/>
          </a:xfrm>
          <a:prstGeom prst="line">
            <a:avLst/>
          </a:prstGeom>
          <a:noFill/>
          <a:ln w="25400">
            <a:solidFill>
              <a:srgbClr val="66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" name="Line 6"/>
          <p:cNvSpPr>
            <a:spLocks noChangeShapeType="1"/>
          </p:cNvSpPr>
          <p:nvPr/>
        </p:nvSpPr>
        <p:spPr bwMode="auto">
          <a:xfrm flipV="1">
            <a:off x="1344292" y="5264943"/>
            <a:ext cx="1656184" cy="5311"/>
          </a:xfrm>
          <a:prstGeom prst="line">
            <a:avLst/>
          </a:prstGeom>
          <a:noFill/>
          <a:ln w="25400">
            <a:solidFill>
              <a:srgbClr val="66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" name="Text Box 14"/>
          <p:cNvSpPr txBox="1">
            <a:spLocks noChangeArrowheads="1"/>
          </p:cNvSpPr>
          <p:nvPr/>
        </p:nvSpPr>
        <p:spPr bwMode="auto">
          <a:xfrm>
            <a:off x="3071186" y="4431986"/>
            <a:ext cx="165427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altLang="ru-RU" b="1" dirty="0" smtClean="0">
                <a:latin typeface="Times New Roman" pitchFamily="18" charset="0"/>
              </a:rPr>
              <a:t>Иногда испытываю затруднения.</a:t>
            </a:r>
            <a:endParaRPr lang="ru-RU" altLang="ru-RU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613191"/>
      </p:ext>
    </p:extLst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1803" y="1916832"/>
            <a:ext cx="59046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Решение задач на движение одного объекта</a:t>
            </a:r>
            <a:endParaRPr lang="ru-RU" sz="2800" dirty="0"/>
          </a:p>
        </p:txBody>
      </p:sp>
      <p:sp>
        <p:nvSpPr>
          <p:cNvPr id="3" name="AutoShape 2" descr="data:image/jpeg;base64,/9j/4AAQSkZJRgABAQAAAQABAAD/2wCEAAkGBxMSEhUUExMVFhQXGBcYGBcVGBYZGBYXGhgXGRcYHBgdICgiIBwlHBcYIjEhJTUrLi4uGB8zODMsNygtLisBCgoKBQUFDgUFDisZExkrKysrKysrKysrKysrKysrKysrKysrKysrKysrKysrKysrKysrKysrKysrKysrKysrK//AABEIAJgBDAMBIgACEQEDEQH/xAAcAAEAAQUBAQAAAAAAAAAAAAAABQECAwQGBwj/xABAEAACAQMCBAMFBQYFAwUBAAABAgMABBESIQUGMUETIlEyYXGBkQcUUqGxI0JigsHRM3JzkvAVQ1ODoqOywiT/xAAUAQEAAAAAAAAAAAAAAAAAAAAA/8QAFBEBAAAAAAAAAAAAAAAAAAAAAP/aAAwDAQACEQMRAD8A9xpSlApSlApSqGgZrDPeRp7bqv8AmYD9a4fnni91l44G0KnlLD2mbSrHJG4ADrjGO9eOXPMF6ZljgMgndgAIjIrux7kZyfiaD6RuOOWyLqaZAM43PU+gHetccWd0aSCNHQZOp5QgOOvQNj+bFcrZy8TtY1eZ1uFAHiQuBr6ebRIABkddJznHUZzUjc8ItruE3Fq/hh8FwhCpJpILLIh8ofbGSMg4ztQSnDeZI5W0MjxsOpwGjyBnAmTKEkduvurNc8wxR6C4dUdlTxGXSgZ/YBJ7HbfpuKgeNcUWXTbQRnVIAwACqNaMHILDYHSpGdxuN6i+Y7y9vY1torcLGWiaSWRgqMiuDoXTqxllxqONsdaD0qlQ/LHGhdxFwhjZHeJ0JDaXTYgMOo6EH31MUClQ/MPH47VRkF5X2jhX25G9B6D1J2qAaDiNwQbif7nGxwEgUMwJ2AaUnAPyoOr4lxOG3TXNIqL/ABEZPwHU/KufPPcJ3iguplHV44WKj5mrrHkm3Rtc7SXMp2Es7amXvhB0X5elSVvlxpLkOgKuoO57BwPQjf50ERJz/Am8tvdxqOrPA4Ue/Iqa4JzDbXa5t5kf1APmHxXrUTetJEo0zLIqYIi0kO/4VbfbB9wziuCubq2nmJliME7N5ZoToMD58249vpnB6knoKD2ileY8H+0NbW6NjezCUgBkukAwUK5AlUZ0sO56fCvSredZFDIwZWAIZTkEHoQRQZKUFKBSlKBSlKBSlKBSlKBSlKBSlKBSlKBSlDQc5zLaFD40aLIz6Y2iY41tnCMpwQGGSCTsV+FQUllacEgkupAv3mU7vpLHU3VI166FGTjvjc71PcVvP/6WU/8AZtxIPjJIyHB9cIR/NWf7glxE8U8OYypXz7khx5sdx1oIjlDmu3vf8OZnB2KTaRIjjtgY2YbjHoawcx2Bs2kniXVbzgrcRhSdDYws4A3ONsgb437Vl5H5d4bDrW2hJeCQhpJkPihyM+0wG2k7Y7GuwnhDqVPQ/wDM0HG3PhXcauWj8JlYCXWJF16NKBiANABJYjbfHwqB4nzPFa3EdtDa+NLI8QtXkUqhz+zZvExugbJ27n0xWDnvldrFJr20leJ1UuTGcavc64wfia4/gHOkt+kkPEVEkUUbyLMg8OaKQDyYI7scKNs5xQe3cpcHktYnErrJLJK8rsilV1OR5QCScAADetnmLjC2sJc+Zj5Y0HtSSH2UUe81y6c1yWlhbJKrTcQkiXTAM62Yj2mA6KO591aXCuH3LD77fMrz60ESKDotxqBJ9MYBy3pnegkOFcKeI/erh83MuCzg4VNzmBSc6QBjfuQano7lNI1Mj6/KyqVYsCcK2F74xnG1Z7eV9IkjwQwBZXOkg49rpsTkEg1inu/xyRQqeulg0h92cAD86DLHFqzA/m0gMrfvYydOfRhjr3qKm4go8l0PMpOiWPrgEgEY31euPXpWHiPGECmO3OkPgyTvnCIcAtvuzHZR6Zq/gMjCOPQ8appwisjyyFBsGdgw8x3Ocd6C+S8lmUxpMhU7FvDIlx/lJwD78fIVwvNXCz4gSDSJSFB0AkITvrkHQbdPXavSpPOvnhSVfWNv/wAtjHyJrTuYY4FR4hoj16ZVwSSzDYtnfUCR19aDz3kbhUVlJI+gySMGQzNhiS28ihcgHYfr16V0thOeGTqNxYzuQQdxbTN/EBpCseqjoasu10yuFUKwZnXJCaldSDpJGxBb4ZFQ/F75V4bcCWVI1ZP2Y1EjxP8AEVE29okepwBvQetlvTeqB/ca0+A3JltoJD1eKNj8WQH+tbrHFBQvVQwqwTr+IfWrww9RQVzVaoBTFBWlKUClKUClKUClKUClKUClKUHK8XTw+JQs20dxC0Bz08RG8SNfiQz4+FSHFeOx2iSvP5I41BDsVAlbBOlBnORsN/6Gt3i/C47mMxSjKnByDhlYHKsrdmBAIPuqIueTopE0ySSSvghnmKyF1OMoy4C6dh7Ok++g5rl/mJU4dHPNIIZLu5ZwWboDNnPv/ZqBjvsO9dnw7iRlOplZFbaNGGHK95GXqoPYHt7zgYV5YgMTxyDxA66DkAaVHsqiqAEAO4xvnfJqN5Hja3a4tJX1vC4aN2/xHt5BmNmYnLEMHXP8NBMc0cLN1ZzwDGZI2Vc9NWMrn3agM1wFpxnhKqWt7TXfqu8EcLswnUFQGwCow4xq6CvU68xs2Wxup4pY9P3uQTxzMuE1OSpt5H6fuZGfx0F/Ltj4crSTsZruRVa4bPZuqRgb+Ens7ZydRPSuqt5GlCr0jwVZn2JBbEYIPUkEbHua0J7dlxIUJXO5zup6YJAyvbzemf4QNs204ZGQqxbOpWGg7ey/cbAZ7bkdKCRa1jxpEWsJnckdT7XXqd9zUe/AEfcZVdDaRkNv2IbsB6Ut+MRbIwI0bAEZBOSC505yP7mtm545FHGDlfMMqOmFPXPpvn6ig84t3M86RDOgu2sqwPlQHOD09kEfDNen2sOhVwGGRqOgZ7AKo22AH/OtcZynbFy7KuHjkD6F0jUSSHX4FGbb3jeuyjhYDypKB6GUdPTqelBmjUM2NLdCdTLpIOwHm7nBP0qG5vudFpMzZPlQ7dmWQA1JPkZ1JL8UlLEfLIrl+d7tfu2lQwXKjLnzMXcHODvj3n8QoIpuKz3LCMIpIAzqjMmny+1jBPSsJ+zmKdx96mvJjk4GkQogbGcAjAXbsc1Oct2wEXiFXOZJAWUMSdIYKowMgZUDNa97xQrCSVdydyoD5VQ24G4PY9fQ0G5we5m4bcR2c7a7R/LazMRqQgbQudgdtga7qvJeY7xVsJGkbRpKzRB2JcSIQAOpI1PsBv0NeocLvFmhjlU5V0VgQc7MAevzoNo1ZoHoPyq+qE0FnhD0q8LVaUClKUClKUClKUClUqMu+LgMYoVMso6qpAVP9R+i/Dc+6gk61L7ikMO8sscf+d1X9TWn/wBNml3nmIH/AI4Movzf2z8ivwqkVvZwnyrHqPoNbn49WNBgk5xtB7Lu/wDpxSt+YXFaV3z0iKzizvWRQSzeAygAdT5sdKn/APqA7Rykf6bD9cGs6usiZ6qwIwR8iCDQcxFzjM6ho+G3bBgCp/ZgEEZByWrXuOeLiNlWThV3lgdIUxNqxuRs3XG+Otb/ACzfFLK2XST+zxq3CjT5cEgHfbpV/GrzxLWWTSUeD9oDg41R+cFWwMgrkfM5oOeu/tSMY8/C+IAdyYtgO5zmud4h9qdq91bzwrKJE1RzxumC0DYJwc7sp3A75I716/NdooUscathsSTtnAA3O1Rd3Y2UrBpII2ZSCGaE5BG4IOnYg0FqcW8SEXFs4lgIyCu+PUevxG2KhuLc0WssTxXMYaJgQ2SAuMe85HxFcxzTwGS2LTcMuHhZjmaNXDxktsGMTdMnYnA6d65blM395fxWk7QrGGWeTEaeZYXVtts7nAx7zQdbwy+vYIy0EUtzZEEHxQwlRD5QFLY8bA3DDtsSaz8W+0ezkVPDuGhkXyOsymN2UgZIJUjr1O1dYkmt9SYbLHWWVtKxggnPb2fZ7dxnesMnLMN1FqfTIXJYNoCeU9BjAJ6dTQRVmhKpKrrLq7H2AvbGQOhySc+6tG8WLyyxCXxXbSS2MRtkhT4Z6g74Az0HxpZWlzwmQrErS2jks0KKC8RP78YOxXbdB8RW5wi8t7tpZIZNWlchMtmJwWU4iO6HYNg9MnFBvcuLJHqZdUoIwHKeZj0Y7aR27elSj8SOSZIWXG2olk+gP9Ca3IoEXSVORoKhskjt+92Gw+ZrFK6Af4Mnp+zZTnHTYNv8xQQfFbmKQ+Z/L+ETKVPopXOx9f0qI4lNblUDySth11A6WVcHqAoAGNjnpV3MM1osLt93cMNtZymCzEZAGASDsDjffsDUGbCOYKyqfbV9J3Ohdsk9ck5Of4QOhoO3HGLFlKx3PhAjfS5xk+0APxEZ6d965C4xrPhIulRs8uyknPsjJbQNtmwSAfU1Jz8tHDFl2YgoGJA07ZJxsMe0e+M+lWHl8ptqRmzsIx5SNzu5yR9PQUHK8Z5dScxyXEjSpqCpGMQxZI0quV8zHOPMD67710fD+YbfhM8gTU3DpACPDy/3WZcqykdkcqSDnrn1qzjdjBFEGvJhCoOpMnDMVKOoVcl2GdY27EHY71xo5gmuoGtbQJFakaXZlzNMc7pgZ0L+ffuaD2flznmxvVzDOgIJBSRlR9u+knOPfXRYBx37ivIOE8QKwLA/CYJUUaV8HSpx32kz5vfneta3PEF0pwz75Eu+VupIZU/lbBYfDpQe10ribHhnFDGniXTq+PNpEDDPuymcfGs1+l1ApZ790UfvSLa4Hz0ig7CleYtzXMdoruac528Oy1qf5goFZH45xTRlUuy4yQv3SMKdtgctn6UHpVUzWGxkZo0Z10OVUsvXSxAJX5Has9ApSlBG8XlxpRtSxyEo0itpKE40jP8AEcjPb51daeHENCJoUbYXffv7yffua3ZYgwKsAVIwQdwR6Yrl+NweAg8RpWt1P+ImWkh9NY3Mie/BIxvnrQSl7aNK/wDjDRgARkHGe5OGBb4Hb3Vmg4e69Jio9I44lH5qa563hnKrJHIl1EcFWjIzj3YNbFjx7GQ5dW/j2+lBNNw4nrPN/uUfotbAVYo/RUUnck7AZO9aMPFwR2P61E88cZ0WFwV2ZozGnT25PIuN/wCL8qDZ+zwH/p1uTnLKX39GYsP1p9oj44bdf6ZHp1IH9ak+CQCGCKLO6Rov0UVA/afIfuQjG5mnt4gB+9rlTI+lB0n3ZZEUOoIAB39cVX7lH+BfpWwBitXit6sEMszezGjyH4KpY/pQchzzx2ysvI2ozyAERQJrkdVJ059FyTua8tXndI7yKZbWWKSMnWHZQXhYYlUAgZbA1DHda9Y5WgRIvFm0vcTftJZD7WWwQgONkUYUAbbZ6k1z/wBo/LEM6GRQpONwGGfiPf76Dt+D3EcsRltm8RHRdOcFHJG5yOpx5SNsacYqTe7RMAnT23BAHp7q+U+G3k0V0tqJ5UiaQAmJ2UtqxpJxtkZFeh2T8bgkB1G9t1zmKYqGK9sP11e/NB7PNcwtszL8zXk/2p8KzcW7WckSTMWGpGVZ9ZxoJx5mjwrDvuQT61unma1bBljubR/3hLG8itgHo6Bhn0G3WuUtpBfyGY2D3CBmiMUa3EbMFOY5WnyEOnT7BxjUfSg3uGcR4zER5o7gdxJlD8ni0tnf97NdEvN94FBmsZwD/wCOS3mA9fa8w+dcdxLnPi3D3UT2lv4ShcBVOFXoF8RWO/TfevT+QObLTicRKRrHMoHiRHBIB7hv3lPrQcBx/nCacGOK0KAn2pmRfmQgJPw2q/lDh3Eru5Zfvn3eCNEYtBGo3bVpRdYycAE5Nel8Y5ajcHSgOcYHv+XauHF9Jw6aRpAVhmQRNJoLeEyE6HZBuUIJU436GgmZ5L9IwI7u3u4ywVfvKPDMCMkedAN8AnUQNh1qj8N41JsGtbZc+3GDNL0665Ns/KpSxmFwEaNxKNwHC6lCKr6TkAKQwONJOfP12qZ4bfqkKeIDGACpMpVSNOwJ1EHf+9Bx9l9mA8Txbid5pT1d2J+O3Qb+lSd19nVu/mVmR9gWXGGXOSrL0I/t8q0uM/adGW8Ph0LXkufaXKQj/wBQ7N8qi7DmHj/ieLJBamEg/sgSmn+fB37b7fCg2uMWM1jiO2bwYVRSJ5WVw7lm1gqW1lvRUGOm4rWsftbVSUeyuGCkqZIlVgxHX2dtu/pWxzDZ3XFPDDW0cKDcSCSSSUKSNSjRpQE6QM5O2cVN2NmtkEOglFGlUQAAHG3foQDv69aDUtvtDW8Hg2MUoumOMTxsqxJ+9Mx6FR00g5JIqY4fydCrCW4LXVx1MkxLAH+CP2VHwFanE7uSaKX7sTBNpLIds6kwyqwx7LYwR3Bqf4BxMXVtDOox4iK2PwkjzL8jkfKg30QAYAAHoNqurEGbuo+R/vVTLjqD9M/pQZKVYJR61cDQVpSlAqhFVpQcxfcq6GM1jJ92lO5UDMEp/jj7f5lwaibzmNU8nFrVrc9BcR5kgb1xIvmX+cCu9rFcW6SKUdVdGGCrAEEehB2NBx9vwyCZdVreRshx3Vxj0znNc9xu08a8htVkMkMJFxPoGQCp/ZITnOc7kZ9Ky8y/YzbS5ezka0c9Qupoz/LkEfI4qV5Z4ba8Ci8J/GJchpLjw2dWb3lMlQN+vrQSFnesMBXOk9mGoD1z3Fc7xe8eXiVpCxXRFm5bBcgHGiMHfudRH+UVJcY+0Lg6IXNwjuBsIgxkJ7DKjbf1q3k7lySSN7u4JWe6OooQD4cW/hJnrkDfag61eIA9CD761OLSCaGWEkftI3T/AHKVz+dasvAWUeXOfcev1NaEvCpux+oYfHuaDz3hnMIVNEiuJEPhyAk4DqMEfoR8a3JuZ0KFTtnOdRUe7PX41v8AGOTzM5cmSN2BDPHghzvpLxkjVjPUb1B3P2XSylVa9jCDHkWJo2bsTlj1PzFByXKHDjxLjSGNT4ayrI5GMLHHjfPvIAHxr6fjtkXooAriuTeCQcNiKQxlS3tynDs5HqR0A9BXSR8XBOOp+nzoIr7Q5PDtiyqCRkjYe0RpUn4FgflV3DrqC0iW3XOEAB9ojV+8cnsTk05ndbq1lg1hfEUrnfGe246EHBrzG04yV1RygLOnlePST0AAYdtLAas5PWg7XmkQzRkddsYIOOoyMntjNeXcjZsuOpHGSFZ1TSDkFJVyR8jg/Kpm75jAjJwMLucqucDf94n/AJisH2QcJlv+JtfyLiKIkg4wC+nQigDbYbn5UH0DUZxi0jcDUoJJAHTGe2fcK33JqJ5xLCyuGQkMIZCMEg50ncY70HmNxyc105ngka1iLkIYAyPPjYythgoUkeXbJG+d65nmvk6aIkpPKx2x45DkOuDsxzpJI2I67V7HdXyxW0AjwE0IFOcDSFGMVyvGrpZEYkqdt85xt3ycUEb9jfPBuJTa3YXx9/Dk0hS2nqjAADVjOD3xXsxQYx29K+XeFx6ONxeHkftImGnHUhc9PcWPzr6koNEWzevqPlnKHHqOlYL6yLKw94x7t9vyY1K1Sg4q0TEgznGR69DkH+lZ/s1YraywncwXFxF8lkbT+VT0vD1Xdeuf1IqF+z4eS7b8V5cnpj/uEf0oOmMuOqt+tBOvrj4gj9aqX9x+map4y+v1zQXhgfQ0Cj0qwBD+E/ShiHbI+BP6UGWqYq0A+p+dXUFaUpQKUpQKoRVaUEHf8o2M0iyy2kLSKchygDbdMkdfnWZOC6f8O4uE9xk8QD5SBqlqUEcbe5HszI3+ePc/NSP0q0z3S9YY3/05CD9HUD86k6oTQQ8vG1jH7WCeMevh+IP/AIi1WDmGzc4M8YP4ZPIfo4BqZjzvnHXbHpgdffnNWzW6OMMqsPRgCPzoNEWsMm6aCT+9GwB+q1qXfAw3Qtj3gN885zV0/KFi5z92iU/ijHht/uTBrXPKIUfsbu8i9AJmdR/LJqFBgbgDDOPj3Hbt2qMveTllIMyOxGQrAhXTP4ZUw3yO1S7cK4jGf2d9HIPS4gGT/NGVx8cGrRecVQ+e1tZl9YZ3Vj/LIgA+poOQj+yXhxdS7XLAH2HfY/PGcV6JwiyitolhgjCRqNgv6k9z7zUQebXT/H4deR4/eVY5V+qOT+VZLbnTh7HBmWJvwTK0L/RwDQTzSA1hllEiMowdsHPQjuDVbe9gk9iSNgfRlP8AWs0lqp7D6UHjfGZ57MfdpGxBGW8Gb2QEOSInfGxXOAehGO9cbf8AHQEz7eCNlJbftv0+lfRs3DVII2OeuRkEfCoi05JsEYP9zt9YOoN4S5znOfrQecfY5ynPNcf9RulIG5j151OxGA2D2Vdq9uFYQMDA+lY5ZmH/ADpQbWaZqNl4oF2J3PQd+wH5kCoq544WwB5FJ9o7ZXcnBx+FXb/b60E/xC6EUTyN0RSx+QzUJ9ntuUsYi3tSapjnrmRi/wChqL5ikaW3t7RNnvG8wxnRAPPID/LpSu1iiCqFUYVQAAOgAGAKC+qVR3A67Vbq9MGgqYgewq3wR2yPgata4x1BH0/XpVRcr64+P96C/SfX6iq70Vwehz8KrmgrSlKBSlKBSlKBSlKBSlKBSlKBSlKBSlKBWtd2EUoxLGkg9HVWH5itmlBzNx9n/DXJP3SJSe8YMZ/9pFap5AiU5gub2D3R3EmPoxIrsKUHn/HuG8Vs7eSW1vnuWQahFPFESyj2gHUKcgZPvxWhyhzXxm8tluVtbSSNiwx4jRv5Tg7EEdR616cRXnE143BbmbUgNjcyGSMg6VgmIGtD2AY7jtnNBIHne6jbTPwm7Hq0RjkX4jcVlT7SrDOmQywnv40Trj5jIqRteakcAiGZgRnMaiQfVTWQccjkGGtpsdxIkY+oLUGjHxPhlwB4d1ESRgESDPQjPmPXBbf1YnrWzJwmMAsuHjwdQTBwuxYADrkIiADsD61S45X4dcbvaQEn+BVO/vWoa/8Asss2Um3aa3fB0tFK4APbbPTNBv8AKNlLLK99cRmNnXRBC3tQwZz5h2djgn6dq6ts9sfOuT5P5iICWV4DFeRIFPiHIuAvl8WNySWz1Od966+gw+Ke6kfQj8qtwjemfdsf71nNY3I/eH1GaCnhejH57/rVjQnrgfEEqfyrJGB2O3xzWWg1BEM7qfmAfz61nEY9/wBT/eslKBSlKBSlUJoK0rHA5ZQSME9vSslApSlApSlApSlApSlApSlApSlApSlArHPCrgq6hlPUMAQfiDWSlBCPylZfu20aH1iHhH6pita45OhYbSzr8ZDJ+UmqukqhNBw55GnjOYb0/CSMf/ZCv6GrRw7isXeOQeqPg/7XUb/Ou7qhoPNuKRXEw03VmZAMYZ1bKN6o0RYqfeKxcOv763YJFcwSxj/t3chV19AJGVWx23Femb1bIquMMAR6MMig5jhfOOq4jtriAwySAlCJEkjcjsGXf6iurrSt+EW6PrSCJX6alRQ31ArdFBY0IPbf1Gxqmgjoc/H+9ZaUFise4/rV9KUClKUClKUClKUClKUClKUClKUClKUClKUClKUClKUClKUClKUFMVTFKUDPuoGpSgFaUpQU1H0qoalKC6lKU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 descr="http://900igr.net/datai/matematika/Urok-Skorost-vremja-rasstojanie/0001-005-Zadachi-na-dvizhenie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861048"/>
            <a:ext cx="2581275" cy="179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863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12549" y="1052736"/>
            <a:ext cx="633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Найди закономерность и продолжи </a:t>
            </a:r>
            <a:r>
              <a:rPr lang="ru-RU" sz="2400" dirty="0" smtClean="0"/>
              <a:t>ряд:</a:t>
            </a:r>
            <a:endParaRPr lang="ru-RU" sz="2400" dirty="0"/>
          </a:p>
        </p:txBody>
      </p:sp>
      <p:sp>
        <p:nvSpPr>
          <p:cNvPr id="5" name="Овал 4"/>
          <p:cNvSpPr/>
          <p:nvPr/>
        </p:nvSpPr>
        <p:spPr>
          <a:xfrm>
            <a:off x="3780801" y="3686944"/>
            <a:ext cx="1800200" cy="8841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solidFill>
                  <a:schemeClr val="tx1"/>
                </a:solidFill>
              </a:rPr>
              <a:t>480 мин</a:t>
            </a:r>
            <a:endParaRPr lang="ru-RU" sz="2200" dirty="0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187624" y="3513602"/>
            <a:ext cx="1800200" cy="8589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solidFill>
                  <a:schemeClr val="tx1"/>
                </a:solidFill>
              </a:rPr>
              <a:t>9 ч</a:t>
            </a:r>
            <a:endParaRPr lang="ru-RU" sz="2200" dirty="0">
              <a:solidFill>
                <a:schemeClr val="tx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289339" y="4973918"/>
            <a:ext cx="1800200" cy="8841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solidFill>
                  <a:schemeClr val="tx1"/>
                </a:solidFill>
              </a:rPr>
              <a:t>7 ч</a:t>
            </a:r>
            <a:endParaRPr lang="ru-RU" sz="2200" dirty="0">
              <a:solidFill>
                <a:schemeClr val="tx1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2266002" y="5157192"/>
            <a:ext cx="1800200" cy="8841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solidFill>
                  <a:schemeClr val="tx1"/>
                </a:solidFill>
              </a:rPr>
              <a:t>600 мин</a:t>
            </a:r>
            <a:endParaRPr lang="ru-RU" sz="2200" dirty="0">
              <a:solidFill>
                <a:schemeClr val="tx1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6156176" y="3501008"/>
            <a:ext cx="1800200" cy="8841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solidFill>
                  <a:schemeClr val="tx1"/>
                </a:solidFill>
              </a:rPr>
              <a:t>360 мин</a:t>
            </a:r>
            <a:endParaRPr lang="ru-RU" sz="2200" dirty="0">
              <a:solidFill>
                <a:schemeClr val="tx1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6049053" y="2035532"/>
            <a:ext cx="1800200" cy="8841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solidFill>
                  <a:schemeClr val="tx1"/>
                </a:solidFill>
              </a:rPr>
              <a:t>5 ч</a:t>
            </a:r>
            <a:endParaRPr lang="ru-RU" sz="2200" dirty="0">
              <a:solidFill>
                <a:schemeClr val="tx1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3489139" y="1900562"/>
            <a:ext cx="1800200" cy="8841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solidFill>
                  <a:schemeClr val="tx1"/>
                </a:solidFill>
              </a:rPr>
              <a:t>240 мин</a:t>
            </a:r>
            <a:endParaRPr lang="ru-RU" sz="2200" dirty="0">
              <a:solidFill>
                <a:schemeClr val="tx1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976046" y="1865201"/>
            <a:ext cx="1800200" cy="8841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solidFill>
                  <a:schemeClr val="tx1"/>
                </a:solidFill>
              </a:rPr>
              <a:t>3 ч </a:t>
            </a:r>
            <a:endParaRPr lang="ru-RU" sz="2200" dirty="0">
              <a:solidFill>
                <a:schemeClr val="tx1"/>
              </a:solidFill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>
            <a:off x="2987824" y="2342655"/>
            <a:ext cx="356556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5501625" y="2358969"/>
            <a:ext cx="356556" cy="11865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7056276" y="3064010"/>
            <a:ext cx="0" cy="29965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H="1">
            <a:off x="6588224" y="4571130"/>
            <a:ext cx="182651" cy="29803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H="1" flipV="1">
            <a:off x="5148064" y="4571130"/>
            <a:ext cx="353561" cy="29803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H="1" flipV="1">
            <a:off x="3166102" y="3943101"/>
            <a:ext cx="436422" cy="21932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2519971" y="4720145"/>
            <a:ext cx="178278" cy="25377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9936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1043154"/>
            <a:ext cx="633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Какая величина лишняя:</a:t>
            </a:r>
          </a:p>
        </p:txBody>
      </p:sp>
      <p:sp>
        <p:nvSpPr>
          <p:cNvPr id="5" name="Овал 4"/>
          <p:cNvSpPr/>
          <p:nvPr/>
        </p:nvSpPr>
        <p:spPr>
          <a:xfrm>
            <a:off x="856184" y="1874151"/>
            <a:ext cx="2160240" cy="100811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300 м/мин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6101970" y="4077072"/>
            <a:ext cx="2160240" cy="100811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15 км/ч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718320" y="2302314"/>
            <a:ext cx="1789784" cy="100811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26 м/с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971600" y="3789040"/>
            <a:ext cx="1656184" cy="100811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5 </a:t>
            </a:r>
            <a:r>
              <a:rPr lang="ru-RU" sz="2000" dirty="0" err="1" smtClean="0">
                <a:solidFill>
                  <a:schemeClr val="tx1"/>
                </a:solidFill>
              </a:rPr>
              <a:t>дм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147029" y="4235860"/>
            <a:ext cx="2160240" cy="100811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2 мм/с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6101970" y="1988840"/>
            <a:ext cx="2160240" cy="100811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125 км/ч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377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1720" y="764704"/>
            <a:ext cx="4968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Установи </a:t>
            </a:r>
            <a:r>
              <a:rPr lang="ru-RU" sz="2400" dirty="0" smtClean="0"/>
              <a:t>соответствие:</a:t>
            </a:r>
            <a:endParaRPr lang="ru-RU" sz="2400" dirty="0"/>
          </a:p>
        </p:txBody>
      </p:sp>
      <p:pic>
        <p:nvPicPr>
          <p:cNvPr id="2050" name="Picture 2" descr="http://pticyrus.info/wp-content/uploads/2012/11/jastrebinyi-ore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4998" y="1497083"/>
            <a:ext cx="2232247" cy="1789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encrypted-tbn2.gstatic.com/images?q=tbn:ANd9GcS6oQSn-PdUOzHP7VjkAmoJWLYnD-PBxV0uWo7V6dPot7AFsIc5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552" y="4269666"/>
            <a:ext cx="2232248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8" descr="data:image/jpeg;base64,/9j/4AAQSkZJRgABAQAAAQABAAD/2wCEAAkGBxQSEhQUEhQUFRQUFBUUFBQXFxccFxQVFBcWFxUUFBQYHCggHBwlHBQUITEhJSksLi4uFx8zODMsNygtLisBCgoKDg0OGhAQGywkHCQsLCwsLCwsLCwsLCwsLCwsLCwsLCwsLCwsLCwsLCwsLCwsLCwsLCwsLCwsLCwsLCwsLP/AABEIALcBEwMBIgACEQEDEQH/xAAbAAACAgMBAAAAAAAAAAAAAAAAAQIDBAUGB//EAEEQAAEEAAMFBgIHBAkFAAAAAAEAAgMRBBIhBTFBUWEGEyIycYGRoQcjQlKxwfAUYmPhJDNTcoKywtHxc4SSw9L/xAAZAQEBAQEBAQAAAAAAAAAAAAAAAQIDBAX/xAAqEQACAgIBAwMDBAMAAAAAAAAAAQIRAyESBDEyIkFRE3GRBYHB0UJhYv/aAAwDAQACEQMRAD8A1VITpC+yfJEik6RSDQkUmi1C0IhFK/EQOjID2lpc1r26g2x3ldYJ30eqrtSy8SCFZaNFbHErpCtoJFnJLJxK0KSSpBITQgEhNFIBITQhBITQhSKFJCAihNFIQSCmhAJFJoQEUKSSoEik0ICKaKQgLEKVJKFFSFJCAVIIQpMFkDqAoDddr46lhHLCQf8AsWipdJ26bWIjHLDQ/wCtaCNvSydw/Mrni8Edcnmyqk6VrxzFEfMc1XS3Ri6ABSyqBCNVGiqRZ3arLaT7xTEl705UXjZWkrCzkorSdmGmu5FCaFSCpCaKQCpJSQgIopSQgIopNCAVITRSASKTQhCKFJCAimhCFI0mmhUhNCadKFIp0pAIyoKIhX4JlyMHN7fxCqpZ2woc2IhHN4+Vn8lmTpM1FbNt9ITf6U0coIh/nXPADjdaChvPANHqbXTfSGz+mAfwo9Oer9AFzMsmRrnbiLA5g7ifUAP+K5Yn6EdMi9bI0BusDdR3jgR+CgpRy5w1x1sCzz6/IJELqjnJCQnSFTIqUSxWIpCq/YrGYbj8Un4hoHj8PXgVZSox39W+6PhO/d70sSjW0dIzb09lMe0Guur8JIN0KI04kfJZYN6jULksBtJ0eKYBHkj0Dc73NDS06SOeLo6AGt3E3a9FwOOwz2NLogC5oNjXeL331Xin1eSG1By+1fy0eqPSwn/mov8A2adC6E7Pw7/K4j3/AN1TJsH7rwfVYh+r9O3U7i/+k0al+mZ6uNS+zNIhbCXZEg4A+ixX4Zw3tPwXux9RiyeMk/3PJPp8sPKLX7FFIpTISpdjjQkqUqRSAihNCAVIATQhBITQhSNITQgEhNCAspFJoUBtI9uPAFxYZ9AC3wRkmuJNWSshvaLnhMAf+3H/ANLRoC5vHH4On1JfJ0TO0MP2tn4M+kYH5FZeD7UYZjg5uz4mOG5zHAEWK08HK1ySsgHiHr+rWJ4o8X/ZuGWTdHX4jtPD+0jEmF/fta1jbc0sa3XPVAU4tcRevwJvd7R2Pg9rxZwSySqzsOV7TW6RoNPHQ30IXmkrrJPNXYHGPiNxuc0kUcpIJG/eFzfT+lNPZ0Wf1U+xmbZ7NS4Fo7wXE0aStvLQ+9xad2h9iVqGODgHDUOAIOuoOoNHXcvRNldq+/PdStEgcyON8bmg95n7wPLW1RvQEEgDTmobU7GQzN7zAOYKod0D9XuDgGH7Ftc0gbiC2qBtIZmnUxPCmrief0pujIAPBwsegcW/i0q7F4R8TiyRpY8b2ka+vUdQpPbcTP3ZJB7FsJaPiJV6eXY83HvZiJp0iloyJZOzYy6WMDeXtr2IKx1uux+Hz4pnJoc73ANfMrM3UWzcFckja9qOxODwsAmgiySZmbnOLbpzSQxxIbo9+jaHiXHUvUfpINYVo/iN/ArzAhcOl8Wdup8kJpI3LOw21Xs5H1AWChd5RUu6OEZyj2Z0UHaNv2owsyPbcB80X6+K5FMEheeXSY37L8Hpj1eRd2/ydmMbgneaL5FVS4fAP3As9LXLx4tw6rIbjxxaFn6Eo+LNfXhPyRs5ti4Y+SevUfyWBPsYDyysd7oGOZyVgxkfJW8y9y8cD9ma2TBuHX0VRjI4FbsYmL9FTD4T/wArSy5F3SMyw4n2bOeRS6EwwH/lRdgYDuJHuuizfKOTwV2ZoKRS28mym/ZePdY79mu4Fp91tZInN45GAhXSYZw3j8FUWrVpmXFkUKVIQhOkJoUKKkJp0gEpxuygnXcAKBOriGjQeqjSnI4HcMo00snWtTZ9/isyVqjUXTsqv48kEK6OYgAb2h2fIbyFxFEloPEfgDvASGUgXmB8VkU4E72BrDRA4Elzt1gcFbZaXsyrNqPMCLc0jQCqBBP+Ld06Ltewe2GCSpj9aGGNjz9tjnl7sxFAm8oDfshvhoOIXGn3rQ0SCAaANEAaXZ1QHVquc8XNG45ODo9q2psqHFMyytDvuuGjm3xa78txXA7c7HyYeKUtPeRh8T20PGA0TNdmaP8AqtNj7t0KWX2f7TPieIcToaBab3tPlPuOK76CYPFg2vEpyh2PW4xn3PCaRS9S7Q9j2TW+ERxyO81tOV2oNivK7TzAa2vO9p7Llw78krC08DwcObXbiP0aXtx5ozPHPE4mBS6/6PMNcj38BTR67z+S5Ol6J9H2FqIOrzucfYaD8FM7qBcMbkWfSYfqIx/E/wBLl5pS9I+k4/VRD+If8pXnKz03ga6jyIIUkL0nnoihNCAjSKUqSUAkJ0hUgkJoChRJ2UIShbAOPMp5zzKSVKUjXJ/JLOeZSLzzRSVJSHJ/IIRSapLJIpNCAVIAUkUgoVJKSKQUJCdIQCQQmhAbLH7U74tc5tFrA3TUaWbF7t5W07M9p3QOyPsx8Obf5LmVkYPDue7whxrU5Wlx6AAcTuG71C4SwwSbO0cs7SPaMFjWytDmkEFLE4eLEMLHhsjLII305uh1G5w16haHstsJ0DbkkdZ1yDLTejjqC7fu01471vMO+NlsYdGeYAg0XG/ETqXG75m+q8L09HsT1s4XtF2IdGDJhrkaLJjPnH90/a9N/quy2Jge5ZGz7kbQfXUk/ElbJrr/AFr8CsfEYFrzZMgP7ssjR8Gur5LUskpKmSONRdo5L6Tj4IR+878F57S9g2h2binAErpXhvlt+6+tX8VpsT9HsJ/q5ZWn97K4fAAH5rthzRjGmccuKUnaPN0LL2hhmxzGESxvkBruxmZLuv8AqZAHG6J8ObTVYi9cZKS0eaUXHTEhNC0ZEgpoQEUKSSChUhNFIKFSE0IBAIpNCASKTQoBUknSEFFiE0IUSE6QgFSSlSEAqRSaEIJFJlNARpbvYbIchc54bM2SoyWxkRueyopSXNLm0RIMwIrPrelaZbHCbJdLC+WEB0sZLXx8JoXNssPXzEHgfe+eXxOuLyPQsHtMmMvc0hzc+dlahzLsAdSD8V512le5mzGMebdisQZJAeLY8xog/vNhOvILpeye1e8AiJLgWfVPo2WtLWGOQXpI1xDTfPgQVz/0nv1wrRoGtmNepiH+k/FePs6PUYY7X4nZ+DwIY4PdJ+0TSNlzP+r73JCxhLraMrXEUaB4Vouz2X9JsMmBnxT4nsOHLWPjsEPkk8jIpB5gSRZIBA1IpeQ9qpLGFHBuCwo0/fZ3x+cxPurpnhuycIwaftGMxM7uvcNZh/wesyRqLMjan0sbSkcS2RkLeDY2N0HC3SBxJ66egWDg/pR2mx7XHEmQAgmN7IsrwPsuIZmAO7Qgrn9oUSBvr0WteKWKNPuehdqduTTuilf3eKgnaXYUzwxZoXNcBLhnyx924OY6tc1OBY4b9MnBbcE7ali7qSN3dvla9zmkgWDOHkuG8Dvcz7rxaDMNJ2RP7VFNg3A08CaGt4xMLS7KNK+siZIyzxEaOz+La/EYgsNte2J40I1aMp0P95dMbpmMiTR0hH6/mEqWPgXeZn9maH90gFvyNeyyV9BO1Z4WqYkJoVIJCaSASE0IBUhNCASKTQgEik0lAKkJoVBYik6RSgEhNFIBIpNCChITQhRUmikISgpb7sbiC2fLdZxdcyyyPlmWipW4XEGN7ZG72EOHtwPTeszXKLRuLppnT9pdkywl+IwgIz5W4iNo8zbaDLGODw0fhyFZ+0tmwbRhBurJdHK3fG7WxXLgW8dOIBG4wePZIBoWk7g5pB1HJw1371qcdgH4aR02GGZrjc0F+b9+O9A75fn4bPZR5r202C6KeFjgC1uHwrHOG76uJsTiLFkXEVR2naP2HAj7pxtAUK+uh5eoXrLsNh8fFmNkE6O1a+MjQsLXbtQbaRV2eq887fdn3YbD4WIlrx3mKDXAG6kOHeLadzvC/SyOqzbvZaPNxHqTw04hVvw4PVbDEQ1TBZINnw60DVgH4+6ePgyObrmDm5r4byNKFcEtMtNGPgZnYaaOaPNcUjJQAfN3bg7Ked1Xutn2qw5wmOxAiJa0vLoyBX1UuWSMDmMpb/4rWG/5rcdspzMMHK9xcXYCIF3OSKSaGTlxiF+qMF+w9oGV9mrcynVuzNc6vkW/Nb9cb2Z0cDxN2OgykH45vguzXswu4nkyrYkJhFLschUik0lBQqQmhCipCaEIJCdJIAQmikAkJoQE0UhCoEmmhQCRSaKQokJoQCpOkwFlbO2fJO/JGLO9xOjWt4ue7gP0LUboqRjxRlxDWgkk0ABZJPADiugZh4sDTpg2XE6FsO9kJ3h0pHmd0H+zlCTHx4VpZhTnlIIkxNbubYBwH73HroRoXGzZ1J1J53zXPc/sb1H7mXNtWZz3Pc9xLz49dHcKLdxFADUcFuNmbdeG5X6stuV+cktAFFjw63XoHB166ihWvN0ttsLZj5CZC4Rws/rJXeWuLQPtOO6vzoHOSEavsaxzldHSuw/j7yB3dynf9yXQAiRo46DXotN20jOMjijfUE0cucNefqpRke0iOUAiyXtOteTeN6p2Z2jikIjjfdAPZG6gXRkDJOwAZ2tcwsOUg103noItrMcMrspB3tdVH/DzXlZ6EeVbV2e/DSNMgLC4ZWl+gcN/glaCHcfLYWo27GTleAN2U6+pBB48fkvZJsHEWkRSOiDvNH4ZIndHQyWCFze1+z0b2lroYnD72HldA4dRFIHxewpZo1Z5Q2at4NcTpp811fabZE0OBwBljLfBO0g+ZhlnlniY9u9pLHk0fuu4hb7s92ew8EplDMQ+SOjEzENjLGvvSTNCakI3gUCCBQui3Y7TZ3jHse1+WRlSXLipPF52SRsllcxpDgzQAuvMLFEK7Jo877PYc940UeJHwv8AIrrlXgNm90wu8Z1oOczJvBBphcTuvfStXqwXWzzZqvQkUmhdziJJSRSASSaEAkUmhCiQmhCCSTpCAKQik0BJNCaAVITQgEhNCFEhNCgKsRh2yNLXtDmneD+tD1C15kxmGjMcEr5cOSHOgdWehW59W7QUASR0vVbVCjimVSaMHZu1Y57yGnjzRu0e31bxHUWs5YG0dkRzauBa8eWRpp7Tw8Q3+/yUdm7YlwMhfiYv2qMAZJf7JwJ+sljDfGd2liqsWd0baNKKZ1mB2Q1jBNiyWRnWOIaSTeg3tb109tCdf2k2jLimOYzJG0NLYY9e7jvTc3UmidevLRYs+2BiLndKHgi3PsU0DgfugctKUYpA4AtIIOoINgjoRvUUb3IvKtIqx/YIQ4GHaEE4OLAgLcgAZb8sbGM1rwgtB6MOmpvYR4rTxizzFfMcVhiJoNhrQbJuhvOhPr1U1mOJbs1LLdUZwxLPvgaga2NTQA15lw+Kn37R9pvoHCz8+oWrLPxB+Bv8QFIDW/1Sy8C+Qsz+DtexP7NIJHOkw8kgOXu8zHOjA4uZdgk3v4N6lYnaV8bZKayOMN3loouvhl3LT7HlgAgjmh7wvfI2SUZwY444Wub4mOBGZ4cBpRojQ1eo7RzyQzZsNCJIKp0OcmWrNOYSN9a5fF+a48PVR25aszcbic9AeVvzJ3n/AG/msVUYbHRyVkeDmBLQSA/TRzXR7wW6WOqyF64VWjyzu9ipCdIWzIkk0IBITQgEgpoUAkJpIApIhNCAKQmhATQqY8SDv0I3hWhwWeSNuEkCaiXjml3oWrM0yaFHvAl3oUsUyaFUZwo9/wBEstF6Fj96pCT1Sy8S5AVLpeqYlSycTW4rs5A9xNOaHedjHZWSVuzAC/YELataAAAAAAAANwA0AASEgUsw5oqDsaFEvCXedEslMkhQMnRLvuhSw0y0FJRbICpWEBr9p7Gin8T2kSDyysOV4I3EO411WBlx0dsb3c4OjJXnK5nWQX4vaz1K36TnUo0ipsowMT2saJH948DxPyhoJPIADRXqJf0UO8KtimXJFUmWlWQXFLFGQZBzS70KoRc1MD2Sy8R96OqXe9CoOKXeKWOKJmXoo94eipdISolxVBeXHmgA81jlynnI0N6qBEihQz9ChUDlhs7zf86Sa4tO8mhfBCF51s9JaMRm3jkPRNrwdwNcTe72QhG67FSt7Jyw0qQmhdINtbOWSKT0D3ICELZgdfNCSEAyEw73QhACdoQgGSkSkhAO0i5CEIxhybnIQoVdgbIUrSQhCWbTqo2hCqKxlLOhCD3ECTuSrmUIULWg8viAPK75g6fC1Ftnd+q3oQlk90i5kTbOmgvXjV6XzOoRKBlIDR5ru9dw09OPuhCxezdaKQz5fgrYMO9xuMX7ge2p3IQrJ0rJFW6Ky08Gj4/zQhCqZmj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10" descr="data:image/jpeg;base64,/9j/4AAQSkZJRgABAQAAAQABAAD/2wCEAAkGBxQSEhQUEhQUFRQUFBUUFBQXFxccFxQVFBcWFxUUFBQYHCggHBwlHBQUITEhJSksLi4uFx8zODMsNygtLisBCgoKDg0OGhAQGywkHCQsLCwsLCwsLCwsLCwsLCwsLCwsLCwsLCwsLCwsLCwsLCwsLCwsLCwsLCwsLCwsLCwsLP/AABEIALcBEwMBIgACEQEDEQH/xAAbAAACAgMBAAAAAAAAAAAAAAAAAQIDBAUGB//EAEEQAAEEAAMFBgIHBAkFAAAAAAEAAgMRBBIhBTFBUWEGEyIycYGRoQcjQlKxwfAUYmPhJDNTcoKywtHxc4SSw9L/xAAZAQEBAQEBAQAAAAAAAAAAAAAAAQIDBAX/xAAqEQACAgIBAwMDBAMAAAAAAAAAAQIRAyESBDEyIkFRE3GRBYHB0UJhYv/aAAwDAQACEQMRAD8A1VITpC+yfJEik6RSDQkUmi1C0IhFK/EQOjID2lpc1r26g2x3ldYJ30eqrtSy8SCFZaNFbHErpCtoJFnJLJxK0KSSpBITQgEhNFIBITQhBITQhSKFJCAihNFIQSCmhAJFJoQEUKSSoEik0ICKaKQgLEKVJKFFSFJCAVIIQpMFkDqAoDddr46lhHLCQf8AsWipdJ26bWIjHLDQ/wCtaCNvSydw/Mrni8Edcnmyqk6VrxzFEfMc1XS3Ri6ABSyqBCNVGiqRZ3arLaT7xTEl705UXjZWkrCzkorSdmGmu5FCaFSCpCaKQCpJSQgIopSQgIopNCAVITRSASKTQhCKFJCAimhCFI0mmhUhNCadKFIp0pAIyoKIhX4JlyMHN7fxCqpZ2woc2IhHN4+Vn8lmTpM1FbNt9ITf6U0coIh/nXPADjdaChvPANHqbXTfSGz+mAfwo9Oer9AFzMsmRrnbiLA5g7ifUAP+K5Yn6EdMi9bI0BusDdR3jgR+CgpRy5w1x1sCzz6/IJELqjnJCQnSFTIqUSxWIpCq/YrGYbj8Un4hoHj8PXgVZSox39W+6PhO/d70sSjW0dIzb09lMe0Guur8JIN0KI04kfJZYN6jULksBtJ0eKYBHkj0Dc73NDS06SOeLo6AGt3E3a9FwOOwz2NLogC5oNjXeL331Xin1eSG1By+1fy0eqPSwn/mov8A2adC6E7Pw7/K4j3/AN1TJsH7rwfVYh+r9O3U7i/+k0al+mZ6uNS+zNIhbCXZEg4A+ixX4Zw3tPwXux9RiyeMk/3PJPp8sPKLX7FFIpTISpdjjQkqUqRSAihNCAVIATQhBITQhSNITQgEhNCAspFJoUBtI9uPAFxYZ9AC3wRkmuJNWSshvaLnhMAf+3H/ANLRoC5vHH4On1JfJ0TO0MP2tn4M+kYH5FZeD7UYZjg5uz4mOG5zHAEWK08HK1ySsgHiHr+rWJ4o8X/ZuGWTdHX4jtPD+0jEmF/fta1jbc0sa3XPVAU4tcRevwJvd7R2Pg9rxZwSySqzsOV7TW6RoNPHQ30IXmkrrJPNXYHGPiNxuc0kUcpIJG/eFzfT+lNPZ0Wf1U+xmbZ7NS4Fo7wXE0aStvLQ+9xad2h9iVqGODgHDUOAIOuoOoNHXcvRNldq+/PdStEgcyON8bmg95n7wPLW1RvQEEgDTmobU7GQzN7zAOYKod0D9XuDgGH7Ftc0gbiC2qBtIZmnUxPCmrief0pujIAPBwsegcW/i0q7F4R8TiyRpY8b2ka+vUdQpPbcTP3ZJB7FsJaPiJV6eXY83HvZiJp0iloyJZOzYy6WMDeXtr2IKx1uux+Hz4pnJoc73ANfMrM3UWzcFckja9qOxODwsAmgiySZmbnOLbpzSQxxIbo9+jaHiXHUvUfpINYVo/iN/ArzAhcOl8Wdup8kJpI3LOw21Xs5H1AWChd5RUu6OEZyj2Z0UHaNv2owsyPbcB80X6+K5FMEheeXSY37L8Hpj1eRd2/ydmMbgneaL5FVS4fAP3As9LXLx4tw6rIbjxxaFn6Eo+LNfXhPyRs5ti4Y+SevUfyWBPsYDyysd7oGOZyVgxkfJW8y9y8cD9ma2TBuHX0VRjI4FbsYmL9FTD4T/wArSy5F3SMyw4n2bOeRS6EwwH/lRdgYDuJHuuizfKOTwV2ZoKRS28mym/ZePdY79mu4Fp91tZInN45GAhXSYZw3j8FUWrVpmXFkUKVIQhOkJoUKKkJp0gEpxuygnXcAKBOriGjQeqjSnI4HcMo00snWtTZ9/isyVqjUXTsqv48kEK6OYgAb2h2fIbyFxFEloPEfgDvASGUgXmB8VkU4E72BrDRA4Elzt1gcFbZaXsyrNqPMCLc0jQCqBBP+Ld06Ltewe2GCSpj9aGGNjz9tjnl7sxFAm8oDfshvhoOIXGn3rQ0SCAaANEAaXZ1QHVquc8XNG45ODo9q2psqHFMyytDvuuGjm3xa78txXA7c7HyYeKUtPeRh8T20PGA0TNdmaP8AqtNj7t0KWX2f7TPieIcToaBab3tPlPuOK76CYPFg2vEpyh2PW4xn3PCaRS9S7Q9j2TW+ERxyO81tOV2oNivK7TzAa2vO9p7Llw78krC08DwcObXbiP0aXtx5ozPHPE4mBS6/6PMNcj38BTR67z+S5Ol6J9H2FqIOrzucfYaD8FM7qBcMbkWfSYfqIx/E/wBLl5pS9I+k4/VRD+If8pXnKz03ga6jyIIUkL0nnoihNCAjSKUqSUAkJ0hUgkJoChRJ2UIShbAOPMp5zzKSVKUjXJ/JLOeZSLzzRSVJSHJ/IIRSapLJIpNCAVIAUkUgoVJKSKQUJCdIQCQQmhAbLH7U74tc5tFrA3TUaWbF7t5W07M9p3QOyPsx8Obf5LmVkYPDue7whxrU5Wlx6AAcTuG71C4SwwSbO0cs7SPaMFjWytDmkEFLE4eLEMLHhsjLII305uh1G5w16haHstsJ0DbkkdZ1yDLTejjqC7fu01471vMO+NlsYdGeYAg0XG/ETqXG75m+q8L09HsT1s4XtF2IdGDJhrkaLJjPnH90/a9N/quy2Jge5ZGz7kbQfXUk/ElbJrr/AFr8CsfEYFrzZMgP7ssjR8Gur5LUskpKmSONRdo5L6Tj4IR+878F57S9g2h2binAErpXhvlt+6+tX8VpsT9HsJ/q5ZWn97K4fAAH5rthzRjGmccuKUnaPN0LL2hhmxzGESxvkBruxmZLuv8AqZAHG6J8ObTVYi9cZKS0eaUXHTEhNC0ZEgpoQEUKSSChUhNFIKFSE0IBAIpNCASKTQoBUknSEFFiE0IUSE6QgFSSlSEAqRSaEIJFJlNARpbvYbIchc54bM2SoyWxkRueyopSXNLm0RIMwIrPrelaZbHCbJdLC+WEB0sZLXx8JoXNssPXzEHgfe+eXxOuLyPQsHtMmMvc0hzc+dlahzLsAdSD8V512le5mzGMebdisQZJAeLY8xog/vNhOvILpeye1e8AiJLgWfVPo2WtLWGOQXpI1xDTfPgQVz/0nv1wrRoGtmNepiH+k/FePs6PUYY7X4nZ+DwIY4PdJ+0TSNlzP+r73JCxhLraMrXEUaB4Vouz2X9JsMmBnxT4nsOHLWPjsEPkk8jIpB5gSRZIBA1IpeQ9qpLGFHBuCwo0/fZ3x+cxPurpnhuycIwaftGMxM7uvcNZh/wesyRqLMjan0sbSkcS2RkLeDY2N0HC3SBxJ66egWDg/pR2mx7XHEmQAgmN7IsrwPsuIZmAO7Qgrn9oUSBvr0WteKWKNPuehdqduTTuilf3eKgnaXYUzwxZoXNcBLhnyx924OY6tc1OBY4b9MnBbcE7ali7qSN3dvla9zmkgWDOHkuG8Dvcz7rxaDMNJ2RP7VFNg3A08CaGt4xMLS7KNK+siZIyzxEaOz+La/EYgsNte2J40I1aMp0P95dMbpmMiTR0hH6/mEqWPgXeZn9maH90gFvyNeyyV9BO1Z4WqYkJoVIJCaSASE0IBUhNCASKTQgEik0lAKkJoVBYik6RSgEhNFIBIpNCChITQhRUmikISgpb7sbiC2fLdZxdcyyyPlmWipW4XEGN7ZG72EOHtwPTeszXKLRuLppnT9pdkywl+IwgIz5W4iNo8zbaDLGODw0fhyFZ+0tmwbRhBurJdHK3fG7WxXLgW8dOIBG4wePZIBoWk7g5pB1HJw1371qcdgH4aR02GGZrjc0F+b9+O9A75fn4bPZR5r202C6KeFjgC1uHwrHOG76uJsTiLFkXEVR2naP2HAj7pxtAUK+uh5eoXrLsNh8fFmNkE6O1a+MjQsLXbtQbaRV2eq887fdn3YbD4WIlrx3mKDXAG6kOHeLadzvC/SyOqzbvZaPNxHqTw04hVvw4PVbDEQ1TBZINnw60DVgH4+6ePgyObrmDm5r4byNKFcEtMtNGPgZnYaaOaPNcUjJQAfN3bg7Ked1Xutn2qw5wmOxAiJa0vLoyBX1UuWSMDmMpb/4rWG/5rcdspzMMHK9xcXYCIF3OSKSaGTlxiF+qMF+w9oGV9mrcynVuzNc6vkW/Nb9cb2Z0cDxN2OgykH45vguzXswu4nkyrYkJhFLschUik0lBQqQmhCipCaEIJCdJIAQmikAkJoQE0UhCoEmmhQCRSaKQokJoQCpOkwFlbO2fJO/JGLO9xOjWt4ue7gP0LUboqRjxRlxDWgkk0ABZJPADiugZh4sDTpg2XE6FsO9kJ3h0pHmd0H+zlCTHx4VpZhTnlIIkxNbubYBwH73HroRoXGzZ1J1J53zXPc/sb1H7mXNtWZz3Pc9xLz49dHcKLdxFADUcFuNmbdeG5X6stuV+cktAFFjw63XoHB166ihWvN0ttsLZj5CZC4Rws/rJXeWuLQPtOO6vzoHOSEavsaxzldHSuw/j7yB3dynf9yXQAiRo46DXotN20jOMjijfUE0cucNefqpRke0iOUAiyXtOteTeN6p2Z2jikIjjfdAPZG6gXRkDJOwAZ2tcwsOUg103noItrMcMrspB3tdVH/DzXlZ6EeVbV2e/DSNMgLC4ZWl+gcN/glaCHcfLYWo27GTleAN2U6+pBB48fkvZJsHEWkRSOiDvNH4ZIndHQyWCFze1+z0b2lroYnD72HldA4dRFIHxewpZo1Z5Q2at4NcTpp811fabZE0OBwBljLfBO0g+ZhlnlniY9u9pLHk0fuu4hb7s92ew8EplDMQ+SOjEzENjLGvvSTNCakI3gUCCBQui3Y7TZ3jHse1+WRlSXLipPF52SRsllcxpDgzQAuvMLFEK7Jo877PYc940UeJHwv8AIrrlXgNm90wu8Z1oOczJvBBphcTuvfStXqwXWzzZqvQkUmhdziJJSRSASSaEAkUmhCiQmhCCSTpCAKQik0BJNCaAVITQgEhNCFEhNCgKsRh2yNLXtDmneD+tD1C15kxmGjMcEr5cOSHOgdWehW59W7QUASR0vVbVCjimVSaMHZu1Y57yGnjzRu0e31bxHUWs5YG0dkRzauBa8eWRpp7Tw8Q3+/yUdm7YlwMhfiYv2qMAZJf7JwJ+sljDfGd2liqsWd0baNKKZ1mB2Q1jBNiyWRnWOIaSTeg3tb109tCdf2k2jLimOYzJG0NLYY9e7jvTc3UmidevLRYs+2BiLndKHgi3PsU0DgfugctKUYpA4AtIIOoINgjoRvUUb3IvKtIqx/YIQ4GHaEE4OLAgLcgAZb8sbGM1rwgtB6MOmpvYR4rTxizzFfMcVhiJoNhrQbJuhvOhPr1U1mOJbs1LLdUZwxLPvgaga2NTQA15lw+Kn37R9pvoHCz8+oWrLPxB+Bv8QFIDW/1Sy8C+Qsz+DtexP7NIJHOkw8kgOXu8zHOjA4uZdgk3v4N6lYnaV8bZKayOMN3loouvhl3LT7HlgAgjmh7wvfI2SUZwY444Wub4mOBGZ4cBpRojQ1eo7RzyQzZsNCJIKp0OcmWrNOYSN9a5fF+a48PVR25aszcbic9AeVvzJ3n/AG/msVUYbHRyVkeDmBLQSA/TRzXR7wW6WOqyF64VWjyzu9ipCdIWzIkk0IBITQgEgpoUAkJpIApIhNCAKQmhATQqY8SDv0I3hWhwWeSNuEkCaiXjml3oWrM0yaFHvAl3oUsUyaFUZwo9/wBEstF6Fj96pCT1Sy8S5AVLpeqYlSycTW4rs5A9xNOaHedjHZWSVuzAC/YELataAAAAAAAANwA0AASEgUsw5oqDsaFEvCXedEslMkhQMnRLvuhSw0y0FJRbICpWEBr9p7Gin8T2kSDyysOV4I3EO411WBlx0dsb3c4OjJXnK5nWQX4vaz1K36TnUo0ipsowMT2saJH948DxPyhoJPIADRXqJf0UO8KtimXJFUmWlWQXFLFGQZBzS70KoRc1MD2Sy8R96OqXe9CoOKXeKWOKJmXoo94eipdISolxVBeXHmgA81jlynnI0N6qBEihQz9ChUDlhs7zf86Sa4tO8mhfBCF51s9JaMRm3jkPRNrwdwNcTe72QhG67FSt7Jyw0qQmhdINtbOWSKT0D3ICELZgdfNCSEAyEw73QhACdoQgGSkSkhAO0i5CEIxhybnIQoVdgbIUrSQhCWbTqo2hCqKxlLOhCD3ECTuSrmUIULWg8viAPK75g6fC1Ftnd+q3oQlk90i5kTbOmgvXjV6XzOoRKBlIDR5ru9dw09OPuhCxezdaKQz5fgrYMO9xuMX7ge2p3IQrJ0rJFW6Ky08Gj4/zQhCqZmj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12" descr="data:image/jpeg;base64,/9j/4AAQSkZJRgABAQAAAQABAAD/2wCEAAkGBxQSEhQUEhQUFRQUFBUUFBQXFxccFxQVFBcWFxUUFBQYHCggHBwlHBQUITEhJSksLi4uFx8zODMsNygtLisBCgoKDg0OGhAQGywkHCQsLCwsLCwsLCwsLCwsLCwsLCwsLCwsLCwsLCwsLCwsLCwsLCwsLCwsLCwsLCwsLCwsLP/AABEIALcBEwMBIgACEQEDEQH/xAAbAAACAgMBAAAAAAAAAAAAAAAAAQIDBAUGB//EAEEQAAEEAAMFBgIHBAkFAAAAAAEAAgMRBBIhBTFBUWEGEyIycYGRoQcjQlKxwfAUYmPhJDNTcoKywtHxc4SSw9L/xAAZAQEBAQEBAQAAAAAAAAAAAAAAAQIDBAX/xAAqEQACAgIBAwMDBAMAAAAAAAAAAQIRAyESBDEyIkFRE3GRBYHB0UJhYv/aAAwDAQACEQMRAD8A1VITpC+yfJEik6RSDQkUmi1C0IhFK/EQOjID2lpc1r26g2x3ldYJ30eqrtSy8SCFZaNFbHErpCtoJFnJLJxK0KSSpBITQgEhNFIBITQhBITQhSKFJCAihNFIQSCmhAJFJoQEUKSSoEik0ICKaKQgLEKVJKFFSFJCAVIIQpMFkDqAoDddr46lhHLCQf8AsWipdJ26bWIjHLDQ/wCtaCNvSydw/Mrni8Edcnmyqk6VrxzFEfMc1XS3Ri6ABSyqBCNVGiqRZ3arLaT7xTEl705UXjZWkrCzkorSdmGmu5FCaFSCpCaKQCpJSQgIopSQgIopNCAVITRSASKTQhCKFJCAimhCFI0mmhUhNCadKFIp0pAIyoKIhX4JlyMHN7fxCqpZ2woc2IhHN4+Vn8lmTpM1FbNt9ITf6U0coIh/nXPADjdaChvPANHqbXTfSGz+mAfwo9Oer9AFzMsmRrnbiLA5g7ifUAP+K5Yn6EdMi9bI0BusDdR3jgR+CgpRy5w1x1sCzz6/IJELqjnJCQnSFTIqUSxWIpCq/YrGYbj8Un4hoHj8PXgVZSox39W+6PhO/d70sSjW0dIzb09lMe0Guur8JIN0KI04kfJZYN6jULksBtJ0eKYBHkj0Dc73NDS06SOeLo6AGt3E3a9FwOOwz2NLogC5oNjXeL331Xin1eSG1By+1fy0eqPSwn/mov8A2adC6E7Pw7/K4j3/AN1TJsH7rwfVYh+r9O3U7i/+k0al+mZ6uNS+zNIhbCXZEg4A+ixX4Zw3tPwXux9RiyeMk/3PJPp8sPKLX7FFIpTISpdjjQkqUqRSAihNCAVIATQhBITQhSNITQgEhNCAspFJoUBtI9uPAFxYZ9AC3wRkmuJNWSshvaLnhMAf+3H/ANLRoC5vHH4On1JfJ0TO0MP2tn4M+kYH5FZeD7UYZjg5uz4mOG5zHAEWK08HK1ySsgHiHr+rWJ4o8X/ZuGWTdHX4jtPD+0jEmF/fta1jbc0sa3XPVAU4tcRevwJvd7R2Pg9rxZwSySqzsOV7TW6RoNPHQ30IXmkrrJPNXYHGPiNxuc0kUcpIJG/eFzfT+lNPZ0Wf1U+xmbZ7NS4Fo7wXE0aStvLQ+9xad2h9iVqGODgHDUOAIOuoOoNHXcvRNldq+/PdStEgcyON8bmg95n7wPLW1RvQEEgDTmobU7GQzN7zAOYKod0D9XuDgGH7Ftc0gbiC2qBtIZmnUxPCmrief0pujIAPBwsegcW/i0q7F4R8TiyRpY8b2ka+vUdQpPbcTP3ZJB7FsJaPiJV6eXY83HvZiJp0iloyJZOzYy6WMDeXtr2IKx1uux+Hz4pnJoc73ANfMrM3UWzcFckja9qOxODwsAmgiySZmbnOLbpzSQxxIbo9+jaHiXHUvUfpINYVo/iN/ArzAhcOl8Wdup8kJpI3LOw21Xs5H1AWChd5RUu6OEZyj2Z0UHaNv2owsyPbcB80X6+K5FMEheeXSY37L8Hpj1eRd2/ydmMbgneaL5FVS4fAP3As9LXLx4tw6rIbjxxaFn6Eo+LNfXhPyRs5ti4Y+SevUfyWBPsYDyysd7oGOZyVgxkfJW8y9y8cD9ma2TBuHX0VRjI4FbsYmL9FTD4T/wArSy5F3SMyw4n2bOeRS6EwwH/lRdgYDuJHuuizfKOTwV2ZoKRS28mym/ZePdY79mu4Fp91tZInN45GAhXSYZw3j8FUWrVpmXFkUKVIQhOkJoUKKkJp0gEpxuygnXcAKBOriGjQeqjSnI4HcMo00snWtTZ9/isyVqjUXTsqv48kEK6OYgAb2h2fIbyFxFEloPEfgDvASGUgXmB8VkU4E72BrDRA4Elzt1gcFbZaXsyrNqPMCLc0jQCqBBP+Ld06Ltewe2GCSpj9aGGNjz9tjnl7sxFAm8oDfshvhoOIXGn3rQ0SCAaANEAaXZ1QHVquc8XNG45ODo9q2psqHFMyytDvuuGjm3xa78txXA7c7HyYeKUtPeRh8T20PGA0TNdmaP8AqtNj7t0KWX2f7TPieIcToaBab3tPlPuOK76CYPFg2vEpyh2PW4xn3PCaRS9S7Q9j2TW+ERxyO81tOV2oNivK7TzAa2vO9p7Llw78krC08DwcObXbiP0aXtx5ozPHPE4mBS6/6PMNcj38BTR67z+S5Ol6J9H2FqIOrzucfYaD8FM7qBcMbkWfSYfqIx/E/wBLl5pS9I+k4/VRD+If8pXnKz03ga6jyIIUkL0nnoihNCAjSKUqSUAkJ0hUgkJoChRJ2UIShbAOPMp5zzKSVKUjXJ/JLOeZSLzzRSVJSHJ/IIRSapLJIpNCAVIAUkUgoVJKSKQUJCdIQCQQmhAbLH7U74tc5tFrA3TUaWbF7t5W07M9p3QOyPsx8Obf5LmVkYPDue7whxrU5Wlx6AAcTuG71C4SwwSbO0cs7SPaMFjWytDmkEFLE4eLEMLHhsjLII305uh1G5w16haHstsJ0DbkkdZ1yDLTejjqC7fu01471vMO+NlsYdGeYAg0XG/ETqXG75m+q8L09HsT1s4XtF2IdGDJhrkaLJjPnH90/a9N/quy2Jge5ZGz7kbQfXUk/ElbJrr/AFr8CsfEYFrzZMgP7ssjR8Gur5LUskpKmSONRdo5L6Tj4IR+878F57S9g2h2binAErpXhvlt+6+tX8VpsT9HsJ/q5ZWn97K4fAAH5rthzRjGmccuKUnaPN0LL2hhmxzGESxvkBruxmZLuv8AqZAHG6J8ObTVYi9cZKS0eaUXHTEhNC0ZEgpoQEUKSSChUhNFIKFSE0IBAIpNCASKTQoBUknSEFFiE0IUSE6QgFSSlSEAqRSaEIJFJlNARpbvYbIchc54bM2SoyWxkRueyopSXNLm0RIMwIrPrelaZbHCbJdLC+WEB0sZLXx8JoXNssPXzEHgfe+eXxOuLyPQsHtMmMvc0hzc+dlahzLsAdSD8V512le5mzGMebdisQZJAeLY8xog/vNhOvILpeye1e8AiJLgWfVPo2WtLWGOQXpI1xDTfPgQVz/0nv1wrRoGtmNepiH+k/FePs6PUYY7X4nZ+DwIY4PdJ+0TSNlzP+r73JCxhLraMrXEUaB4Vouz2X9JsMmBnxT4nsOHLWPjsEPkk8jIpB5gSRZIBA1IpeQ9qpLGFHBuCwo0/fZ3x+cxPurpnhuycIwaftGMxM7uvcNZh/wesyRqLMjan0sbSkcS2RkLeDY2N0HC3SBxJ66egWDg/pR2mx7XHEmQAgmN7IsrwPsuIZmAO7Qgrn9oUSBvr0WteKWKNPuehdqduTTuilf3eKgnaXYUzwxZoXNcBLhnyx924OY6tc1OBY4b9MnBbcE7ali7qSN3dvla9zmkgWDOHkuG8Dvcz7rxaDMNJ2RP7VFNg3A08CaGt4xMLS7KNK+siZIyzxEaOz+La/EYgsNte2J40I1aMp0P95dMbpmMiTR0hH6/mEqWPgXeZn9maH90gFvyNeyyV9BO1Z4WqYkJoVIJCaSASE0IBUhNCASKTQgEik0lAKkJoVBYik6RSgEhNFIBIpNCChITQhRUmikISgpb7sbiC2fLdZxdcyyyPlmWipW4XEGN7ZG72EOHtwPTeszXKLRuLppnT9pdkywl+IwgIz5W4iNo8zbaDLGODw0fhyFZ+0tmwbRhBurJdHK3fG7WxXLgW8dOIBG4wePZIBoWk7g5pB1HJw1371qcdgH4aR02GGZrjc0F+b9+O9A75fn4bPZR5r202C6KeFjgC1uHwrHOG76uJsTiLFkXEVR2naP2HAj7pxtAUK+uh5eoXrLsNh8fFmNkE6O1a+MjQsLXbtQbaRV2eq887fdn3YbD4WIlrx3mKDXAG6kOHeLadzvC/SyOqzbvZaPNxHqTw04hVvw4PVbDEQ1TBZINnw60DVgH4+6ePgyObrmDm5r4byNKFcEtMtNGPgZnYaaOaPNcUjJQAfN3bg7Ked1Xutn2qw5wmOxAiJa0vLoyBX1UuWSMDmMpb/4rWG/5rcdspzMMHK9xcXYCIF3OSKSaGTlxiF+qMF+w9oGV9mrcynVuzNc6vkW/Nb9cb2Z0cDxN2OgykH45vguzXswu4nkyrYkJhFLschUik0lBQqQmhCipCaEIJCdJIAQmikAkJoQE0UhCoEmmhQCRSaKQokJoQCpOkwFlbO2fJO/JGLO9xOjWt4ue7gP0LUboqRjxRlxDWgkk0ABZJPADiugZh4sDTpg2XE6FsO9kJ3h0pHmd0H+zlCTHx4VpZhTnlIIkxNbubYBwH73HroRoXGzZ1J1J53zXPc/sb1H7mXNtWZz3Pc9xLz49dHcKLdxFADUcFuNmbdeG5X6stuV+cktAFFjw63XoHB166ihWvN0ttsLZj5CZC4Rws/rJXeWuLQPtOO6vzoHOSEavsaxzldHSuw/j7yB3dynf9yXQAiRo46DXotN20jOMjijfUE0cucNefqpRke0iOUAiyXtOteTeN6p2Z2jikIjjfdAPZG6gXRkDJOwAZ2tcwsOUg103noItrMcMrspB3tdVH/DzXlZ6EeVbV2e/DSNMgLC4ZWl+gcN/glaCHcfLYWo27GTleAN2U6+pBB48fkvZJsHEWkRSOiDvNH4ZIndHQyWCFze1+z0b2lroYnD72HldA4dRFIHxewpZo1Z5Q2at4NcTpp811fabZE0OBwBljLfBO0g+ZhlnlniY9u9pLHk0fuu4hb7s92ew8EplDMQ+SOjEzENjLGvvSTNCakI3gUCCBQui3Y7TZ3jHse1+WRlSXLipPF52SRsllcxpDgzQAuvMLFEK7Jo877PYc940UeJHwv8AIrrlXgNm90wu8Z1oOczJvBBphcTuvfStXqwXWzzZqvQkUmhdziJJSRSASSaEAkUmhCiQmhCCSTpCAKQik0BJNCaAVITQgEhNCFEhNCgKsRh2yNLXtDmneD+tD1C15kxmGjMcEr5cOSHOgdWehW59W7QUASR0vVbVCjimVSaMHZu1Y57yGnjzRu0e31bxHUWs5YG0dkRzauBa8eWRpp7Tw8Q3+/yUdm7YlwMhfiYv2qMAZJf7JwJ+sljDfGd2liqsWd0baNKKZ1mB2Q1jBNiyWRnWOIaSTeg3tb109tCdf2k2jLimOYzJG0NLYY9e7jvTc3UmidevLRYs+2BiLndKHgi3PsU0DgfugctKUYpA4AtIIOoINgjoRvUUb3IvKtIqx/YIQ4GHaEE4OLAgLcgAZb8sbGM1rwgtB6MOmpvYR4rTxizzFfMcVhiJoNhrQbJuhvOhPr1U1mOJbs1LLdUZwxLPvgaga2NTQA15lw+Kn37R9pvoHCz8+oWrLPxB+Bv8QFIDW/1Sy8C+Qsz+DtexP7NIJHOkw8kgOXu8zHOjA4uZdgk3v4N6lYnaV8bZKayOMN3loouvhl3LT7HlgAgjmh7wvfI2SUZwY444Wub4mOBGZ4cBpRojQ1eo7RzyQzZsNCJIKp0OcmWrNOYSN9a5fF+a48PVR25aszcbic9AeVvzJ3n/AG/msVUYbHRyVkeDmBLQSA/TRzXR7wW6WOqyF64VWjyzu9ipCdIWzIkk0IBITQgEgpoUAkJpIApIhNCAKQmhATQqY8SDv0I3hWhwWeSNuEkCaiXjml3oWrM0yaFHvAl3oUsUyaFUZwo9/wBEstF6Fj96pCT1Sy8S5AVLpeqYlSycTW4rs5A9xNOaHedjHZWSVuzAC/YELataAAAAAAAANwA0AASEgUsw5oqDsaFEvCXedEslMkhQMnRLvuhSw0y0FJRbICpWEBr9p7Gin8T2kSDyysOV4I3EO411WBlx0dsb3c4OjJXnK5nWQX4vaz1K36TnUo0ipsowMT2saJH948DxPyhoJPIADRXqJf0UO8KtimXJFUmWlWQXFLFGQZBzS70KoRc1MD2Sy8R96OqXe9CoOKXeKWOKJmXoo94eipdISolxVBeXHmgA81jlynnI0N6qBEihQz9ChUDlhs7zf86Sa4tO8mhfBCF51s9JaMRm3jkPRNrwdwNcTe72QhG67FSt7Jyw0qQmhdINtbOWSKT0D3ICELZgdfNCSEAyEw73QhACdoQgGSkSkhAO0i5CEIxhybnIQoVdgbIUrSQhCWbTqo2hCqKxlLOhCD3ECTuSrmUIULWg8viAPK75g6fC1Ftnd+q3oQlk90i5kTbOmgvXjV6XzOoRKBlIDR5ru9dw09OPuhCxezdaKQz5fgrYMO9xuMX7ge2p3IQrJ0rJFW6Ky08Gj4/zQhCqZmj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4" descr="data:image/jpeg;base64,/9j/4AAQSkZJRgABAQAAAQABAAD/2wCEAAkGBxQSEhUUEhQUFBQUFA8UFBQVFQ8QFRQUFBQWFhQUFRUYHCggGBolHBQUITEhJSkrLi4uFx8zODMsNygtLisBCgoKDg0OGhAQGywkHyQsLCwsLCwsLCwsLCwsLCwsLCwsLCwsLCwsLCwsLCwsLCwsLCwsLCwsLCwsLCwsLCwsLP/AABEIALcBEwMBIgACEQEDEQH/xAAcAAACAwEBAQEAAAAAAAAAAAAAAQIDBQYEBwj/xAA/EAABBAAEAwYEBAIJBAMAAAABAAIDEQQSITEFQVEGImFxgZETMqHRFEJSsSOSBxUWU2KiweHwM3KC0kNUwv/EABkBAAMBAQEAAAAAAAAAAAAAAAABAgMEBf/EACQRAAICAgICAgIDAAAAAAAAAAABAhESIQMxQVEEEyJhMnGR/9oADAMBAAIRAxEAPwC0pEoKVL0DiGSlaEIoQ7SKYRSYCCm0JNCmAk2UiQTtQKWZTRVkyVFCaAsVKNqSi5UiWK0rQhVRNiKSklSYgCYSpNJjLA1QcxSaaU3KbaK0zz0mGqaiVVk0FJ5FKNqtyqXIpIoDUy1XhiZYlkPE85aokL0OCqLU0xNEKUSFMpUrTJZEIBRSYCBEkJgJKCgKSaECYklJIJiBMFJSCGMlSDIANSB5kBSYLRLh2uFELOTNIogyRp2cD5EFSyLmuJ8GdGc8W25AV/CON/lfus1yNOmW4LwbxYkApseCLCCFrZDiRIUaViiU7EyspJlCsgElKkBqVgIBOk8qYak2NISYUsqkGpWVTKSpBqmWJpWGIMCsCiEEFJldE1G1W4pZkULIk9QcEwUyEw7K6QnSWVUQFKFKxRIQgYAoUbQjQWwTSpNAgQhCYgQEISGWByta9eYKQKTiUpHocAVicW4EH95ndd+61mvUwVm43pmikcjhMfJA7K+6XU4XENkbYVeLwTJBTh6rLiwLoHWCS1Z7h/RaqRu5UFqqw+LDt91eStIyshqigtQGqTiokrTZm6GmAogp2gdjpNIItIZMFSBVQKdpUOyxQSzJhOgsm1SKi0oKkZFwVRVpUHKkyWgAUws3E8ahZu8E9G94/RZzu0bn6QxOcervsFDmilFnRLz4rGRx/O9rfMgLC/DYyb53iNvQUP21+quw/ZqMavLnnxJA+6E5PpA8fLI4jtNGNI2ukPsFQMRjJvlaImnnz9yt6HBsZ8jGjyAv3VtJ4N/yZOSXSOf/ALOyHV07756u+6F0FoR9cfQ/sYkqUqRS0MhFCaECEhOkJjI0mEJ0kAAphyVIQFkw5SzWqkwUmilI88+D5t+mh9EsO9w0sOr0cPQ7r1WqZ8OHeBGxGhHqs/rrcS809MsDrQs2bESRG3jM39bRqP8AuHNeyDENcBRGu1c/JOPJ4emS4eV0XBMFJJaEEiU1FFooZK0KDngCyQB1Joe6z5+OwM3kB8G28/TT6qHOK7ZSTfRpoWB/aMv0gge/xN17N+6sazGS7vbCDybQd9Nfqp+y+kV9ftm45+UW4ho6uIaPqvBPx6Bmzi89GNP7uoe1rzQ9nWXcr3yHnZr7n6rSw2BjZ8rGjxoX77pVN/or8UY7+IYqU/wo8jeRI1rzca+ij/UEsms8xPgLd/t9F0tpFCgvI8n4MfDcChZ+XMf8Wv02WixoAoAAdBorHBRWqpdGTsQKEFJMkkolFpFFBYJJpKiSy/D6o06H3QhQUGnj9EUPH2H3QhAh0Ov0RlHUfX7JITAeTxH1+yMniPdRQgB5PL3CWX/miEIASE0WlsCt87WmnOAPQkBMTNP5mn1CdDok6FvNo9ggYyRXLpyP/Oa5/iMzI6ki2Opy6tPiNfPbotx2GZ+hvoAF4xwaInvRMA0qi8E0edUs+SLl0XCSiYzu1xaS0MjOlh7jJW10AD101WZB2mnaQ+SnNI2Fbm6Dq28kcf4TAx0lCYGyQGgGNoptHVpNajmruynCG4rufAdI4EFr7cy2ktBvYUBZBXO4ty2zZUlpGxhO1DJBowBw3zyNY3Ya6jrm0B5L1fiS4W7ERRg8o8h/zvs/Ras3Y6HDxmV8UTGtG57xF7a69F58Lw+FzS6OKNzQCS5sbSABvdDRaxS6ysiXtIy5YMGR35GvJ/M6Yk+ne0Sw7MDHs6Enq54efqVqcd4LFEGuxLGMB+UOcB/lab+ipj4Dhyz4giYWVefdtdbtaU/0Tf8AYxxnDjaaPysUj+vMP/fM+v2RBw3DkW2OIjqA1wV44fENo2fyt+ydS9k/j+zzHj+H/vR7PP8Aog9ocP8Arvya/wCy9owzBsxv8rfsphg6D2CMZex5R9GY7tNDyEjvJn3IS/tE07Q4g+TGf+y1kWjF+wzXoyRxtx2w0/8AKwf6p/1nKdsNJ6ua1aqCmov2LJejJONxB2ww9ZR9kxNij/8AFE3ze4/stVJPH9iyXozA3FH80Lf/ABkd/qn+GnO87R/2xt//AEtJCMULIzxgZP8A7En8sH/qhaCEYoMmNCAeSdIASEITECEIQAikpJIASEJ0gCLneaiHE8vdWUikhkQPFMBSQgBLT4Xwd8x/S0VmPMXyA60vJNiWYWA4mUWbLYIz+eT9R/wttcXj+1WKlbkMhazUljO4CSdS6tXEnqSs5Sb1EuMV2zssV2hwX438E3D/ABDfwzIXBzC8CywNN2dKzdbXURwiVnxYo8kkbi1u3eaADWgHWq9F8H4JBI3ExlgzSZwI2/qeTTaPTW7X6O4ZhPgxMjJBIGpH5nHVxA6Wfaly7XZ0+DKixMeKuLERsLXZe47vNcW8nA768ltxRtY0NY1rWjZrQGgeQGywu0MDWfxG72MzRZO/zADxB9l6ezvFBiGm92ki6q609U2taEnumfLf6Y5JXYgUDlaGVQ3aR97XJ4THSiL4RNtcQS07g76dLA1X6C4nwrCuN4hsZPL4jh1J7oJ01J2WZPiuH4dpAjjIbVhkLD5akD91rHkVdEOJ8q7KOLJ3MBtjm2R0O49Rt6rr1LifbLDRvIZggXbZnfDbY5fKDosXGdssuV/4WEtOujpW+YOtFark1tGbhb0bCFncM40MQaytaazac/AdaWitE7MmqBCEJgCEIQAIQhACQmhAhITQgYMgPxL6ilNzVYDqq8bimh5BLRoDuBe/10WCdM2atECqIcUHPLegtXaOGmvilh8OG7JqTk/0TjRYQoq0hQIVpktEUIQmIEIQh6BIELQwPBpZdQKb+p1gV1HMr0vbhMP/ANR/xnj8rdRfQ0a9ypc10isfZmQYWSTSNpJ68vU7Bac/Co4WukxEgYxtmhvXKzW/gAqJuNYmYVBGII/1Hu6dW6a+g9VjT8IkxzmQB7nRMJdI/XvuJPecb6aALGc5dI1jBHLcZ4qcbMHAERxgMhj10aPDm48ytrgfYTEYgZnVCz9T9SR4NGvvS+gcF7LxQVljY2tASAT5nxW+IBz1rrt7BZ5F4o5fg/ZLD4N7HNzSza0XuY0DSiWM8r681v48klrGi9i4C9iSG+li/RePH8XwsUhc6QOkqsrKeR7aD1K57ifbt+YMhjDAfzOOc8wNNr08VajKVOiXJR0zq34W4wHkMbXfBo75s9nYfl18CuH7R42KBrm4eVxJBDSwuGWzr3211OxXixmOklNyPc/zJIHkNh6LwStzaVuuqPxq/kzml8i+kejBMe2P8WXCmzxtyk2T+Z1jciq919FfhYcThTmyCTKBejcxru+ZNkL4i9uJLy0N7tuposmr5garuOGdozh2ASRjM0ChJYIIpwdlI65um/guX65SOrOMTC4/g6oPBa9pyURViu7fTQD3WGYyWOY4ULsHT5tqHmP2C0u0nab42ZziA46kt01vTXnQNei41+O7wJ6rRpQay7M1cro2+HlkLQRJ/EDiQLsAaDT08V2XDcaJWZhV7OHK/DwK+UPdZ5jyXR9lo/iOyFxykxuIBIpzDmaa9/dVGS6FKGrO/TQhaGQFCaSAFSE0IASEIQIEIpCYy8hc/wBoOGySSRlji3NnYSN2ty3662uhcVWW6g9L+q52rWzdOmS4e58Qawub8Nxa2R2VoeBerr581fjohHM6MlpPzNo7tKgCtuHBRz4draaHtFsIABBB/wCfRYcuUPyj/ns246lpmEWqohWBxstcMrm6EEUrI8K59kDujdxIa0ebjot+PkUkpLoxnBxdHlUo4y400EnoBZXQQ9nw1pdIc1AnK3S9Lqz/ALK9koYymta3vbfJdDR5NkkXWm+6UueK6EuJvszMJwQkgPc1hJ+X5n7WdOWi9EmJgw8whbE58lstxo5Q6jmG/I8gFXNxqOL8w0NgC6GlAUbPtQ8BssLina0OBybnmRp4WOa55czZ0QhGPZ1faBvxWtYJMgDiXVqSKoDdebh/Co2gFrbP6nd5x8uQ9AuEZxGaSh33DQZqPuSu1xXaOOBpEI+LIBQcbDGkCh4uHlXmqh9kliiJYR/KR6OLwbMG7qLt7rkPVe9mIgwUNOIzAZnMbTnmtT3fAA+y+bT8ZmxEuZ7yAdS1vdbQ5aKOCw8jnOY1rrLiTlF5mgA3pyLiP5St1wa2ZPm26R1ze3DcobBGbNuLpKHzEuNNb59Vh4jtBNiHPbJISG13W91oB6tG/qvZwnsPKcr5CIyWhoY43Q+ZzqHPlqV1eC7L4ePV9yO55qA/lG/qSqT4+MlrkmfO4sO74ljWxyu76UtOPs1NI5rhC/TYnuD61e6+iCaKId0NYOgAb+yxuJdsoYtjmPQKX8pLpf6Uvj32zLZ2Uc1ueeRkTRV7uPqdAPcrQj7LxNFuAdoDqTJY3H6W+4K4ntF22+OPhloyZmnKc2pBsbG96S4f2xka0gkFvIfp8vBYy+XOXk1j8eMfB3ssMeQNLMrebSWtH8kdM+nJfMu3GC2fDuwEFraFtuwQBzGvup47tE+Q6uWXPiyeazjzuMrNHx2qOQxEtndKOOzuOvSl0GIwzHG3MBJ57e9IZwuMmg08tif2Vy5lN2JceKMF+FI5jwXYdhMHTnvPIAN372pstPMDb/yV3D+ybSQZAQOmbU+Gg0XUfh2hoa0ZQ35a0y1tS24oPtmPJNdIsCahDmoZsubnluvQlWUug5xFJNCAEhFJ0gBITQgBJoQgC0qN6p2qY3W4+FLOjWyUsQd8wB816eHPija7PmaBRGV8rSddgGuG6oIUSAdwDtodtOqUopoUZtMjjsSJtYIpGn+9dPOfcudlHlZXORYyX4oGKnfIxhIyNddeTq28FtYrBGU2+R9agNblY0DkAK2RDw9gbo1t0ASRZ5A781lg/GjXJeXZdiu1s0n/AEo3kdQDXuvA9mKl+d4YOlkn2H3WrSE18ePkT534MY8Bsgukceumh+the7D8Pjb+Vtjnlr9yT9V60LSPHFdIzfJJ9sKWZJhXuD8oJDQbdoAPFzjoFqK+DEhgcHAEEHU/lvmPHbXwVuTirRCipNJlvBeyccIjMxzSyFvdumMDjpf6qHpZ8Nelbi4YILYGhtBxAoE2QT5mr08KXGY7jbn5p9P4EZAGn8SR2kTfAghzvQr5xi+0mIJcASGkkhrvy3vX1XDPklLs7IwS6PsPGu2UcZa5rswaXZq5tLSLHkaPuuV4n/SPfyEa9DZXzRj3vNOJ3urNfTZe2KBjel+KykzRRNbG9q5pTpmPmSAs6Qvd8z/QIk8ACfOgoskNHw35gedbKdstJIfwgPudVIaDqoCpNKzHpRWrg+ASyOyEfDOXPT9O7dWGjXfkmoNg5Iy83U16r04Voc4E0GiyS4gN2PVdLg+x0TTcpMh6C2N+hv6rG47xAxsLRBF+FkJj3f8AFNHR5N6XlsDXZarhrszfIn0bPDOAsyh0neJ5XQHtqVrw4drdGtDfIALG7GcaGIbIzLlMbrGpOZriaJ6EVXsulDV08eMVo5522U0kF6C1UvC1UrMXGhJJgJEKhDKSYCSYgTRSaAEkmUkACE0IAaAE0KBiKRTKRCYAm+QEurXvG/PevS0BJjANgBqToANTqT5pVsd6GhFIpMQkwgJoAF5JuHDESBj3OYwBpsEAAkSEud3TYAYKA6nVesIGKkhPxImMkOUgxvNNeNa15OFnzzEeKz5E2tGkKTtnF8Nkd+JlwclllyHK0gVLES0Ou9sub7LUf2NhfqS4HfQ2fUkUR5AeZXl4BwiY4uTFTtDC74mVltJzPOp0OgAv38F1jTSiPHq32W+Sno59nYyMbSyDwAj+yl/YiAm3Old6sF/5V0GZSa9L60vBX2N6MDFdkmbxOIcAAGyfxYzruW6G600PovYcE+m5ooy5o0dA8wub4NzVp4F1LXDkwUVQ7syRjnx/OJHD/EzK8ebmXG73C8XGuMMa1k0LmOkHxGAODvzC++BroQ33XSly4rt67J8OUttlPa4jSnWC3Oeh136KZXQ1RX2S7UzTYgwz5CSHFrmty05mpBrcVfslx/sxipu4wxfCZmdGSS153ysdprVkA7LP/o64e907sS4Uxoe1p5Oe/Q11Abfuvohemla2J6ZzPYns6/CiR81fEkyjK05g1rbOpG5JP0XSlyi6VVl6tRM3IuzIIVQerGlOqFZEhRcpvUCqQmiCKUkloZ0CEIQISE0IAEk0kDJJJlJIARSEIAAnSKTQAJFNCAEmhCABCEBIdghCEwsdpWhCVDsYKlnUEJYoMmTMirLuuo6HUFBCiQjFDyY81aDbpySLlFCdCyY7SQkihEgVIOUEIoLLMyLUAmigtjQkmmAIQhAgQmkmAJJoSAkUgEkJANCEIAaEITAEIQkAIQhAAhCEAFIQhLyV4BCEKiQQhCABIhCEgFSWVCEwDKllTQgAATDUkIAlSKQhIApCEJgCaEIASEIQAUhCEAf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4" name="Picture 16" descr="http://www.1tvnet.ru/images/02_2013/03270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497" y="1479403"/>
            <a:ext cx="2150641" cy="1825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ttps://encrypted-tbn1.gstatic.com/images?q=tbn:ANd9GcSFMHDhdfpkWgSWb1Ls_KkQxIMj5bLtt7R4XslVN7iVLdeVIaWsbQ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561" y="1463669"/>
            <a:ext cx="1989239" cy="168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20" descr="data:image/jpeg;base64,/9j/4AAQSkZJRgABAQAAAQABAAD/2wCEAAkGBhQSERUUExQWFBUVFxcaFxgYFxccFxcYFxgVFxcXFxgdHSceGBkkGhgXHy8gIycqLCwsFR4xNTAqNScsLCkBCQoKDgwOGg8PGiwkHCQqLCwsLSwsLCwqLCwsLCwpLCwtKSwsLCksLCksLC8sLCwsLCwsLCksLCwsLCwsKSwsKf/AABEIALEBHAMBIgACEQEDEQH/xAAbAAACAgMBAAAAAAAAAAAAAAAEBQIDAAEGB//EAD0QAAIBAwMCBAQEAwcEAgMAAAECEQADIQQSMQVBEyJRYQYycYEUQpGhB7HBIzNSYtHh8BVygvEWQyRTkv/EABkBAAMBAQEAAAAAAAAAAAAAAAECAwAEBf/EACwRAAICAQMBBwQDAQEAAAAAAAABAhEhAxIxQRMiUWGBkfAEcdHhobHBIxT/2gAMAwEAAhEDEQA/APJDbrBbpgdNULlqK59xUBZalbFTuCtLTCstU1vxKqLVgNCjBiXanvqhBVyLU2hjYNRKTRVqzVy6al3UNQu/D1jWKcJpJrLmkpe0DtEgMVat6rdVpKG8MinTTEaLTqK0L1C3KqFw020VjVHqe4UDbep7jSUYKFytk0Nboy2lBqhiKVfbrPDqaJSsJaq1YtqtWxVqtSBIi3WNbqwmosaFBsHa1VbWaJNZRAB+AK14NFFa2tuiYDNmqjYo9kqLLRRgHZV1u3NWbM0bpbFCToKF1zTUObVdBc0uKBfT5pIzC0UGxihb9mjBcqJE1VNoQT3NPUfw1ODp62NNT7wbRMulNX29FTMaWrlsUHqB2iz8LFbW3Rl5aoArXZi6ylFolDWqKtGpSGRfbFTdJqFaNyp0NZRd000O3T6M8SrENOm0KJr/AE6hf+nZrpGtTVa6YTTLUaA0J00FY2lin4sCKD1VsUFO2ChbatUUqVBRFae4aezEnuVIUv3maLtzTNUZFviRVgvULdWoopoYMwvxasDTQYq03gokkcE++OaVhSsLUVjW6qsXi6MVGREBsAyOJ7GrEvbgvYtIg4Mjt7/WpN5KdnIrNS31O7pHyQCdvMZj6jkfeqGJHII+1OmnwTcWuTVy5Ve+qrz1EPVELZNrtG6G/S9lqdloNaStBTofi5QN4ZqVvUYqD3M1zJUUbE6OaIttU/Aq63Yq7kidEUq5RUlt1agqbkEh4dS20Qq1IgUu4cWXkofw6b3LQND3LQFPuFoFC1YDFbJrDRAZ4xrA81W1aU0aMXmtbyK0LlQdppTE2vGojUmoiostbBgldTNVXWmoAVJa1UE0liK02nmrvGATeSNgMFu0+k+tVHqQa2WTadpHLKBBMZM4P1rWw7Wyr8Fmi7emrT3gXKN/ZArKO3ysYnywYYcfK05rWh0LtZ33vER94XAcOBONi7YeZHr3yKEpYyPHSbI6lVXkgf8AP96Bu6v5QgJ3GFaDtmYim17p1sXjbdNy7A+4WyGWAZNy4PJ2J+wqz4f6WNltbqNqLeoOWQ7rdtQwCu+Ad8yJ/wAtL2sYxsotDNCdlui3c3GNjDcMSUJw6YyM/ep6vopUgsYt3CIgSyExhoGAfc9q6yx0V2tPba7aueHdYOfDEeAkF7bEZkYMdoFWarptoruVy/4gFrbOMJbQByCwghI4k1D/ANWcfx89TpWihRpbUeIl4nbZWB5ZQq/yyAJLCMkcVLpvRtvgI0JfcMbZKllInIYqAMjIJHemtsqtzxDbabyhVYDzW1I7hnKr/i4iAJk4q+7YNpES3d2JZXxQ1y9BfPm8RACDbg8AjiABUHNvjr+Pz7laSE9y94dtwCsqxUEB1CKzQVulsYnImRiOxok2R4brG4kbgVkiWBkkk8SDR+oLncQ902pW6HDMQymJFl2JXaW/Ix9oGDU3tld1s7CruCWZxNxApVj4ULsdSEVgAJ5yTBXfQaTF+u6bae0rbYdpgcSQGPbgRn7UtHQEJ+YqdoacFeBPpHIPPfvXQXNMdsoVJFlSibgEAPHMgmDyDXm/xzp3tX1tnB2jAmDPEeuIro+mctSWxSo59eMIR3NHUWfhm5cE2yjCYncFkjkCTn0pPcEEg8gkH2I5Brr+jK1q1pEWGtrbfcQF+YXDD8znPtQWu6AbwZxAuSYgQDnuO8596K+p2zak8E5fTbo3Hk55LlTFyom0VYqwhlMEe9RIrrtM46ou31IXaHdq0r0ABP4irLV6g3FPvhP4bbV3NgbYBySJ/ahV8BoF8aKwX6dfG/we3Twrm4r2nIXdwVYgkBlngwYM/WMTzSvQcGuQhbaiqLmoBoa61QUUdoLC5rRNVK0VYprGRhFUspooRUZFZMIOqmrdDo3vMFSFBMb3JVJ9FJHnb2FW6S1ZvJeDs9tUQsbhRvDXgCYyxkjy10PSNPbdNALmo07LbVrgBtHfcIOPDEAADygYkmcYpZzaWOf1ZaGmuWc1qOntbXa4vNqCzAImw2wEKyzFCTEHgmfWib2nQG5AMPeW2jG5bRAYy1tm3B1mJEBhP6FXNWym42xLe8tqPD33thaZa7qLhUHaBEJhSexkUy0uo0zXVt+JpGttaa9asixCJcCk+K1w8ZViQcwBgRU5Tksv58/OS6ihLZ6aPFNkvZDiQ1u21x33xKhrjKQqGOYG0tE0Le6axjxbIsEi6FQvdN1wsE7WHlbB+rDiuqvaPULbSdPav6m8fC1VyyRut2m+WY4JWDOAIFaudOW3YuafSXDc1Gja0V8YpCEksQhOAdhYGONtT7d/Pa78L8egygjl+n6JXUiw5W6Dba0bi4hwB8yCHBO5QWBysc1O6tkr4njgJaZU1DJbBS8T2KwPcSQcGnd62VuXoZrtzSXi62rSABw58lkmMhdw7csea2+gufh7h0tjTtva2Ws4ba8TdDSYZgYHt+lB6ubb6+X+rwyug23Ao1OiuKsoo1Vm8y7AbahbK4K85PlJHbj3pgmjW1rAouXt14eItt58NVViTkHvtELxnPaj9ZZsNc0t8i6z2bnhMlmGRXwTvjgCSPePai9B0rW27lsC4t+07OTdYjdbUn5AOWGP37VJ6vd9H5frFLwsekmLLLLcs2Fs6i8Q93YXKA7gks6viAIbmmGl0dxd5S8u1Lni7UT5rB3xaHYnAiD61t9WptarUDxrtmBZ8BUKkN5VdkOCZ3DPpV+qRbXhIm60dPp3u208xTw9oQeNHLg7sCcipSbeP89fD0Ciq3cCr4qWWt2XtHUOAVm49wQUYH2gnPc0P1LqKKCLP9oGZbbKUd7aCFUINohVgZ5kg0v+MuqizZvlUuH8VbRiz8ANAFtB2gAkjiT9qXfDHVbVshwHIv8AkuzdC7B3YAjcTzwe9U09HdHtGv39wS1Ke06EdNuq9zxkJtqyrdNxrS2HDAecEiYUFRtMVfZ1NsW1K3NGW07hb5KsgW0xIRUY/L2xwTVHT+u6bfbs3NNeW2p8PTvfUXVa4x8vmALjOcFhHbAFWaTX+KEt3bhsMbis6p59PdQkAJDr8jCIVjKknAFaUH1Xz+f16CKZegYrftHU7BZu23Z3tqqLZbJtyIV0ZZz7waO/6e5JPhadlDXHt3N0utm4yklVI7hmETBKxw2Kr7PqTeswWeQX0rXLZtrbHl2C4LfkDAq2JIgZo9bFvw3Q2FJS1bsrZkozBXFwhbjEKbIMeYDJRsniueSa+LwX2/A28QarROpkRcLbC4ZgA5iDtAkBQQBkHO7ApN1XolrVEPdGxtsfOQVaeQeCP9O1GfGfXgmoKWgqFf8A7NoHIJgRg5Y8jM8UB8O231BQb5cMWMfLJBAIWJOYMdiTFdelpTUVqJ0B6sX3Wjr/AIY0ipZAcztWJIg9+ewOfvVV5SFZrahmX1P5Z+b6YP6TirdN8NXjb8NrpVmUbVWAQVkSS0ZbuO0DPem69LRERWUyBBaYVoMEmJyc88e01xT0Wm5POSq1l0PKfiu14erfkq4V0JjKso7gAEggqfdTSk6muu+KdTavWLjRJTUMll1EqRstlwT2B8xz+Zfc1xos17OhK4K1R5erGpsY3bdCHBqj/qNVPrJqqgydjG1erqPhL4vt6RytyFVuXyYA7QP1rghe7j+ZqV/VbhDZpuzCpUdD/Ff49s65rdvThyqZZjgMfQLzj1x9KV6lvw+n0xuSGuK24GMAHyN6jBgz6A+tc7c0xtsHUbgM5/rT74W+HrvU9TN1oRcu2BCjso/2ro2xjHyBbk/MuZyrFWBBHIPapnVAUZ1vVpfv3zbgWdHZtoDBG7w2CweTkEqCZ+VfpUrvwkzw1hxd3WVvBIIuhGMEMokblPOcjI9Kg0g7WL11U1lzVwKa3/ga9aWy1y5aUXnCKQ8wzSQCYgcUV1j4H/CKLmpd/C3AFrVuYB4aSYApG42FQZzH4xmICgkngDk00tI1u2LrWDfG4q6qflWJO4AGPv6j1pr1jpmn0Wja6I8RnjT3ZJYjkNCnbiM478Vbr9HqbvTEueMi3Le93ZSF8RYUqMASduKlLUTquG6LQ06tvktUtobrbUUdPuIrqhEszXAMQZMiDM4AHFVdJ6WdVqQ1/T3LaqrG3dU+ElsSdiosdpP3zFC9N64dW1k3X2+CBxIY7VALLggnkgY4jvXV6HQprE1Gm1GtXVWhsKFYV7YOVloAPaMkVKbenHvc9eft7lVUnjgXOradV0tvX2Lrrcm/+JOfCubRsXdKnnOZyIindnp2tt2dTs0+mF5PJowqp/chhILYxB4JGZkVq7atabVabSDQi6j21DahgGKi3JUFiudu0HJHIiknT9IqaRr2l6iRZOrnUXrm5SEXPh2wQSxJI/7se4rlfeXtyuc+XHHHoM2GWLF0Mt6zaVkv+I+ud2hfEsKVKISRtTeGg555iqhGq0wvr4A1SNcuOg2rZdwFRrrkmbiW7bMJmC05Pc/rrWRcbVuz6i3q0s2bdoyLYtt53eeSAqlzjvHfFes1CWrjX/AtLNlEm64V7hKqRYS3JFpVDAtiZMe9BO8pZ+Yd+3oMVajrG7qUIytbNpC+xTy6CXYgeUkwJbsR6UB/0pbWo05RT+DsiWcXMeK0kgqMs0wM07seLa6fcu6pbbM/5YYlgxMB2An2+1MNB8M2L+lt20caRhDOlr6H5twnI/ce1BWnheXl9wuSSyJ9LY2anUaYNcA1fmV7VuEsqZyTxvMc/SpHp9naqIdRdbpvNtCYuux8odsbmmDA4kim79CL7fEN22bV1VHh3ARcEyGaMhfrHND6PU7n1GovXkvaVDvRVTCNbMjeeWcYxnj6Une6/Hx/QW10MW8x1OnttqPCfwzcuaYAG4S0nzOMBRPAGYq22l+4mqFu7aa6tzZa2/JaXaAFuH8zAFmI9YqVlrj6Zb9q9bfU6ifBuPaCkW8SIGffJ9OYElXOn2SLyMrWktIA95R4auWg3DbAwCQoBbntNDsqfHzkHaHN/GvQLb6V7jsVG9d29oUC2pthwPcyQvcsDXmvwiF8c27g3qTIVv2hT34r3TVaeylkM48S3ca3s3DcFUAC2EHsMzySxNeX/wATPhFbN/x7JgNB2jse/wDzvXd9LPD0n6EdTlTOq0HVXVGu6hvwVu0wz5HFxchFXuBxwJPaKCt2nhL+puBdXc3+HqNOJV9KNom5HlkFhE5iJ4pD8PfENxbbHUKdQSAfAZUO5Bjem4THqM/eux0XVLt0C5As6B7e1dPsFu4HUqgQkiNpaYjBhRAnMpQelJ4Xzp4/4Pe6mCWulCxZdFuPqfEEMLzFrR7glScehA7VLWdbtJa2JbXe1rwm4KBYHtJElgqzAA4zUfinp73PGbTG/e8C4LbWlsny8yQRG4CcwO9JuofC2rshS1ud3ylWBk+kfNPtFUqMssm5NYQv1NncSWyTkk9z70Lp9R4TbkwQQfuKhqdUQSrSCMEHBB9x2NKdTeMzNdUIt4IN0dFruu3r7KzXGBUQu0xH24NNNF18XLRs60b7cGHQlbnrwIEz7xk1xenumjlv+9aUKwZTYw6lq1ZUt20W3at7tigf4jJZj+ZjAk+1AC2KjuzUppQcia5pDVP4U09VQah4GeKutQmLF0pqz8HTYWAag1qDS77DSALOjxRVpriW3S2Qu6QfoeaN0+mkSK1c05Bpe0yFF9zpq3LFnR6byhiHvNclWYj0MwR6CPTmi/wV2yNZqSWtAWRY0+QHIEAkdyMRPv7Uiu6nMEcUyT4gvBQu/cAPLuAJH0MTRbkUU4jbqHw9d1fTtElu7uZNviKGJgmWDMYwQCeac/GPVbWttXNBaJuXbQQFiRG4RJLcGIj15+3H2er3gpRHZASS20kFieST3ND6O34M7CQWMlpJYn3PNTafV8cDb4j7pHVrPhW+n6hVfwlYs5AYKfEBVc4B24Nc58X613hbcpYEKqiBMSdzRjPoPQUQbcZH1/XmiLGnYX7Sm09xyVIQfKAT8znsBHFHTUYy3sLk5Lajfwr8Nu4uLbG1woKPkBbgBK/qQRnE4xFdWlvS67R37V1d9/TCb/gLsZmSflMQQSI/pRnU+iam0TqdKqlxZZPDHBaQQYwAFMn34q/oQutYcqdPZ1N1SHuWPPF9gxLXgoITaoGS0STXFqfUdp314+q/RbZtW1A9rrt69o9OLLLor18hES+29xatzNy2pWWYiPmx396G6v1S07/gtTYuXbQi5cusEtWrQA+YMgHlJ3TnO6BNVv03U3NPds3r90G03l1XiJ4l+SW2284QkAAF+QJiIC8fETacReV1u7SnhG54kKF/s3umNvjbju8sdifyipx07k9nnw8+Tvn8PkNpLvB14CxpnexfYW7xDIGUrhjLbSRuBKLbtqAPKhnlpAWk+N3Fpt9mybsnw2FsAWg0kxMktJmSa5S7qp9YzEknnJkkkk+pqoamTFd0dGucnNLVvg6i58aX3Uqz4xGBiAAIpVpxduXt5umT3k8c/wBaoRMVQ5I708cYNb5Ou6bqHs3gRddht7nkKYj645pr0rrILOm1PC2sfDA5JK7ifWAJ+59q88bUtjJxUE1jKZDGZpXppjdpR393qG5BbDkCyd1siAYUr5foJH2zRvUPi7xLD27iyCsR6nOP9frXBafVMczn/k1tLu5gCTz60nZoL1PI6vqP8Q9tjwlRdyKoQcxH5ftAH3rjB8X6l74uXbQZQACMdpII98mgeuaoWroRVLMRMCp9Ds3NQxG0KoMMcyO/H/OKsoRhHc0KpSk6idX1L4tt6hbaBLiXVUqtxAsopEFT6g5xVnRr+p1Nq1o3RNRZF63N07lIRDvKtBw2FIIweKU6f4QZ1uDfsuLOzhkf0g479jTnpvwirWZ1D3gUALi0/LJMMAO8SOK5ZS0VGk/99joUZt95HpPwmng/iPEYB7t+5cChpAU4SJMiVXdHaTXOdb6ZpH6k7X7d13S2Lw3MxsgyB5FmN30rkurdeD3w9ncg2IDJkltoBk94EL9ie9L+o/E2rZGVXzESR2zP37e1bT05yiuj9iNxUmz0D4i+ELWuV7i3GF4KWQGCCNuE/wAQUxjJgkx6V4pqLsGIrqej/wARL63LVxyrbfK4gbwBwVGAc9s96r+MOmWxqDct/wB3dlgIK7WnzptPGTI9mFV0N+lLZP0NqRUluiItO+Kru3yKKTTRxWn0ddVqyFC/8Y1E2upwKnf6eR2oJtAadKMjU0dBo7Yrd++q0HfLYYYFWptbmuZx6iJk7F+iEZWoXEkVTG0yD+lZxsNnRaRBtqh5yYrnbnV3VhBxRtrrO8QaTsZLLDuRVqmG+iNMqvJ9KGvTkmpabKkDmqtYAW/jFEgVG9qMCgNJ/eBIMk5jmO59q7v4W0Vpi9m5YD70LF2yCm4Dbn5TBB981PWnHSVsrp6UtTgl8K9CtXgpe4rblkBWEwDBjufqOKc6DpOruau5sUWNPatulo97jkQHkyYBM8dqUfw40G3X6lRp9isu624IdEtgwqhxIMmTE9q6X+H/AMLarSX9U2puC4t0goocn8zZK4C4jj0rj1L3St4pVfn4dDp3KEaXIP8ACHT0s6LVJd1Y1bneb3gsbrqWXZtVRLFjn7muf1fQreh6RcCLrguoZS8IouqoxsuR5UUjnk5+ooq/oB0nqGywWtWGUXbxgO7JJAVmZfKAx2qiAkk5OcX9c+OQyn8NbIZ1G83DuCz2RD5Q0RJjtA4qijJStcN34fok2qtiX8TYXR6dLmke01kb9Mr3d078i9dUAA5yFIz/ANpzz1y0WYs5JJMliZJJ7k96I8cvuN0kk/mM7p9ZqOqQFIH6GrR7rIuW40FSIBBNDNpwDW7CbMxRIYPiQfaqcChS2QeDiKCv7QaOuptWOMUutaTMt3pIDNl9soRGJqgacTVb6aHgcVetvPoabgG4mBFQEHI5qy4ADE5qVtQW2jmhZrIarpouMtzh14Ijj3BwaqGjdSxGwhuYDIQfVdp2z9RR1y4VxFauXsY5obnVDKTXBnT9ZfUbTfbJ9vpBnEfat63U3Cxl3kjafMeP8POBVGqsOGA9Yz9RNZcuO6bSPOox/mA7fUUNqu1Qe0k8Nmm0hUAzWtVcC22Yn5QSf9qo3vtHfNW2tNuRyeNjA47mVH85+1NxlsVO+DmvhceJrbCM0DxBnbP0Ee5x7TXpf8RrBV7CtHlt8jkyeT9wf1rzfomhuWtWoYm21vKt6HsZ9O9df1TXveuB7r75AE+yiB9P96b6mN60Zp8IaMq068WLrcfej+n25waWdStgMCpq0akoFzM0slawJuGmsUFgtCX9KAaW9Z1xUKymTNCv1G4xk1oacqTTC55otva3cAorfjSBAgjmqb9tAFYGGImPX3FR0abztB83oavSSwRyzT6lmeKtWxnmoCyQxwJ4OKOUCAf1oyfgGgPWWQOBNXaLTAwRzOalrNUu07Y+tQsa9bcerR9qHeaNiy9rM3eCAKt1NnYoYdzRuqvLIKgRGTS4XWvlbKqSQSSfVZEn9/2pI5z0GSt0h78LdFF0G64I3hlWORHP+tdr0L4asDccu95AlyTG4KIyojMHMetLZfT6Xdbt+IbaAhRJLSwWf15+9PejJGuS0b7yqeIyC2AhJiA1zknM7B6Ca8eTnrSck6X4PWlt04beot6N0yza6iiINRYXT2zbhiBp3UyQZOSSzTkyT9KYfE/TtHodQuvu3LpukgBPEw0CR5f8IgYGJgmh/wCKXxHbttasKFa7bYXTu+RWhvD3AZY8tHHEzXjfXus39TdW5ec3HPrwB7DgCvR09JyeWefLU6of/E/xpc1N5rtwwDAVQcBRMD35Jk+ppcOq4UAie+aXarTnbkbp9KFx4YMZB49q7Iwi1g522dE2uUjsR+agS5VvLkMAZP6Ur0qOzBVB81NPCKIhifMVJHYen1EzSuKi6Ddl13UlR5h7RU7FsW2DE5Pb0obWaV0IJBaOfQj1ojqBG1SFIJAOf2pXWK6mCbnVJlSc9qhc1QIEnikxVmhhMjkd/b9aipd1O1C6jL7VJ2j1aOB7mmWmugLY1/FKWB/ftVl7UwwIIIfygk8cQal0NFbeHG3aoKKRG4GIYTz9PvSrXW/7XYF4WY9MmftSpJugtjPXSjQ3zKYI96NtalWsvcC7XVkUR33Ak5+1VdRtm6tlgyE3LYByBGzCzMZIFEdMtlLN1SIyrrPLMJQD6CZqcqcVfIU6A36hAljkzg+xq5NWuwtIzxSfXsTHcb2UN7Lgx9zWtduUKAAMc+tU2RYLZ0+ifxVtnafT6x6UHe16LcKtKwfuDNT+GNU222kgkOxH3AP8xxQXxBZJuFgo82WK5JPf6VCMe+4so3hDF7JA8QkFZMxxJ4OPWh+o3fDtLt+UmSfUjCj+Zo7oqRYW27TvcsJ44gr+k/ehtbopDk5EEj0Xbhc9oGPvSKXep9GNVISC6xkrJY8/61bpbzN5WEgDkdj/ADqd7p7WtjhhLmDOAMAwT25qOvsQsxBJhfUtHpyfqPWuq0+CfBc4W3aZmyxOB/pSkasMVAnnj0ployW0w3KCd20naTyJwRx96G0+m2OhAyeaMUld8itlXUFW1KhpJyZ7VK0ltgCWqvq4ABMTOW4x6GahYeztG4n/AJ96dRwmLdEr+le8bYGc7fQwBJ/bNT0aBFLoczAJ5jtUtBqjb8VVy7WWIk5DRDx6EoWiqghKBLbAErLCOwiCDORt/TP1o546GwNYV7QYnbcI8gkBbn+WTw3p68elL9RdCBIJLQSw9D3pPqr7M0gnbyB2g4IH3qOu1DC5kyVETmZ9PtMU0dGnyZzG+muKviAgFcc85nIoXRXla4S3yxif5/tSxbxC87ScfVTz+4mrr98LISYxJP7f1qmznzBY68WQdp5MAf1/WvTvhr4RSyiFpN4rJ9pHHtz+xrynpjXXYMiqLaEZaIJHAk8E/wA69N1fxCbenXxgreKvCtMqcGSPMhB9QQRNeb9ZupacevJ2fTKMblI6G3pP/wAkMWZGtl7ewRtdGCsrE/WMegqj+IGotpYs3BcZLwuIyoCQzEE7semCCfQVxvQPii2WVb1wktchzuBVlHLH0WMSOIpX17qXjHY26UlbdwjnJKMSPmlSokHtOa59PQlGaTWEU1dRVaeQXVWrt/U+JcaTdYsS3v6jsO36RVPVemhrp2mFUkT7cZgcTWl6ntQM0l+57qQeM4icyPamOl1O26C+1gykHE8sAJjHb+ddlTTvyOS1RXo+m+Eu0+ZmXInv9ew9q3/8aTY/a7Mpn/8ApCvcdwRkUV0zWot7e6yFtubYMQXwoJPA2rnNLG1jlizEMAd3zZgHJBImIPInik/6PKdBwgqxbVVAyJJgxkeh+k0TpQGsMQFxcUmcQSCp/cfvSzx3/EKViHXsQQAMkeYYII7+uKJs3mW3cMogcAkcgkGNtvbicjmOKzixbDiLZUvvYtuCBIAWTyWPcD2xmZEVV8R3kZrSA5JA3JlPJgjdziR2pbqtRcS4+wsZU+Uf/XKhWxnHBMVXpeohIJtMUkuWk5YeVtkfkJAkTzRWlUlJB3YCG6f54zvgxPDRyv19PeKr0uge23j2w4wWUJIZTmSWHygfvUemu1xGWCSD5ZZdwJHyrmWBIH6/ei9N1nKwYa4NpyRDd59cdvY0098bXIIpOiF9y+0lpubA25QACDzMfnntGZpd+OJuDcol0Kq0vuQAzBUGCAcx/wCqbp1NWsvZNtUFtgAVAF0NnzBhkgQceg54pA90eLgkEPuZjgY7hgT83pTaaeU0aXkFPomtoEZlLoVJgmFDHufpmfenfTEZFeHXyKwckiXZjC7fX0/8aSa4XCniMhUEBZU43MSxAM+acnn702GtV0tztWO5GcgQSeeRFadtKwUZ1C2i6bxOdrEIAIz/AIv1ilOn1q3CEcS2wQQeckt/5doq/V9QUJatrkWnLtmQAJgTESfT2o0JbfwbjqsbCw2LtV2BhiGWIPeO5mlXdXeT6h+wu6LaJuFdp2kjYnE+p3ce33oQsTeuK7FBuIIyQoE4H3xRvUWubgggji3bwttO5wIEmB5v3oTrWkC7sEEwCCRCsRIj0MVaOX9xWOurdRtxaW35gFVVklYbgtMYXnFLesav8Oxtp5wYJyNswCWBGNp+9Kk0zAZUAR77mYYxP2JqxUNzcHZpBBEgECPU+ntWWlGLWRt7aD017vpm3KWO4mMYBAyRE7cRSO8GVQSGQgmYOB3UD0GZplpdOzNcKmNqkk8g8TJ7gicdveq9fZ3FEXIYcieOB5Z5+lUjUXSEeQjS9SAsuWY+LKYmQ4ZTz7ir9Fr/AOwNy5aLgHLgZX2Bnn6ili9L2KxuBlCwuNpkg8xOY+tafUlUBPmRwN4yAYMBj6H3o7IvgFsZdSu2vDcgggxAzJEA8eopKNE5VSoLAjkD3NHp0MXlPhEtB8s8QBlSex/nVLLtCggCBETBWCZDe8zWTUVSNRUNBBIDnxBBTyx7FcE0Zb1D+ELhMbJBUc7Y2bR7e1atFSdrypMDeGHlknzH2+lXXcWQoO6dwJKk/dTMNiINLKV8jJClLZTBEQTIIMieAR+hq7qCI6ShA2klyTlvcD2Pb3opdGwVzhhtDDA5EZEZwCZ96E0ulVkWPmzAIwQDI788in3dQONYKtawdg6+WAPE/wC4R5hj82DHrND+FuIQHLGT6e5/nT7o0FHtOm8AkzHyqcR6gzkCqb3Sltgbbm7GGAMxMkR2YY/oTRU6wZoddP6aq9Ous2CslWBkXBI2jbgmTP0iudt652UsxBglfQqWlieOJxFNmWQLW4XQo3s0mCxE7RwQRkHtNXaS1YYbHcKI86kEHbAPMcmAAfeuaL2pt5t2Vk7wItVrDbuKcKAAyjaCN0cwZ+h9YzU01rkBbpbgMG+UgHzDJA8v8iMUY/TkZ7dy4JTbBIlg0fKpiNrbY59Ktfpobc9wlmYGFwCFiVE58oUTxPAq+6NIm0xautZ0KlZM7g+SGI5yeRwYHf0qNjVCBvLYWZHdiffiOZqHS+oOpK/Nb7qxgD0IIPlb3FW6nTjsBIkHblTOd3Pp245pqV0KXHVQ6jcXDTLGYcHBA9BjmarvXoIuQSkmR3HMQTPb9qrtWQyom4jaG3zEDdJAWcyfT/3Vl/UsqrpxtAU7wMBmdlgBm9AO3vS14B+4Q+sSNqbdxBCzjcOwaIlvSfSPSt3urhrHhoCAGwMGATJAMbuROSakeu7rcSg8oUoygqpGJzndgEMpmtWLBCpthrpZmgESZ8uZwZGcUiWO8uAvHBZ07RO6wmxna25Yu3lVZ+d2OBgQFPP1qjpbFldWGxds7iYAZcd+QZ7dwKq6hqvBICMcgC4QIBPJTk7gMfpUFVblrmHBkeby3AvKhfyv+x4oqLat9TBenRQsIXksu0sSF8uWbbH278irr+vtvuU2zbYEMrKeJ5RvUd1PImM0s0m4t8pYsTIC8qeR/MfajDeJARwF2kBSw80ZAEhZAz71nHOTWHXOo22TYihm7lQQ7eobaJ5Nb+IralNoATYFhcxuAIOcyee+IoLp2tbcBZRQ6yEkjux3MQfmNEay0pttvQC4omDABzG4AYII49IqezbIZu0DKhuadUa5sVSXEwSScB1EjjOBmKZDVi4xtIQ6IsMxlTcAGVBn0EzyYH3T6e4FQC6dobjcMgRJGBlTiKjZZbbi4SIAkZEM3pj5T9aZxtv+DXSC1tBZQB1BGGOSVOfMvM+/pTqx1FFtqLidoDLi3PYEexPIzz60u0BG1nclWuMCpzCg95kATkDng8VXc6Qp3ql59pYblaArHtlZUmcgmpypupGWODYuMrFrw8iqCJ3bWIbJHEyTJFWadfEgMQTcuckiTEAZOAI7/agQVTaLsnkbSJg+qwePaKoXVqWI5lTJ7D3GO/fE1TZ4C2H62wyMyhvlYqJ7AT5txER9aE0aHwyRDbJMEkgniYODVtnXBrZU7DgRKhixHEA4j+lLH1gQMyLBYQwKjbzwvOMU0U2qYLrgd/Duu2XyHQAXEIYicH1A7/70ZqCi3VOwCQAxU42jygriYbk47Uv0XXPNu3bQoySZA9QM8EYj3onwTqS7oVVV2gliAf8AwHYx2HpUp4lbwhlngp1mkW0rMDuBJ2yvkefmInkg4B9RSjTXFYHuW3bgeAOeKba7X20ITZckRs88bT2MAkesTnNL9VqVLPAAJPIAmfUmOT3iqQusgdF+luxDL5gJiDGfUjtQTm45khj6RP8ArQ9y40CCQF9wAD9Kp/FXexMVVQ6i2OH23B5FMxwQAR/mGf3HNTsahPKzTK4AgeUHuCD+zZHY0uvI7MDA3gCc8jiBmBRJ0NyZI80D0z++f0pJR8yiQ2ua+2jG35ohVY4JWT5oJgcetUaPVWRugAgSVJmRMA88H3FCDTEiGCie3uJyT3+9V3NCwkBwJiYgq3pEH96Raaqhs8jfW61XULbACtBW2B5WeR8xkEY9PrikiXvBvbbRDZiYxv7wDMqCe9FXbZaVbwxu4jsScmSZ+1VXOmWkMbwSPsM/cTTwjSoVoxNU1pt8fKZjPzevb9JirdPZR7shsMDIueWBiVB4meKq0+kVCZukAg8AsM/SrreiBAm4AoPlJ3D24iRRargO0M05KB12hlJJ83KgnkY9hQfWNW6vuIVSTiIIAI7D0z6fpRjaRFBPi759JHHAG7ke1DG0rruZjjiQNv3Hakiu9uDtxQJp9IylfMBO44yPse30NMen6Eb9xG8EHEQN3PmkDyfbiq1dTBDKGGOGKgfmMEwZHtVp1doLydsZyJPpsAA2j2rT3MyikW63Tlf7RyNwEhYALMMFsCIzHNczcL7pyWIJB4InuD3xXR6zqasgCwxA8pYtvE95n+dLjcG8bge0sCJMfUf602kpRWQSimwbQWJ/vDAMEysznjkR9ZovUIN+5CAm0japJz+YKxHfmRU7uqtliymT6HOKMuaxSo2W1wO4yT3POazu7Moi/rerS5A/tPLG3xGB+o9vtSsiE4+bvEx6R6fWmhlvmUczFV3V9ZA7RjH2p4YVAcQjRbGXzLLAkEZjPeBH1onq4RVW2yYC+VkaOc5GdxnnI4obSaQPkAhSZ+c8/Sj9RaBAUAY58xzUpLvDqOBX0/pqnddywU4A4J+hyaLtK9yBcVTEtv2wUP8AhYEcRHFZecKoELgz8xwexHoaxtWsDcCxPfIHt96Mt0gKKQH1TT3DdkhTEQ3IOOO4Iqy0i7CXSG/KRhSx7tPYAdqIBCiROePQetVfiE4LERnmR/Kirao1IX3rzqdoAdZHIBE+gzkU40+4lgNvy+ZTtMH9f9aXXmS4ck+20AfsKzYi/IXBP+ITM/yoyWBaLL11giBz5ZlY75/XmhdTqVPdt0/eaI12hZQJdZjCgyQKF0lq1db+2veHH+Umf0rRard/QHHoaCfmmJHA/rUrmnm2AA364+wq2/ZtqwVLu9O/lINONPpLGzzXHB7CJFLLVpJ59grTsQaDpgZgHaAfygwce/b9Kda10thQdsBfLORPBLCImODQ1zRKzxMgfmiDVh0K/mgkd5mR70W1JpsZRrgSalrYbykkDv3/APVQbXANIEmIyMfpTy10C07KpIt7jlifKOaJ/wDgw5F6xz/+ycRPpVlKLEcWciHPI5qxtU3eunPw2g2g3dOCZ4cHsYnHciJ9xQV62EYqdh2mPKZGPQ96O7yBt8yVn++/8BTFu1ZWVzT5LRA9dyKr1HyL9q1WVePCAwXWf34+1D6rv9ayspkKxpovkFX6n5fsaysqXUcGb+6T6H+dWWvkP0rKyi+AErny/b+lLz2rKynjwBkLnAqGo7VlZToUG03zimZ5FZWUk+QxCk5FR1H95WVlIhmE6bgfSp1lZQGRGx84+tFdQ4FbrKD5QDX5R96U6vv9KysraZpAvSuT9DRrfKK1WU0+RFwEWe//AG0iufPW6yhpcM0w7S/MKN1PIrKylfI0eAvp/J+lA3ua3WVojMrftV93gVqspmAW6nmhrvNZWVZCM//Z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22" descr="data:image/jpeg;base64,/9j/4AAQSkZJRgABAQAAAQABAAD/2wCEAAkGBhQSERUUExQWFBUVFxcaFxgYFxccFxcYFxgVFxcXFxgdHSceGBkkGhgXHy8gIycqLCwsFR4xNTAqNScsLCkBCQoKDgwOGg8PGiwkHCQqLCwsLSwsLCwqLCwsLCwpLCwtKSwsLCksLCksLC8sLCwsLCwsLCksLCwsLCwsKSwsKf/AABEIALEBHAMBIgACEQEDEQH/xAAbAAACAgMBAAAAAAAAAAAAAAAEBQIDAAEGB//EAD0QAAIBAwMCBAQEAwcEAgMAAAECEQADIQQSMQVBEyJRYQYycYEUQpGhB7HBIzNSYtHh8BVygvEWQyRTkv/EABkBAAMBAQEAAAAAAAAAAAAAAAECAwAEBf/EACwRAAICAQMBBwQDAQEAAAAAAAABAhEhAxIxQRMiUWGBkfAEcdHhobHBIxT/2gAMAwEAAhEDEQA/APJDbrBbpgdNULlqK59xUBZalbFTuCtLTCstU1vxKqLVgNCjBiXanvqhBVyLU2hjYNRKTRVqzVy6al3UNQu/D1jWKcJpJrLmkpe0DtEgMVat6rdVpKG8MinTTEaLTqK0L1C3KqFw020VjVHqe4UDbep7jSUYKFytk0Nboy2lBqhiKVfbrPDqaJSsJaq1YtqtWxVqtSBIi3WNbqwmosaFBsHa1VbWaJNZRAB+AK14NFFa2tuiYDNmqjYo9kqLLRRgHZV1u3NWbM0bpbFCToKF1zTUObVdBc0uKBfT5pIzC0UGxihb9mjBcqJE1VNoQT3NPUfw1ODp62NNT7wbRMulNX29FTMaWrlsUHqB2iz8LFbW3Rl5aoArXZi6ylFolDWqKtGpSGRfbFTdJqFaNyp0NZRd000O3T6M8SrENOm0KJr/AE6hf+nZrpGtTVa6YTTLUaA0J00FY2lin4sCKD1VsUFO2ChbatUUqVBRFae4aezEnuVIUv3maLtzTNUZFviRVgvULdWoopoYMwvxasDTQYq03gokkcE++OaVhSsLUVjW6qsXi6MVGREBsAyOJ7GrEvbgvYtIg4Mjt7/WpN5KdnIrNS31O7pHyQCdvMZj6jkfeqGJHII+1OmnwTcWuTVy5Ve+qrz1EPVELZNrtG6G/S9lqdloNaStBTofi5QN4ZqVvUYqD3M1zJUUbE6OaIttU/Aq63Yq7kidEUq5RUlt1agqbkEh4dS20Qq1IgUu4cWXkofw6b3LQND3LQFPuFoFC1YDFbJrDRAZ4xrA81W1aU0aMXmtbyK0LlQdppTE2vGojUmoiostbBgldTNVXWmoAVJa1UE0liK02nmrvGATeSNgMFu0+k+tVHqQa2WTadpHLKBBMZM4P1rWw7Wyr8Fmi7emrT3gXKN/ZArKO3ysYnywYYcfK05rWh0LtZ33vER94XAcOBONi7YeZHr3yKEpYyPHSbI6lVXkgf8AP96Bu6v5QgJ3GFaDtmYim17p1sXjbdNy7A+4WyGWAZNy4PJ2J+wqz4f6WNltbqNqLeoOWQ7rdtQwCu+Ad8yJ/wAtL2sYxsotDNCdlui3c3GNjDcMSUJw6YyM/ep6vopUgsYt3CIgSyExhoGAfc9q6yx0V2tPba7aueHdYOfDEeAkF7bEZkYMdoFWarptoruVy/4gFrbOMJbQByCwghI4k1D/ANWcfx89TpWihRpbUeIl4nbZWB5ZQq/yyAJLCMkcVLpvRtvgI0JfcMbZKllInIYqAMjIJHemtsqtzxDbabyhVYDzW1I7hnKr/i4iAJk4q+7YNpES3d2JZXxQ1y9BfPm8RACDbg8AjiABUHNvjr+Pz7laSE9y94dtwCsqxUEB1CKzQVulsYnImRiOxok2R4brG4kbgVkiWBkkk8SDR+oLncQ902pW6HDMQymJFl2JXaW/Ix9oGDU3tld1s7CruCWZxNxApVj4ULsdSEVgAJ5yTBXfQaTF+u6bae0rbYdpgcSQGPbgRn7UtHQEJ+YqdoacFeBPpHIPPfvXQXNMdsoVJFlSibgEAPHMgmDyDXm/xzp3tX1tnB2jAmDPEeuIro+mctSWxSo59eMIR3NHUWfhm5cE2yjCYncFkjkCTn0pPcEEg8gkH2I5Brr+jK1q1pEWGtrbfcQF+YXDD8znPtQWu6AbwZxAuSYgQDnuO8596K+p2zak8E5fTbo3Hk55LlTFyom0VYqwhlMEe9RIrrtM46ou31IXaHdq0r0ABP4irLV6g3FPvhP4bbV3NgbYBySJ/ahV8BoF8aKwX6dfG/we3Twrm4r2nIXdwVYgkBlngwYM/WMTzSvQcGuQhbaiqLmoBoa61QUUdoLC5rRNVK0VYprGRhFUspooRUZFZMIOqmrdDo3vMFSFBMb3JVJ9FJHnb2FW6S1ZvJeDs9tUQsbhRvDXgCYyxkjy10PSNPbdNALmo07LbVrgBtHfcIOPDEAADygYkmcYpZzaWOf1ZaGmuWc1qOntbXa4vNqCzAImw2wEKyzFCTEHgmfWib2nQG5AMPeW2jG5bRAYy1tm3B1mJEBhP6FXNWym42xLe8tqPD33thaZa7qLhUHaBEJhSexkUy0uo0zXVt+JpGttaa9asixCJcCk+K1w8ZViQcwBgRU5Tksv58/OS6ihLZ6aPFNkvZDiQ1u21x33xKhrjKQqGOYG0tE0Le6axjxbIsEi6FQvdN1wsE7WHlbB+rDiuqvaPULbSdPav6m8fC1VyyRut2m+WY4JWDOAIFaudOW3YuafSXDc1Gja0V8YpCEksQhOAdhYGONtT7d/Pa78L8egygjl+n6JXUiw5W6Dba0bi4hwB8yCHBO5QWBysc1O6tkr4njgJaZU1DJbBS8T2KwPcSQcGnd62VuXoZrtzSXi62rSABw58lkmMhdw7csea2+gufh7h0tjTtva2Ws4ba8TdDSYZgYHt+lB6ubb6+X+rwyug23Ao1OiuKsoo1Vm8y7AbahbK4K85PlJHbj3pgmjW1rAouXt14eItt58NVViTkHvtELxnPaj9ZZsNc0t8i6z2bnhMlmGRXwTvjgCSPePai9B0rW27lsC4t+07OTdYjdbUn5AOWGP37VJ6vd9H5frFLwsekmLLLLcs2Fs6i8Q93YXKA7gks6viAIbmmGl0dxd5S8u1Lni7UT5rB3xaHYnAiD61t9WptarUDxrtmBZ8BUKkN5VdkOCZ3DPpV+qRbXhIm60dPp3u208xTw9oQeNHLg7sCcipSbeP89fD0Ciq3cCr4qWWt2XtHUOAVm49wQUYH2gnPc0P1LqKKCLP9oGZbbKUd7aCFUINohVgZ5kg0v+MuqizZvlUuH8VbRiz8ANAFtB2gAkjiT9qXfDHVbVshwHIv8AkuzdC7B3YAjcTzwe9U09HdHtGv39wS1Ke06EdNuq9zxkJtqyrdNxrS2HDAecEiYUFRtMVfZ1NsW1K3NGW07hb5KsgW0xIRUY/L2xwTVHT+u6bfbs3NNeW2p8PTvfUXVa4x8vmALjOcFhHbAFWaTX+KEt3bhsMbis6p59PdQkAJDr8jCIVjKknAFaUH1Xz+f16CKZegYrftHU7BZu23Z3tqqLZbJtyIV0ZZz7waO/6e5JPhadlDXHt3N0utm4yklVI7hmETBKxw2Kr7PqTeswWeQX0rXLZtrbHl2C4LfkDAq2JIgZo9bFvw3Q2FJS1bsrZkozBXFwhbjEKbIMeYDJRsniueSa+LwX2/A28QarROpkRcLbC4ZgA5iDtAkBQQBkHO7ApN1XolrVEPdGxtsfOQVaeQeCP9O1GfGfXgmoKWgqFf8A7NoHIJgRg5Y8jM8UB8O231BQb5cMWMfLJBAIWJOYMdiTFdelpTUVqJ0B6sX3Wjr/AIY0ipZAcztWJIg9+ewOfvVV5SFZrahmX1P5Z+b6YP6TirdN8NXjb8NrpVmUbVWAQVkSS0ZbuO0DPem69LRERWUyBBaYVoMEmJyc88e01xT0Wm5POSq1l0PKfiu14erfkq4V0JjKso7gAEggqfdTSk6muu+KdTavWLjRJTUMll1EqRstlwT2B8xz+Zfc1xos17OhK4K1R5erGpsY3bdCHBqj/qNVPrJqqgydjG1erqPhL4vt6RytyFVuXyYA7QP1rghe7j+ZqV/VbhDZpuzCpUdD/Ff49s65rdvThyqZZjgMfQLzj1x9KV6lvw+n0xuSGuK24GMAHyN6jBgz6A+tc7c0xtsHUbgM5/rT74W+HrvU9TN1oRcu2BCjso/2ro2xjHyBbk/MuZyrFWBBHIPapnVAUZ1vVpfv3zbgWdHZtoDBG7w2CweTkEqCZ+VfpUrvwkzw1hxd3WVvBIIuhGMEMokblPOcjI9Kg0g7WL11U1lzVwKa3/ga9aWy1y5aUXnCKQ8wzSQCYgcUV1j4H/CKLmpd/C3AFrVuYB4aSYApG42FQZzH4xmICgkngDk00tI1u2LrWDfG4q6qflWJO4AGPv6j1pr1jpmn0Wja6I8RnjT3ZJYjkNCnbiM478Vbr9HqbvTEueMi3Le93ZSF8RYUqMASduKlLUTquG6LQ06tvktUtobrbUUdPuIrqhEszXAMQZMiDM4AHFVdJ6WdVqQ1/T3LaqrG3dU+ElsSdiosdpP3zFC9N64dW1k3X2+CBxIY7VALLggnkgY4jvXV6HQprE1Gm1GtXVWhsKFYV7YOVloAPaMkVKbenHvc9eft7lVUnjgXOradV0tvX2Lrrcm/+JOfCubRsXdKnnOZyIindnp2tt2dTs0+mF5PJowqp/chhILYxB4JGZkVq7atabVabSDQi6j21DahgGKi3JUFiudu0HJHIiknT9IqaRr2l6iRZOrnUXrm5SEXPh2wQSxJI/7se4rlfeXtyuc+XHHHoM2GWLF0Mt6zaVkv+I+ud2hfEsKVKISRtTeGg555iqhGq0wvr4A1SNcuOg2rZdwFRrrkmbiW7bMJmC05Pc/rrWRcbVuz6i3q0s2bdoyLYtt53eeSAqlzjvHfFes1CWrjX/AtLNlEm64V7hKqRYS3JFpVDAtiZMe9BO8pZ+Yd+3oMVajrG7qUIytbNpC+xTy6CXYgeUkwJbsR6UB/0pbWo05RT+DsiWcXMeK0kgqMs0wM07seLa6fcu6pbbM/5YYlgxMB2An2+1MNB8M2L+lt20caRhDOlr6H5twnI/ce1BWnheXl9wuSSyJ9LY2anUaYNcA1fmV7VuEsqZyTxvMc/SpHp9naqIdRdbpvNtCYuux8odsbmmDA4kim79CL7fEN22bV1VHh3ARcEyGaMhfrHND6PU7n1GovXkvaVDvRVTCNbMjeeWcYxnj6Une6/Hx/QW10MW8x1OnttqPCfwzcuaYAG4S0nzOMBRPAGYq22l+4mqFu7aa6tzZa2/JaXaAFuH8zAFmI9YqVlrj6Zb9q9bfU6ifBuPaCkW8SIGffJ9OYElXOn2SLyMrWktIA95R4auWg3DbAwCQoBbntNDsqfHzkHaHN/GvQLb6V7jsVG9d29oUC2pthwPcyQvcsDXmvwiF8c27g3qTIVv2hT34r3TVaeylkM48S3ca3s3DcFUAC2EHsMzySxNeX/wATPhFbN/x7JgNB2jse/wDzvXd9LPD0n6EdTlTOq0HVXVGu6hvwVu0wz5HFxchFXuBxwJPaKCt2nhL+puBdXc3+HqNOJV9KNom5HlkFhE5iJ4pD8PfENxbbHUKdQSAfAZUO5Bjem4THqM/eux0XVLt0C5As6B7e1dPsFu4HUqgQkiNpaYjBhRAnMpQelJ4Xzp4/4Pe6mCWulCxZdFuPqfEEMLzFrR7glScehA7VLWdbtJa2JbXe1rwm4KBYHtJElgqzAA4zUfinp73PGbTG/e8C4LbWlsny8yQRG4CcwO9JuofC2rshS1ud3ylWBk+kfNPtFUqMssm5NYQv1NncSWyTkk9z70Lp9R4TbkwQQfuKhqdUQSrSCMEHBB9x2NKdTeMzNdUIt4IN0dFruu3r7KzXGBUQu0xH24NNNF18XLRs60b7cGHQlbnrwIEz7xk1xenumjlv+9aUKwZTYw6lq1ZUt20W3at7tigf4jJZj+ZjAk+1AC2KjuzUppQcia5pDVP4U09VQah4GeKutQmLF0pqz8HTYWAag1qDS77DSALOjxRVpriW3S2Qu6QfoeaN0+mkSK1c05Bpe0yFF9zpq3LFnR6byhiHvNclWYj0MwR6CPTmi/wV2yNZqSWtAWRY0+QHIEAkdyMRPv7Uiu6nMEcUyT4gvBQu/cAPLuAJH0MTRbkUU4jbqHw9d1fTtElu7uZNviKGJgmWDMYwQCeac/GPVbWttXNBaJuXbQQFiRG4RJLcGIj15+3H2er3gpRHZASS20kFieST3ND6O34M7CQWMlpJYn3PNTafV8cDb4j7pHVrPhW+n6hVfwlYs5AYKfEBVc4B24Nc58X613hbcpYEKqiBMSdzRjPoPQUQbcZH1/XmiLGnYX7Sm09xyVIQfKAT8znsBHFHTUYy3sLk5Lajfwr8Nu4uLbG1woKPkBbgBK/qQRnE4xFdWlvS67R37V1d9/TCb/gLsZmSflMQQSI/pRnU+iam0TqdKqlxZZPDHBaQQYwAFMn34q/oQutYcqdPZ1N1SHuWPPF9gxLXgoITaoGS0STXFqfUdp314+q/RbZtW1A9rrt69o9OLLLor18hES+29xatzNy2pWWYiPmx396G6v1S07/gtTYuXbQi5cusEtWrQA+YMgHlJ3TnO6BNVv03U3NPds3r90G03l1XiJ4l+SW2284QkAAF+QJiIC8fETacReV1u7SnhG54kKF/s3umNvjbju8sdifyipx07k9nnw8+Tvn8PkNpLvB14CxpnexfYW7xDIGUrhjLbSRuBKLbtqAPKhnlpAWk+N3Fpt9mybsnw2FsAWg0kxMktJmSa5S7qp9YzEknnJkkkk+pqoamTFd0dGucnNLVvg6i58aX3Uqz4xGBiAAIpVpxduXt5umT3k8c/wBaoRMVQ5I708cYNb5Ou6bqHs3gRddht7nkKYj645pr0rrILOm1PC2sfDA5JK7ifWAJ+59q88bUtjJxUE1jKZDGZpXppjdpR393qG5BbDkCyd1siAYUr5foJH2zRvUPi7xLD27iyCsR6nOP9frXBafVMczn/k1tLu5gCTz60nZoL1PI6vqP8Q9tjwlRdyKoQcxH5ftAH3rjB8X6l74uXbQZQACMdpII98mgeuaoWroRVLMRMCp9Ds3NQxG0KoMMcyO/H/OKsoRhHc0KpSk6idX1L4tt6hbaBLiXVUqtxAsopEFT6g5xVnRr+p1Nq1o3RNRZF63N07lIRDvKtBw2FIIweKU6f4QZ1uDfsuLOzhkf0g479jTnpvwirWZ1D3gUALi0/LJMMAO8SOK5ZS0VGk/99joUZt95HpPwmng/iPEYB7t+5cChpAU4SJMiVXdHaTXOdb6ZpH6k7X7d13S2Lw3MxsgyB5FmN30rkurdeD3w9ncg2IDJkltoBk94EL9ie9L+o/E2rZGVXzESR2zP37e1bT05yiuj9iNxUmz0D4i+ELWuV7i3GF4KWQGCCNuE/wAQUxjJgkx6V4pqLsGIrqej/wARL63LVxyrbfK4gbwBwVGAc9s96r+MOmWxqDct/wB3dlgIK7WnzptPGTI9mFV0N+lLZP0NqRUluiItO+Kru3yKKTTRxWn0ddVqyFC/8Y1E2upwKnf6eR2oJtAadKMjU0dBo7Yrd++q0HfLYYYFWptbmuZx6iJk7F+iEZWoXEkVTG0yD+lZxsNnRaRBtqh5yYrnbnV3VhBxRtrrO8QaTsZLLDuRVqmG+iNMqvJ9KGvTkmpabKkDmqtYAW/jFEgVG9qMCgNJ/eBIMk5jmO59q7v4W0Vpi9m5YD70LF2yCm4Dbn5TBB981PWnHSVsrp6UtTgl8K9CtXgpe4rblkBWEwDBjufqOKc6DpOruau5sUWNPatulo97jkQHkyYBM8dqUfw40G3X6lRp9isu624IdEtgwqhxIMmTE9q6X+H/AMLarSX9U2puC4t0goocn8zZK4C4jj0rj1L3St4pVfn4dDp3KEaXIP8ACHT0s6LVJd1Y1bneb3gsbrqWXZtVRLFjn7muf1fQreh6RcCLrguoZS8IouqoxsuR5UUjnk5+ooq/oB0nqGywWtWGUXbxgO7JJAVmZfKAx2qiAkk5OcX9c+OQyn8NbIZ1G83DuCz2RD5Q0RJjtA4qijJStcN34fok2qtiX8TYXR6dLmke01kb9Mr3d078i9dUAA5yFIz/ANpzz1y0WYs5JJMliZJJ7k96I8cvuN0kk/mM7p9ZqOqQFIH6GrR7rIuW40FSIBBNDNpwDW7CbMxRIYPiQfaqcChS2QeDiKCv7QaOuptWOMUutaTMt3pIDNl9soRGJqgacTVb6aHgcVetvPoabgG4mBFQEHI5qy4ADE5qVtQW2jmhZrIarpouMtzh14Ijj3BwaqGjdSxGwhuYDIQfVdp2z9RR1y4VxFauXsY5obnVDKTXBnT9ZfUbTfbJ9vpBnEfat63U3Cxl3kjafMeP8POBVGqsOGA9Yz9RNZcuO6bSPOox/mA7fUUNqu1Qe0k8Nmm0hUAzWtVcC22Yn5QSf9qo3vtHfNW2tNuRyeNjA47mVH85+1NxlsVO+DmvhceJrbCM0DxBnbP0Ee5x7TXpf8RrBV7CtHlt8jkyeT9wf1rzfomhuWtWoYm21vKt6HsZ9O9df1TXveuB7r75AE+yiB9P96b6mN60Zp8IaMq068WLrcfej+n25waWdStgMCpq0akoFzM0slawJuGmsUFgtCX9KAaW9Z1xUKymTNCv1G4xk1oacqTTC55otva3cAorfjSBAgjmqb9tAFYGGImPX3FR0abztB83oavSSwRyzT6lmeKtWxnmoCyQxwJ4OKOUCAf1oyfgGgPWWQOBNXaLTAwRzOalrNUu07Y+tQsa9bcerR9qHeaNiy9rM3eCAKt1NnYoYdzRuqvLIKgRGTS4XWvlbKqSQSSfVZEn9/2pI5z0GSt0h78LdFF0G64I3hlWORHP+tdr0L4asDccu95AlyTG4KIyojMHMetLZfT6Xdbt+IbaAhRJLSwWf15+9PejJGuS0b7yqeIyC2AhJiA1zknM7B6Ca8eTnrSck6X4PWlt04beot6N0yza6iiINRYXT2zbhiBp3UyQZOSSzTkyT9KYfE/TtHodQuvu3LpukgBPEw0CR5f8IgYGJgmh/wCKXxHbttasKFa7bYXTu+RWhvD3AZY8tHHEzXjfXus39TdW5ec3HPrwB7DgCvR09JyeWefLU6of/E/xpc1N5rtwwDAVQcBRMD35Jk+ppcOq4UAie+aXarTnbkbp9KFx4YMZB49q7Iwi1g522dE2uUjsR+agS5VvLkMAZP6Ur0qOzBVB81NPCKIhifMVJHYen1EzSuKi6Ddl13UlR5h7RU7FsW2DE5Pb0obWaV0IJBaOfQj1ojqBG1SFIJAOf2pXWK6mCbnVJlSc9qhc1QIEnikxVmhhMjkd/b9aipd1O1C6jL7VJ2j1aOB7mmWmugLY1/FKWB/ftVl7UwwIIIfygk8cQal0NFbeHG3aoKKRG4GIYTz9PvSrXW/7XYF4WY9MmftSpJugtjPXSjQ3zKYI96NtalWsvcC7XVkUR33Ak5+1VdRtm6tlgyE3LYByBGzCzMZIFEdMtlLN1SIyrrPLMJQD6CZqcqcVfIU6A36hAljkzg+xq5NWuwtIzxSfXsTHcb2UN7Lgx9zWtduUKAAMc+tU2RYLZ0+ifxVtnafT6x6UHe16LcKtKwfuDNT+GNU222kgkOxH3AP8xxQXxBZJuFgo82WK5JPf6VCMe+4so3hDF7JA8QkFZMxxJ4OPWh+o3fDtLt+UmSfUjCj+Zo7oqRYW27TvcsJ44gr+k/ehtbopDk5EEj0Xbhc9oGPvSKXep9GNVISC6xkrJY8/61bpbzN5WEgDkdj/ADqd7p7WtjhhLmDOAMAwT25qOvsQsxBJhfUtHpyfqPWuq0+CfBc4W3aZmyxOB/pSkasMVAnnj0ployW0w3KCd20naTyJwRx96G0+m2OhAyeaMUld8itlXUFW1KhpJyZ7VK0ltgCWqvq4ABMTOW4x6GahYeztG4n/AJ96dRwmLdEr+le8bYGc7fQwBJ/bNT0aBFLoczAJ5jtUtBqjb8VVy7WWIk5DRDx6EoWiqghKBLbAErLCOwiCDORt/TP1o546GwNYV7QYnbcI8gkBbn+WTw3p68elL9RdCBIJLQSw9D3pPqr7M0gnbyB2g4IH3qOu1DC5kyVETmZ9PtMU0dGnyZzG+muKviAgFcc85nIoXRXla4S3yxif5/tSxbxC87ScfVTz+4mrr98LISYxJP7f1qmznzBY68WQdp5MAf1/WvTvhr4RSyiFpN4rJ9pHHtz+xrynpjXXYMiqLaEZaIJHAk8E/wA69N1fxCbenXxgreKvCtMqcGSPMhB9QQRNeb9ZupacevJ2fTKMblI6G3pP/wAkMWZGtl7ewRtdGCsrE/WMegqj+IGotpYs3BcZLwuIyoCQzEE7semCCfQVxvQPii2WVb1wktchzuBVlHLH0WMSOIpX17qXjHY26UlbdwjnJKMSPmlSokHtOa59PQlGaTWEU1dRVaeQXVWrt/U+JcaTdYsS3v6jsO36RVPVemhrp2mFUkT7cZgcTWl6ntQM0l+57qQeM4icyPamOl1O26C+1gykHE8sAJjHb+ddlTTvyOS1RXo+m+Eu0+ZmXInv9ew9q3/8aTY/a7Mpn/8ApCvcdwRkUV0zWot7e6yFtubYMQXwoJPA2rnNLG1jlizEMAd3zZgHJBImIPInik/6PKdBwgqxbVVAyJJgxkeh+k0TpQGsMQFxcUmcQSCp/cfvSzx3/EKViHXsQQAMkeYYII7+uKJs3mW3cMogcAkcgkGNtvbicjmOKzixbDiLZUvvYtuCBIAWTyWPcD2xmZEVV8R3kZrSA5JA3JlPJgjdziR2pbqtRcS4+wsZU+Uf/XKhWxnHBMVXpeohIJtMUkuWk5YeVtkfkJAkTzRWlUlJB3YCG6f54zvgxPDRyv19PeKr0uge23j2w4wWUJIZTmSWHygfvUemu1xGWCSD5ZZdwJHyrmWBIH6/ei9N1nKwYa4NpyRDd59cdvY0098bXIIpOiF9y+0lpubA25QACDzMfnntGZpd+OJuDcol0Kq0vuQAzBUGCAcx/wCqbp1NWsvZNtUFtgAVAF0NnzBhkgQceg54pA90eLgkEPuZjgY7hgT83pTaaeU0aXkFPomtoEZlLoVJgmFDHufpmfenfTEZFeHXyKwckiXZjC7fX0/8aSa4XCniMhUEBZU43MSxAM+acnn702GtV0tztWO5GcgQSeeRFadtKwUZ1C2i6bxOdrEIAIz/AIv1ilOn1q3CEcS2wQQeckt/5doq/V9QUJatrkWnLtmQAJgTESfT2o0JbfwbjqsbCw2LtV2BhiGWIPeO5mlXdXeT6h+wu6LaJuFdp2kjYnE+p3ce33oQsTeuK7FBuIIyQoE4H3xRvUWubgggji3bwttO5wIEmB5v3oTrWkC7sEEwCCRCsRIj0MVaOX9xWOurdRtxaW35gFVVklYbgtMYXnFLesav8Oxtp5wYJyNswCWBGNp+9Kk0zAZUAR77mYYxP2JqxUNzcHZpBBEgECPU+ntWWlGLWRt7aD017vpm3KWO4mMYBAyRE7cRSO8GVQSGQgmYOB3UD0GZplpdOzNcKmNqkk8g8TJ7gicdveq9fZ3FEXIYcieOB5Z5+lUjUXSEeQjS9SAsuWY+LKYmQ4ZTz7ir9Fr/AOwNy5aLgHLgZX2Bnn6ili9L2KxuBlCwuNpkg8xOY+tafUlUBPmRwN4yAYMBj6H3o7IvgFsZdSu2vDcgggxAzJEA8eopKNE5VSoLAjkD3NHp0MXlPhEtB8s8QBlSex/nVLLtCggCBETBWCZDe8zWTUVSNRUNBBIDnxBBTyx7FcE0Zb1D+ELhMbJBUc7Y2bR7e1atFSdrypMDeGHlknzH2+lXXcWQoO6dwJKk/dTMNiINLKV8jJClLZTBEQTIIMieAR+hq7qCI6ShA2klyTlvcD2Pb3opdGwVzhhtDDA5EZEZwCZ96E0ulVkWPmzAIwQDI788in3dQONYKtawdg6+WAPE/wC4R5hj82DHrND+FuIQHLGT6e5/nT7o0FHtOm8AkzHyqcR6gzkCqb3Sltgbbm7GGAMxMkR2YY/oTRU6wZoddP6aq9Ous2CslWBkXBI2jbgmTP0iudt652UsxBglfQqWlieOJxFNmWQLW4XQo3s0mCxE7RwQRkHtNXaS1YYbHcKI86kEHbAPMcmAAfeuaL2pt5t2Vk7wItVrDbuKcKAAyjaCN0cwZ+h9YzU01rkBbpbgMG+UgHzDJA8v8iMUY/TkZ7dy4JTbBIlg0fKpiNrbY59Ktfpobc9wlmYGFwCFiVE58oUTxPAq+6NIm0xautZ0KlZM7g+SGI5yeRwYHf0qNjVCBvLYWZHdiffiOZqHS+oOpK/Nb7qxgD0IIPlb3FW6nTjsBIkHblTOd3Pp245pqV0KXHVQ6jcXDTLGYcHBA9BjmarvXoIuQSkmR3HMQTPb9qrtWQyom4jaG3zEDdJAWcyfT/3Vl/UsqrpxtAU7wMBmdlgBm9AO3vS14B+4Q+sSNqbdxBCzjcOwaIlvSfSPSt3urhrHhoCAGwMGATJAMbuROSakeu7rcSg8oUoygqpGJzndgEMpmtWLBCpthrpZmgESZ8uZwZGcUiWO8uAvHBZ07RO6wmxna25Yu3lVZ+d2OBgQFPP1qjpbFldWGxds7iYAZcd+QZ7dwKq6hqvBICMcgC4QIBPJTk7gMfpUFVblrmHBkeby3AvKhfyv+x4oqLat9TBenRQsIXksu0sSF8uWbbH278irr+vtvuU2zbYEMrKeJ5RvUd1PImM0s0m4t8pYsTIC8qeR/MfajDeJARwF2kBSw80ZAEhZAz71nHOTWHXOo22TYihm7lQQ7eobaJ5Nb+IralNoATYFhcxuAIOcyee+IoLp2tbcBZRQ6yEkjux3MQfmNEay0pttvQC4omDABzG4AYII49IqezbIZu0DKhuadUa5sVSXEwSScB1EjjOBmKZDVi4xtIQ6IsMxlTcAGVBn0EzyYH3T6e4FQC6dobjcMgRJGBlTiKjZZbbi4SIAkZEM3pj5T9aZxtv+DXSC1tBZQB1BGGOSVOfMvM+/pTqx1FFtqLidoDLi3PYEexPIzz60u0BG1nclWuMCpzCg95kATkDng8VXc6Qp3ql59pYblaArHtlZUmcgmpypupGWODYuMrFrw8iqCJ3bWIbJHEyTJFWadfEgMQTcuckiTEAZOAI7/agQVTaLsnkbSJg+qwePaKoXVqWI5lTJ7D3GO/fE1TZ4C2H62wyMyhvlYqJ7AT5txER9aE0aHwyRDbJMEkgniYODVtnXBrZU7DgRKhixHEA4j+lLH1gQMyLBYQwKjbzwvOMU0U2qYLrgd/Duu2XyHQAXEIYicH1A7/70ZqCi3VOwCQAxU42jygriYbk47Uv0XXPNu3bQoySZA9QM8EYj3onwTqS7oVVV2gliAf8AwHYx2HpUp4lbwhlngp1mkW0rMDuBJ2yvkefmInkg4B9RSjTXFYHuW3bgeAOeKba7X20ITZckRs88bT2MAkesTnNL9VqVLPAAJPIAmfUmOT3iqQusgdF+luxDL5gJiDGfUjtQTm45khj6RP8ArQ9y40CCQF9wAD9Kp/FXexMVVQ6i2OH23B5FMxwQAR/mGf3HNTsahPKzTK4AgeUHuCD+zZHY0uvI7MDA3gCc8jiBmBRJ0NyZI80D0z++f0pJR8yiQ2ua+2jG35ohVY4JWT5oJgcetUaPVWRugAgSVJmRMA88H3FCDTEiGCie3uJyT3+9V3NCwkBwJiYgq3pEH96Raaqhs8jfW61XULbACtBW2B5WeR8xkEY9PrikiXvBvbbRDZiYxv7wDMqCe9FXbZaVbwxu4jsScmSZ+1VXOmWkMbwSPsM/cTTwjSoVoxNU1pt8fKZjPzevb9JirdPZR7shsMDIueWBiVB4meKq0+kVCZukAg8AsM/SrreiBAm4AoPlJ3D24iRRargO0M05KB12hlJJ83KgnkY9hQfWNW6vuIVSTiIIAI7D0z6fpRjaRFBPi759JHHAG7ke1DG0rruZjjiQNv3Hakiu9uDtxQJp9IylfMBO44yPse30NMen6Eb9xG8EHEQN3PmkDyfbiq1dTBDKGGOGKgfmMEwZHtVp1doLydsZyJPpsAA2j2rT3MyikW63Tlf7RyNwEhYALMMFsCIzHNczcL7pyWIJB4InuD3xXR6zqasgCwxA8pYtvE95n+dLjcG8bge0sCJMfUf602kpRWQSimwbQWJ/vDAMEysznjkR9ZovUIN+5CAm0japJz+YKxHfmRU7uqtliymT6HOKMuaxSo2W1wO4yT3POazu7Moi/rerS5A/tPLG3xGB+o9vtSsiE4+bvEx6R6fWmhlvmUczFV3V9ZA7RjH2p4YVAcQjRbGXzLLAkEZjPeBH1onq4RVW2yYC+VkaOc5GdxnnI4obSaQPkAhSZ+c8/Sj9RaBAUAY58xzUpLvDqOBX0/pqnddywU4A4J+hyaLtK9yBcVTEtv2wUP8AhYEcRHFZecKoELgz8xwexHoaxtWsDcCxPfIHt96Mt0gKKQH1TT3DdkhTEQ3IOOO4Iqy0i7CXSG/KRhSx7tPYAdqIBCiROePQetVfiE4LERnmR/Kirao1IX3rzqdoAdZHIBE+gzkU40+4lgNvy+ZTtMH9f9aXXmS4ck+20AfsKzYi/IXBP+ITM/yoyWBaLL11giBz5ZlY75/XmhdTqVPdt0/eaI12hZQJdZjCgyQKF0lq1db+2veHH+Umf0rRard/QHHoaCfmmJHA/rUrmnm2AA364+wq2/ZtqwVLu9O/lINONPpLGzzXHB7CJFLLVpJ59grTsQaDpgZgHaAfygwce/b9Kda10thQdsBfLORPBLCImODQ1zRKzxMgfmiDVh0K/mgkd5mR70W1JpsZRrgSalrYbykkDv3/APVQbXANIEmIyMfpTy10C07KpIt7jlifKOaJ/wDgw5F6xz/+ycRPpVlKLEcWciHPI5qxtU3eunPw2g2g3dOCZ4cHsYnHciJ9xQV62EYqdh2mPKZGPQ96O7yBt8yVn++/8BTFu1ZWVzT5LRA9dyKr1HyL9q1WVePCAwXWf34+1D6rv9ayspkKxpovkFX6n5fsaysqXUcGb+6T6H+dWWvkP0rKyi+AErny/b+lLz2rKynjwBkLnAqGo7VlZToUG03zimZ5FZWUk+QxCk5FR1H95WVlIhmE6bgfSp1lZQGRGx84+tFdQ4FbrKD5QDX5R96U6vv9KysraZpAvSuT9DRrfKK1WU0+RFwEWe//AG0iufPW6yhpcM0w7S/MKN1PIrKylfI0eAvp/J+lA3ua3WVojMrftV93gVqspmAW6nmhrvNZWVZCM//Z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74" name="Picture 26" descr="https://encrypted-tbn2.gstatic.com/images?q=tbn:ANd9GcRKYB-QJOuTxsMNhz3ALSXs7df_G7Fd5A6qqTlEOvqe4j00K1Qe6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75" y="4348713"/>
            <a:ext cx="2394075" cy="1867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Picture 28" descr="https://encrypted-tbn0.gstatic.com/images?q=tbn:ANd9GcRXjJM0zCGy_akoyLafB1kUEfstBioK0w-qrC90OJoHwzxMVyzz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053" y="4443538"/>
            <a:ext cx="2232247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739398" y="1479403"/>
            <a:ext cx="14179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Вертолёт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94696" y="1515715"/>
            <a:ext cx="11161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Орёл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23676" y="5748185"/>
            <a:ext cx="872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Катер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90529" y="5850109"/>
            <a:ext cx="1134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Гепард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3706560" y="1421317"/>
            <a:ext cx="1098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Кенгуру</a:t>
            </a:r>
            <a:endParaRPr lang="ru-RU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6004998" y="5817282"/>
            <a:ext cx="1041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Улитка</a:t>
            </a: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4854093" y="3274550"/>
            <a:ext cx="1598663" cy="63536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15 км/ч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2121140" y="3321769"/>
            <a:ext cx="1730780" cy="635363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110 км/ч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7086042" y="3321769"/>
            <a:ext cx="1364269" cy="635363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2 мм/с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3563888" y="3592231"/>
            <a:ext cx="1546668" cy="635363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50 км/ч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6004998" y="3716007"/>
            <a:ext cx="1423863" cy="63536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30 м/с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765175" y="3674074"/>
            <a:ext cx="1683216" cy="63536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250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км/ч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887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48439E-6 L 0.06823 -0.1050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03" y="-52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84987E-6 L -0.07986 0.0839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3" y="41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0465E-6 L 0.01562 -0.1260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-6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65325E-6 L -0.07864 0.1258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1" y="6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16 0.01041 L 0.07032 -0.1047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24" y="-57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63012E-6 L -0.00833 0.1059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52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980728"/>
            <a:ext cx="6192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Выполни все возможные </a:t>
            </a:r>
            <a:r>
              <a:rPr lang="ru-RU" sz="2400" dirty="0" smtClean="0"/>
              <a:t>действия: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123728" y="1916831"/>
            <a:ext cx="2232248" cy="4011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200" dirty="0" smtClean="0"/>
              <a:t>10 км/ч </a:t>
            </a:r>
          </a:p>
          <a:p>
            <a:pPr algn="ctr">
              <a:lnSpc>
                <a:spcPct val="150000"/>
              </a:lnSpc>
            </a:pPr>
            <a:r>
              <a:rPr lang="ru-RU" sz="2200" dirty="0" smtClean="0"/>
              <a:t>6 ч</a:t>
            </a:r>
          </a:p>
          <a:p>
            <a:pPr algn="ctr">
              <a:lnSpc>
                <a:spcPct val="150000"/>
              </a:lnSpc>
            </a:pPr>
            <a:r>
              <a:rPr lang="ru-RU" sz="2200" dirty="0" smtClean="0"/>
              <a:t>200 км </a:t>
            </a:r>
          </a:p>
          <a:p>
            <a:pPr algn="ctr">
              <a:lnSpc>
                <a:spcPct val="150000"/>
              </a:lnSpc>
            </a:pPr>
            <a:r>
              <a:rPr lang="ru-RU" sz="2200" dirty="0" smtClean="0"/>
              <a:t>4ч</a:t>
            </a:r>
          </a:p>
          <a:p>
            <a:pPr algn="ctr">
              <a:lnSpc>
                <a:spcPct val="150000"/>
              </a:lnSpc>
            </a:pPr>
            <a:r>
              <a:rPr lang="ru-RU" sz="2200" dirty="0" smtClean="0"/>
              <a:t>100 км </a:t>
            </a:r>
          </a:p>
          <a:p>
            <a:pPr algn="ctr">
              <a:lnSpc>
                <a:spcPct val="150000"/>
              </a:lnSpc>
            </a:pPr>
            <a:r>
              <a:rPr lang="ru-RU" sz="2200" dirty="0" smtClean="0"/>
              <a:t>80 км/ч </a:t>
            </a:r>
          </a:p>
          <a:p>
            <a:pPr algn="ctr">
              <a:lnSpc>
                <a:spcPct val="150000"/>
              </a:lnSpc>
            </a:pPr>
            <a:r>
              <a:rPr lang="ru-RU" sz="2200" dirty="0" smtClean="0"/>
              <a:t>2</a:t>
            </a:r>
          </a:p>
          <a:p>
            <a:pPr algn="ctr">
              <a:lnSpc>
                <a:spcPct val="150000"/>
              </a:lnSpc>
            </a:pPr>
            <a:endParaRPr lang="ru-RU" dirty="0"/>
          </a:p>
        </p:txBody>
      </p:sp>
      <p:pic>
        <p:nvPicPr>
          <p:cNvPr id="7" name="Picture 3" descr="C:\Users\admin\Desktop\inde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392560"/>
            <a:ext cx="2847045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563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2151722"/>
              </p:ext>
            </p:extLst>
          </p:nvPr>
        </p:nvGraphicFramePr>
        <p:xfrm>
          <a:off x="1403648" y="2276872"/>
          <a:ext cx="6192687" cy="22142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56865"/>
                <a:gridCol w="2113485"/>
                <a:gridCol w="1922337"/>
              </a:tblGrid>
              <a:tr h="5580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t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5580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180 </a:t>
                      </a:r>
                      <a:r>
                        <a:rPr lang="ru-RU" sz="2400" b="0" dirty="0">
                          <a:solidFill>
                            <a:schemeClr val="tx1"/>
                          </a:solidFill>
                          <a:effectLst/>
                        </a:rPr>
                        <a:t>км/ч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effectLst/>
                        </a:rPr>
                        <a:t>2ч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ru-RU" sz="2400" b="0" dirty="0" smtClean="0">
                          <a:solidFill>
                            <a:schemeClr val="tx1"/>
                          </a:solidFill>
                          <a:effectLst/>
                        </a:rPr>
                        <a:t>360 км/ч</a:t>
                      </a:r>
                      <a:endParaRPr lang="ru-RU" sz="2400" b="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400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effectLst/>
                        </a:rPr>
                        <a:t>12 м/с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  <a:effectLst/>
                        </a:rPr>
                        <a:t>30 с</a:t>
                      </a:r>
                      <a:r>
                        <a:rPr lang="ru-RU" sz="24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effectLst/>
                        </a:rPr>
                        <a:t>360м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5580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ru-RU" sz="2400" b="0" dirty="0" smtClean="0">
                          <a:solidFill>
                            <a:schemeClr val="tx1"/>
                          </a:solidFill>
                          <a:effectLst/>
                        </a:rPr>
                        <a:t>500 м/мин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  <a:effectLst/>
                        </a:rPr>
                        <a:t>2 мин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effectLst/>
                        </a:rPr>
                        <a:t>1000м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123728" y="1196752"/>
            <a:ext cx="489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Заполни </a:t>
            </a:r>
            <a:r>
              <a:rPr lang="ru-RU" sz="2400" dirty="0" smtClean="0"/>
              <a:t>таблицу: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463720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1124744"/>
            <a:ext cx="59766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/>
              <a:t>Задача 1. </a:t>
            </a:r>
            <a:r>
              <a:rPr lang="ru-RU" sz="2400" b="1" dirty="0" smtClean="0"/>
              <a:t>    </a:t>
            </a:r>
            <a:r>
              <a:rPr lang="ru-RU" sz="2400" dirty="0" smtClean="0"/>
              <a:t>За </a:t>
            </a:r>
            <a:r>
              <a:rPr lang="ru-RU" sz="2400" dirty="0"/>
              <a:t>2 часа поезд прошел 150 км. Какой путь пройдет поезд за следующие 3 часа, если он увеличит свою скорость на </a:t>
            </a:r>
            <a:r>
              <a:rPr lang="ru-RU" sz="2400" dirty="0" smtClean="0"/>
              <a:t>15 </a:t>
            </a:r>
            <a:r>
              <a:rPr lang="ru-RU" sz="2400" dirty="0"/>
              <a:t>км/ч</a:t>
            </a:r>
            <a:r>
              <a:rPr lang="ru-RU" sz="2400" dirty="0" smtClean="0"/>
              <a:t>?</a:t>
            </a:r>
          </a:p>
          <a:p>
            <a:pPr algn="just"/>
            <a:endParaRPr lang="ru-RU" sz="2400" dirty="0"/>
          </a:p>
          <a:p>
            <a:pPr algn="just"/>
            <a:r>
              <a:rPr lang="ru-RU" sz="2400" b="1" dirty="0"/>
              <a:t>Задача 2. </a:t>
            </a:r>
            <a:r>
              <a:rPr lang="ru-RU" sz="2400" b="1" dirty="0" smtClean="0"/>
              <a:t>      </a:t>
            </a:r>
            <a:r>
              <a:rPr lang="ru-RU" sz="2400" dirty="0" smtClean="0"/>
              <a:t>Автомобиль </a:t>
            </a:r>
            <a:r>
              <a:rPr lang="ru-RU" sz="2400" dirty="0"/>
              <a:t>ехал два часа со скоростью 96 км/ч. Затем начался дождь, и водителю пришлось снизить скорость в два раза. Через час после этого автомобиль доехал до пункта назначения. Какой путь проехал автомобиль</a:t>
            </a:r>
            <a:r>
              <a:rPr lang="ru-RU" sz="2400" dirty="0" smtClean="0"/>
              <a:t>?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06275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9752" y="908720"/>
            <a:ext cx="410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Взаимопроверка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115616" y="1556792"/>
            <a:ext cx="252028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b="1" dirty="0"/>
              <a:t>Задача 1. </a:t>
            </a:r>
            <a:endParaRPr lang="ru-RU" sz="2200" b="1" dirty="0" smtClean="0"/>
          </a:p>
          <a:p>
            <a:pPr algn="just"/>
            <a:r>
              <a:rPr lang="ru-RU" sz="2200" dirty="0" smtClean="0"/>
              <a:t>1) 150:2=75(км/ч)</a:t>
            </a:r>
          </a:p>
          <a:p>
            <a:pPr algn="just"/>
            <a:r>
              <a:rPr lang="ru-RU" sz="2200" dirty="0" smtClean="0"/>
              <a:t>2) 75+15=90(км/ч)</a:t>
            </a:r>
          </a:p>
          <a:p>
            <a:pPr algn="just"/>
            <a:r>
              <a:rPr lang="ru-RU" sz="2200" dirty="0" smtClean="0"/>
              <a:t>3) 90∙3=270(км)</a:t>
            </a:r>
          </a:p>
          <a:p>
            <a:pPr algn="just"/>
            <a:r>
              <a:rPr lang="ru-RU" sz="2200" dirty="0" smtClean="0"/>
              <a:t>Ответ: 270 км.</a:t>
            </a:r>
            <a:endParaRPr lang="ru-RU" sz="2200" dirty="0"/>
          </a:p>
        </p:txBody>
      </p:sp>
      <p:sp>
        <p:nvSpPr>
          <p:cNvPr id="4" name="TextBox 3"/>
          <p:cNvSpPr txBox="1"/>
          <p:nvPr/>
        </p:nvSpPr>
        <p:spPr>
          <a:xfrm>
            <a:off x="4572000" y="3838108"/>
            <a:ext cx="266429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/>
              <a:t>Задача 2. </a:t>
            </a:r>
            <a:endParaRPr lang="ru-RU" sz="2200" b="1" dirty="0" smtClean="0"/>
          </a:p>
          <a:p>
            <a:r>
              <a:rPr lang="ru-RU" sz="2200" dirty="0" smtClean="0"/>
              <a:t>1</a:t>
            </a:r>
            <a:r>
              <a:rPr lang="ru-RU" sz="2200" dirty="0"/>
              <a:t>) </a:t>
            </a:r>
            <a:r>
              <a:rPr lang="ru-RU" sz="2200" dirty="0" smtClean="0"/>
              <a:t>96∙</a:t>
            </a:r>
            <a:r>
              <a:rPr lang="ru-RU" sz="2200" dirty="0" smtClean="0"/>
              <a:t>2=192(км</a:t>
            </a:r>
            <a:r>
              <a:rPr lang="ru-RU" sz="2200" dirty="0" smtClean="0"/>
              <a:t>)</a:t>
            </a:r>
            <a:endParaRPr lang="ru-RU" sz="2200" dirty="0"/>
          </a:p>
          <a:p>
            <a:pPr algn="just"/>
            <a:r>
              <a:rPr lang="ru-RU" sz="2200" dirty="0" smtClean="0"/>
              <a:t>2</a:t>
            </a:r>
            <a:r>
              <a:rPr lang="ru-RU" sz="2200" dirty="0"/>
              <a:t>) </a:t>
            </a:r>
            <a:r>
              <a:rPr lang="ru-RU" sz="2200" dirty="0" smtClean="0"/>
              <a:t>96:2=48(км)</a:t>
            </a:r>
            <a:endParaRPr lang="ru-RU" sz="2200" dirty="0"/>
          </a:p>
          <a:p>
            <a:pPr algn="just"/>
            <a:r>
              <a:rPr lang="ru-RU" sz="2200" dirty="0"/>
              <a:t>3) </a:t>
            </a:r>
            <a:r>
              <a:rPr lang="ru-RU" sz="2200" dirty="0" smtClean="0"/>
              <a:t>192+48=240(км</a:t>
            </a:r>
            <a:r>
              <a:rPr lang="ru-RU" sz="2200" dirty="0"/>
              <a:t>)</a:t>
            </a:r>
          </a:p>
          <a:p>
            <a:pPr algn="just"/>
            <a:r>
              <a:rPr lang="ru-RU" sz="2200" dirty="0"/>
              <a:t>Ответ</a:t>
            </a:r>
            <a:r>
              <a:rPr lang="ru-RU" sz="2200"/>
              <a:t>: </a:t>
            </a:r>
            <a:r>
              <a:rPr lang="ru-RU" sz="2200" smtClean="0"/>
              <a:t>240 </a:t>
            </a:r>
            <a:r>
              <a:rPr lang="ru-RU" sz="2200" dirty="0"/>
              <a:t>км.</a:t>
            </a:r>
          </a:p>
          <a:p>
            <a:endParaRPr lang="ru-RU" dirty="0"/>
          </a:p>
        </p:txBody>
      </p:sp>
      <p:pic>
        <p:nvPicPr>
          <p:cNvPr id="8" name="Picture 6" descr="&amp;Mcy;&amp;acy;&amp;shcy;&amp;icy;&amp;ncy;&amp;acy; &amp;iecy;&amp;dcy;&amp;iecy;&amp;tcy; &amp;pcy;&amp;ocy; &amp;dcy;&amp;ocy;&amp;rcy;&amp;ocy;&amp;gcy;&amp;iecy;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069" y="3717032"/>
            <a:ext cx="2204827" cy="1895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2" descr="http://file.mobilmusic.ru/4a/d5/3b/83171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2380" y="1669058"/>
            <a:ext cx="2153916" cy="1560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182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7744" y="908720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Выполни действия: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03648" y="1414571"/>
            <a:ext cx="2664296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200" b="1" dirty="0" smtClean="0"/>
              <a:t>1 вариант</a:t>
            </a:r>
          </a:p>
          <a:p>
            <a:pPr>
              <a:lnSpc>
                <a:spcPct val="150000"/>
              </a:lnSpc>
            </a:pPr>
            <a:r>
              <a:rPr lang="ru-RU" sz="2200" dirty="0" smtClean="0"/>
              <a:t>434:7·3 - П</a:t>
            </a:r>
          </a:p>
          <a:p>
            <a:pPr>
              <a:lnSpc>
                <a:spcPct val="150000"/>
              </a:lnSpc>
            </a:pPr>
            <a:r>
              <a:rPr lang="ru-RU" sz="2200" dirty="0" smtClean="0"/>
              <a:t>(800-732:6):2 – О</a:t>
            </a:r>
          </a:p>
          <a:p>
            <a:pPr>
              <a:lnSpc>
                <a:spcPct val="150000"/>
              </a:lnSpc>
            </a:pPr>
            <a:r>
              <a:rPr lang="ru-RU" sz="2200" b="1" dirty="0" smtClean="0"/>
              <a:t>2 вариант</a:t>
            </a:r>
          </a:p>
          <a:p>
            <a:pPr>
              <a:lnSpc>
                <a:spcPct val="150000"/>
              </a:lnSpc>
            </a:pPr>
            <a:r>
              <a:rPr lang="ru-RU" sz="2200" dirty="0" smtClean="0"/>
              <a:t> (532-142):3 - А</a:t>
            </a:r>
          </a:p>
          <a:p>
            <a:pPr>
              <a:lnSpc>
                <a:spcPct val="150000"/>
              </a:lnSpc>
            </a:pPr>
            <a:r>
              <a:rPr lang="ru-RU" sz="2200" dirty="0" smtClean="0"/>
              <a:t>226·2-149·3 - Ж</a:t>
            </a:r>
          </a:p>
          <a:p>
            <a:pPr>
              <a:lnSpc>
                <a:spcPct val="150000"/>
              </a:lnSpc>
            </a:pPr>
            <a:r>
              <a:rPr lang="ru-RU" sz="2200" b="1" dirty="0" smtClean="0"/>
              <a:t>3 вариант</a:t>
            </a:r>
          </a:p>
          <a:p>
            <a:pPr>
              <a:lnSpc>
                <a:spcPct val="150000"/>
              </a:lnSpc>
            </a:pPr>
            <a:r>
              <a:rPr lang="ru-RU" sz="2200" dirty="0" smtClean="0"/>
              <a:t>(295+254):9·5 - Г</a:t>
            </a:r>
          </a:p>
          <a:p>
            <a:pPr>
              <a:lnSpc>
                <a:spcPct val="150000"/>
              </a:lnSpc>
            </a:pPr>
            <a:r>
              <a:rPr lang="ru-RU" sz="2200" dirty="0" smtClean="0"/>
              <a:t>(800-68):6·2 - Р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112035" y="1433120"/>
            <a:ext cx="2520280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200" b="1" dirty="0"/>
              <a:t>4 вариант</a:t>
            </a:r>
          </a:p>
          <a:p>
            <a:pPr>
              <a:lnSpc>
                <a:spcPct val="150000"/>
              </a:lnSpc>
            </a:pPr>
            <a:r>
              <a:rPr lang="ru-RU" sz="2200" dirty="0"/>
              <a:t>(190+450):80 - И</a:t>
            </a:r>
          </a:p>
          <a:p>
            <a:pPr>
              <a:lnSpc>
                <a:spcPct val="150000"/>
              </a:lnSpc>
            </a:pPr>
            <a:r>
              <a:rPr lang="ru-RU" sz="2200" dirty="0"/>
              <a:t>198·4-365:5 - Е</a:t>
            </a:r>
          </a:p>
          <a:p>
            <a:pPr>
              <a:lnSpc>
                <a:spcPct val="150000"/>
              </a:lnSpc>
            </a:pPr>
            <a:r>
              <a:rPr lang="ru-RU" sz="2200" b="1" dirty="0"/>
              <a:t>5 вариант</a:t>
            </a:r>
          </a:p>
          <a:p>
            <a:pPr>
              <a:lnSpc>
                <a:spcPct val="150000"/>
              </a:lnSpc>
            </a:pPr>
            <a:r>
              <a:rPr lang="ru-RU" sz="2200" dirty="0"/>
              <a:t>(203·4-120):2 -В</a:t>
            </a:r>
          </a:p>
          <a:p>
            <a:pPr>
              <a:lnSpc>
                <a:spcPct val="150000"/>
              </a:lnSpc>
            </a:pPr>
            <a:r>
              <a:rPr lang="ru-RU" sz="2200" dirty="0"/>
              <a:t>(405·2+90):6 - Н</a:t>
            </a:r>
          </a:p>
          <a:p>
            <a:pPr>
              <a:lnSpc>
                <a:spcPct val="150000"/>
              </a:lnSpc>
            </a:pPr>
            <a:r>
              <a:rPr lang="ru-RU" sz="2200" b="1" dirty="0"/>
              <a:t>6 вариант</a:t>
            </a:r>
          </a:p>
          <a:p>
            <a:pPr>
              <a:lnSpc>
                <a:spcPct val="150000"/>
              </a:lnSpc>
            </a:pPr>
            <a:r>
              <a:rPr lang="ru-RU" sz="2200" dirty="0"/>
              <a:t> 550:5·9 - Л</a:t>
            </a:r>
          </a:p>
          <a:p>
            <a:pPr>
              <a:lnSpc>
                <a:spcPct val="150000"/>
              </a:lnSpc>
            </a:pPr>
            <a:r>
              <a:rPr lang="ru-RU" sz="2200" dirty="0"/>
              <a:t> (532:2-186)·9 –Д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853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362</TotalTime>
  <Words>426</Words>
  <Application>Microsoft Office PowerPoint</Application>
  <PresentationFormat>Экран (4:3)</PresentationFormat>
  <Paragraphs>151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Кнопка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33</cp:revision>
  <dcterms:created xsi:type="dcterms:W3CDTF">2014-01-09T12:40:26Z</dcterms:created>
  <dcterms:modified xsi:type="dcterms:W3CDTF">2014-01-14T06:05:36Z</dcterms:modified>
</cp:coreProperties>
</file>