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0" r:id="rId3"/>
    <p:sldId id="261" r:id="rId4"/>
    <p:sldId id="271" r:id="rId5"/>
    <p:sldId id="276" r:id="rId6"/>
    <p:sldId id="280" r:id="rId7"/>
    <p:sldId id="272" r:id="rId8"/>
    <p:sldId id="263" r:id="rId9"/>
    <p:sldId id="305" r:id="rId10"/>
    <p:sldId id="275" r:id="rId11"/>
    <p:sldId id="273" r:id="rId12"/>
    <p:sldId id="264" r:id="rId13"/>
    <p:sldId id="278" r:id="rId14"/>
    <p:sldId id="279" r:id="rId15"/>
    <p:sldId id="265" r:id="rId16"/>
    <p:sldId id="310" r:id="rId17"/>
    <p:sldId id="309" r:id="rId18"/>
    <p:sldId id="282" r:id="rId19"/>
    <p:sldId id="284" r:id="rId20"/>
    <p:sldId id="283" r:id="rId21"/>
    <p:sldId id="268" r:id="rId22"/>
    <p:sldId id="269" r:id="rId23"/>
    <p:sldId id="288" r:id="rId24"/>
    <p:sldId id="302" r:id="rId25"/>
    <p:sldId id="286" r:id="rId26"/>
    <p:sldId id="303" r:id="rId27"/>
    <p:sldId id="289" r:id="rId28"/>
    <p:sldId id="291" r:id="rId29"/>
    <p:sldId id="292" r:id="rId30"/>
    <p:sldId id="304" r:id="rId31"/>
    <p:sldId id="295" r:id="rId32"/>
    <p:sldId id="306" r:id="rId33"/>
    <p:sldId id="296" r:id="rId34"/>
    <p:sldId id="256" r:id="rId35"/>
    <p:sldId id="307" r:id="rId36"/>
    <p:sldId id="299" r:id="rId37"/>
    <p:sldId id="26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13" autoAdjust="0"/>
    <p:restoredTop sz="92518" autoAdjust="0"/>
  </p:normalViewPr>
  <p:slideViewPr>
    <p:cSldViewPr>
      <p:cViewPr varScale="1">
        <p:scale>
          <a:sx n="66" d="100"/>
          <a:sy n="66" d="100"/>
        </p:scale>
        <p:origin x="-127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FC88-6261-424F-AFB0-B76ACE673484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5687-3382-43DE-BA97-FA81587CB4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FC88-6261-424F-AFB0-B76ACE673484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5687-3382-43DE-BA97-FA81587CB4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FC88-6261-424F-AFB0-B76ACE673484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5687-3382-43DE-BA97-FA81587CB4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5D1DD0-72AA-495D-A21C-F8EE119F4E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FC88-6261-424F-AFB0-B76ACE673484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5687-3382-43DE-BA97-FA81587CB4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FC88-6261-424F-AFB0-B76ACE673484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5687-3382-43DE-BA97-FA81587CB4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FC88-6261-424F-AFB0-B76ACE673484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5687-3382-43DE-BA97-FA81587CB4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FC88-6261-424F-AFB0-B76ACE673484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5687-3382-43DE-BA97-FA81587CB4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FC88-6261-424F-AFB0-B76ACE673484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5687-3382-43DE-BA97-FA81587CB4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FC88-6261-424F-AFB0-B76ACE673484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5687-3382-43DE-BA97-FA81587CB4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FC88-6261-424F-AFB0-B76ACE673484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5687-3382-43DE-BA97-FA81587CB4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FC88-6261-424F-AFB0-B76ACE673484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05687-3382-43DE-BA97-FA81587CB4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8FC88-6261-424F-AFB0-B76ACE673484}" type="datetimeFigureOut">
              <a:rPr lang="ru-RU" smtClean="0"/>
              <a:pPr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05687-3382-43DE-BA97-FA81587CB4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://i044.radikal.ru/0804/50/4f59e4aa1ef8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4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3.bp.blogspot.com/-b9eyslQWR14/UP0z4tlhdaI/AAAAAAAAQKk/uQedchtabLw/s1600/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170"/>
            <a:ext cx="9144000" cy="688517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714744" y="2357430"/>
            <a:ext cx="5214974" cy="2071702"/>
          </a:xfrm>
          <a:prstGeom prst="roundRect">
            <a:avLst/>
          </a:prstGeom>
          <a:solidFill>
            <a:schemeClr val="accent5">
              <a:lumMod val="50000"/>
            </a:schemeClr>
          </a:solidFill>
          <a:effectLst>
            <a:softEdge rad="127000"/>
          </a:effectLst>
          <a:scene3d>
            <a:camera prst="perspectiveBelow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Урок русского языка</a:t>
            </a:r>
          </a:p>
          <a:p>
            <a:pPr algn="ctr"/>
            <a:r>
              <a:rPr lang="ru-RU" sz="4000" dirty="0" smtClean="0"/>
              <a:t>6 </a:t>
            </a:r>
            <a:r>
              <a:rPr lang="ru-RU" sz="4000" dirty="0" smtClean="0"/>
              <a:t>класс</a:t>
            </a:r>
          </a:p>
          <a:p>
            <a:pPr algn="ctr"/>
            <a:r>
              <a:rPr lang="ru-RU" sz="4000" dirty="0" smtClean="0"/>
              <a:t>Автор: О.Н.Фролова</a:t>
            </a:r>
            <a:endParaRPr lang="ru-RU" sz="4000" dirty="0"/>
          </a:p>
        </p:txBody>
      </p:sp>
      <p:pic>
        <p:nvPicPr>
          <p:cNvPr id="8194" name="Picture 2" descr="http://img13.nnm.me/7/3/7/1/4/532a4e6ed134297878f4ecd2c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5" y="214290"/>
            <a:ext cx="3000605" cy="1928826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http://kino-kartiny.ru/wp-content/uploads/2012/03/vovka-v-tridevjatom-carst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://img-fotki.yandex.ru/get/6614/83813999.1306/0_e314d_3eb1ff8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0"/>
            <a:ext cx="6773644" cy="6858000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>
          <a:xfrm>
            <a:off x="214282" y="214290"/>
            <a:ext cx="5786478" cy="2428892"/>
          </a:xfrm>
          <a:prstGeom prst="cloudCallout">
            <a:avLst>
              <a:gd name="adj1" fmla="val 57263"/>
              <a:gd name="adj2" fmla="val 21441"/>
            </a:avLst>
          </a:prstGeom>
          <a:solidFill>
            <a:schemeClr val="accent5">
              <a:lumMod val="50000"/>
            </a:schemeClr>
          </a:solidFill>
          <a:ln w="57150">
            <a:solidFill>
              <a:srgbClr val="00206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- Ответь на мои вопросы, тогда открою ворота и пропущу к царю… Почему фразеологизмы называют «устойчивыми выражениями»?  Для чего нужны фразеологизмы?</a:t>
            </a:r>
            <a:endParaRPr lang="ru-RU" sz="2000" b="1" dirty="0"/>
          </a:p>
        </p:txBody>
      </p:sp>
      <p:pic>
        <p:nvPicPr>
          <p:cNvPr id="7" name="Рисунок 6" descr="Рисунок2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2928934"/>
            <a:ext cx="3643306" cy="39290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917829">
            <a:off x="153370" y="3783868"/>
            <a:ext cx="33019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Тридевятое царство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img01.chitalnya.ru/upload/457/92258917493745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214422"/>
            <a:ext cx="3314700" cy="409575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57158" y="1500174"/>
            <a:ext cx="50720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Можно ли так сказать?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/>
          </a:p>
          <a:p>
            <a:pPr>
              <a:buFontTx/>
              <a:buChar char="-"/>
            </a:pPr>
            <a:r>
              <a:rPr lang="ru-RU" sz="3200" dirty="0" smtClean="0"/>
              <a:t>Не вешай на уши </a:t>
            </a:r>
            <a:r>
              <a:rPr lang="ru-RU" sz="3200" b="1" dirty="0" smtClean="0">
                <a:solidFill>
                  <a:srgbClr val="FF0000"/>
                </a:solidFill>
              </a:rPr>
              <a:t>макароны</a:t>
            </a:r>
            <a:r>
              <a:rPr lang="ru-RU" sz="3200" b="1" dirty="0" smtClean="0"/>
              <a:t>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Не вешай на </a:t>
            </a:r>
            <a:r>
              <a:rPr lang="ru-RU" sz="3200" b="1" dirty="0" smtClean="0">
                <a:solidFill>
                  <a:srgbClr val="FF0000"/>
                </a:solidFill>
              </a:rPr>
              <a:t>нос</a:t>
            </a:r>
            <a:r>
              <a:rPr lang="ru-RU" sz="3200" dirty="0" smtClean="0"/>
              <a:t> лапшу.</a:t>
            </a:r>
            <a:br>
              <a:rPr lang="ru-RU" sz="3200" dirty="0" smtClean="0"/>
            </a:br>
            <a:r>
              <a:rPr lang="ru-RU" sz="3200" dirty="0" smtClean="0"/>
              <a:t>- Не </a:t>
            </a:r>
            <a:r>
              <a:rPr lang="ru-RU" sz="3200" b="1" dirty="0" smtClean="0">
                <a:solidFill>
                  <a:srgbClr val="FF0000"/>
                </a:solidFill>
              </a:rPr>
              <a:t>клади</a:t>
            </a:r>
            <a:r>
              <a:rPr lang="ru-RU" sz="3200" dirty="0" smtClean="0"/>
              <a:t> на уши лапшу.</a:t>
            </a:r>
          </a:p>
          <a:p>
            <a:pPr>
              <a:buFontTx/>
              <a:buChar char="-"/>
            </a:pPr>
            <a:r>
              <a:rPr lang="ru-RU" sz="3200" dirty="0" smtClean="0"/>
              <a:t> На уши лапшу не вешай.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357166"/>
            <a:ext cx="82477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Не вешай на уши лапшу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57422" y="5500702"/>
            <a:ext cx="5429288" cy="1214446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- всегда одни и те же слова;</a:t>
            </a:r>
          </a:p>
          <a:p>
            <a:pPr algn="ctr"/>
            <a:r>
              <a:rPr lang="ru-RU" sz="2400" dirty="0" smtClean="0"/>
              <a:t> - нельзя заменить одно слово другим;  - порядок слов  нельзя менять.</a:t>
            </a:r>
            <a:endParaRPr lang="ru-RU" sz="2400" dirty="0"/>
          </a:p>
        </p:txBody>
      </p:sp>
      <p:sp>
        <p:nvSpPr>
          <p:cNvPr id="11" name="Овал 10"/>
          <p:cNvSpPr/>
          <p:nvPr/>
        </p:nvSpPr>
        <p:spPr>
          <a:xfrm>
            <a:off x="0" y="5643578"/>
            <a:ext cx="2571736" cy="857256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Устойчивое 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29058" y="142852"/>
            <a:ext cx="5041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Лингвистический эксперимент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57422" y="5429264"/>
            <a:ext cx="5429288" cy="1214446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/>
              <a:t>Фразеологизмы нельзя составить самому. Они, как и пословицы,     придумывались народом и шлифовались веками, их нужно запоминать.</a:t>
            </a:r>
            <a:endParaRPr lang="ru-RU" sz="2000" dirty="0"/>
          </a:p>
        </p:txBody>
      </p:sp>
      <p:pic>
        <p:nvPicPr>
          <p:cNvPr id="15" name="Picture 1" descr="0_80790_838ad46f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5214950"/>
            <a:ext cx="750087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4"/>
          <p:cNvPicPr>
            <a:picLocks noChangeAspect="1" noChangeArrowheads="1"/>
          </p:cNvPicPr>
          <p:nvPr/>
        </p:nvPicPr>
        <p:blipFill>
          <a:blip r:embed="rId4" cstate="email"/>
          <a:srcRect l="3606" t="2016"/>
          <a:stretch>
            <a:fillRect/>
          </a:stretch>
        </p:blipFill>
        <p:spPr bwMode="auto">
          <a:xfrm rot="980451">
            <a:off x="7720167" y="4340498"/>
            <a:ext cx="1752761" cy="2317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214" name="Group 54"/>
          <p:cNvGraphicFramePr>
            <a:graphicFrameLocks noGrp="1"/>
          </p:cNvGraphicFramePr>
          <p:nvPr>
            <p:ph/>
          </p:nvPr>
        </p:nvGraphicFramePr>
        <p:xfrm>
          <a:off x="323850" y="2643182"/>
          <a:ext cx="8229600" cy="2786082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tblPr>
              <a:tblGrid>
                <a:gridCol w="4114800"/>
                <a:gridCol w="4114800"/>
              </a:tblGrid>
              <a:tr h="932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Девочка</a:t>
                      </a:r>
                      <a:r>
                        <a:rPr lang="ru-RU" sz="28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ревела как белуга.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4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Ребёнок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ак осиновый лист дрожал.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69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Дедушка</a:t>
                      </a: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клевал носом.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192" name="WordArt 32"/>
          <p:cNvSpPr>
            <a:spLocks noChangeArrowheads="1" noChangeShapeType="1" noTextEdit="1"/>
          </p:cNvSpPr>
          <p:nvPr/>
        </p:nvSpPr>
        <p:spPr bwMode="auto">
          <a:xfrm>
            <a:off x="857224" y="785794"/>
            <a:ext cx="777557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Фразеологизмы </a:t>
            </a:r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делают речь ...</a:t>
            </a:r>
          </a:p>
        </p:txBody>
      </p:sp>
      <p:sp>
        <p:nvSpPr>
          <p:cNvPr id="92194" name="WordArt 34"/>
          <p:cNvSpPr>
            <a:spLocks noChangeArrowheads="1" noChangeShapeType="1" noTextEdit="1"/>
          </p:cNvSpPr>
          <p:nvPr/>
        </p:nvSpPr>
        <p:spPr bwMode="auto">
          <a:xfrm>
            <a:off x="1000100" y="1643050"/>
            <a:ext cx="72136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F1403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более точной, выразительной и образной</a:t>
            </a:r>
          </a:p>
        </p:txBody>
      </p:sp>
      <p:pic>
        <p:nvPicPr>
          <p:cNvPr id="7" name="Рисунок 6" descr="f2e574db2233.png"/>
          <p:cNvPicPr>
            <a:picLocks noChangeAspect="1"/>
          </p:cNvPicPr>
          <p:nvPr/>
        </p:nvPicPr>
        <p:blipFill>
          <a:blip r:embed="rId2" cstate="email">
            <a:lum bright="-10000" contrast="40000"/>
          </a:blip>
          <a:stretch>
            <a:fillRect/>
          </a:stretch>
        </p:blipFill>
        <p:spPr>
          <a:xfrm>
            <a:off x="8072462" y="4714884"/>
            <a:ext cx="1373498" cy="20002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29058" y="142852"/>
            <a:ext cx="5041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Лингвистический эксперимент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2786058"/>
            <a:ext cx="3374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Девочка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плакала.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3786190"/>
            <a:ext cx="2998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Ребёнок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испуган.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4714884"/>
            <a:ext cx="32918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Дедушка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дремал.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4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2418775_ (700x700, 444Kb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57354" y="-785842"/>
            <a:ext cx="11572956" cy="7922124"/>
          </a:xfrm>
          <a:prstGeom prst="rect">
            <a:avLst/>
          </a:prstGeom>
          <a:noFill/>
        </p:spPr>
      </p:pic>
      <p:pic>
        <p:nvPicPr>
          <p:cNvPr id="10" name="Picture 2" descr="http://img-fotki.yandex.ru/get/6518/83813999.1306/0_e314a_ff98ecd0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857232"/>
            <a:ext cx="5532841" cy="6216675"/>
          </a:xfrm>
          <a:prstGeom prst="rect">
            <a:avLst/>
          </a:prstGeom>
          <a:noFill/>
        </p:spPr>
      </p:pic>
      <p:pic>
        <p:nvPicPr>
          <p:cNvPr id="11" name="Рисунок 10" descr="Рисунок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-285784" y="1857364"/>
            <a:ext cx="2880320" cy="5185769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85720" y="142852"/>
            <a:ext cx="5857916" cy="2357454"/>
          </a:xfrm>
          <a:prstGeom prst="cloudCallout">
            <a:avLst>
              <a:gd name="adj1" fmla="val 56839"/>
              <a:gd name="adj2" fmla="val 117899"/>
            </a:avLst>
          </a:prstGeom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 расскажи-ка мне, Вовка, о синтаксической роли  фразеологизмов в предложении … </a:t>
            </a:r>
            <a:endParaRPr lang="ru-RU" sz="2400" b="1" dirty="0"/>
          </a:p>
        </p:txBody>
      </p:sp>
      <p:sp>
        <p:nvSpPr>
          <p:cNvPr id="6" name="Выноска-облако 5"/>
          <p:cNvSpPr/>
          <p:nvPr/>
        </p:nvSpPr>
        <p:spPr>
          <a:xfrm>
            <a:off x="1857356" y="2928934"/>
            <a:ext cx="3143272" cy="1285884"/>
          </a:xfrm>
          <a:prstGeom prst="cloudCallout">
            <a:avLst>
              <a:gd name="adj1" fmla="val -60985"/>
              <a:gd name="adj2" fmla="val 502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 чём … о чём… рассказать?!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142852"/>
            <a:ext cx="8672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Грамматическая структура ФРАЗЕОЛОГИЗМОВ. 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143108" y="3857628"/>
            <a:ext cx="714380" cy="1214446"/>
          </a:xfrm>
          <a:prstGeom prst="downArrow">
            <a:avLst>
              <a:gd name="adj1" fmla="val 50000"/>
              <a:gd name="adj2" fmla="val 398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1214422"/>
            <a:ext cx="4643470" cy="2928958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бабушка надвое сказала</a:t>
            </a:r>
          </a:p>
          <a:p>
            <a:pPr algn="ctr"/>
            <a:endParaRPr lang="ru-RU" sz="2800" b="1" i="1" dirty="0" smtClean="0"/>
          </a:p>
          <a:p>
            <a:pPr algn="ctr"/>
            <a:r>
              <a:rPr lang="ru-RU" sz="2800" b="1" i="1" dirty="0" smtClean="0"/>
              <a:t>след простыл</a:t>
            </a:r>
          </a:p>
          <a:p>
            <a:pPr algn="ctr"/>
            <a:endParaRPr lang="ru-RU" sz="2800" b="1" i="1" dirty="0" smtClean="0"/>
          </a:p>
          <a:p>
            <a:pPr algn="ctr"/>
            <a:r>
              <a:rPr lang="ru-RU" sz="2800" b="1" i="1" dirty="0" smtClean="0"/>
              <a:t>как корова языком слизала</a:t>
            </a:r>
            <a:endParaRPr lang="ru-RU" sz="2800" b="1" dirty="0"/>
          </a:p>
        </p:txBody>
      </p:sp>
      <p:sp>
        <p:nvSpPr>
          <p:cNvPr id="9" name="Стрелка вниз 8"/>
          <p:cNvSpPr/>
          <p:nvPr/>
        </p:nvSpPr>
        <p:spPr>
          <a:xfrm>
            <a:off x="6715140" y="3857628"/>
            <a:ext cx="714380" cy="1214446"/>
          </a:xfrm>
          <a:prstGeom prst="downArrow">
            <a:avLst>
              <a:gd name="adj1" fmla="val 50000"/>
              <a:gd name="adj2" fmla="val 455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00628" y="1214422"/>
            <a:ext cx="4000528" cy="2928958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сесть в калошу</a:t>
            </a:r>
          </a:p>
          <a:p>
            <a:pPr algn="ctr"/>
            <a:endParaRPr lang="ru-RU" sz="2800" b="1" i="1" dirty="0" smtClean="0"/>
          </a:p>
          <a:p>
            <a:pPr algn="ctr"/>
            <a:r>
              <a:rPr lang="ru-RU" sz="2800" b="1" i="1" dirty="0" smtClean="0"/>
              <a:t>ловить мух</a:t>
            </a:r>
          </a:p>
          <a:p>
            <a:pPr algn="ctr"/>
            <a:endParaRPr lang="ru-RU" sz="2800" b="1" i="1" dirty="0" smtClean="0"/>
          </a:p>
          <a:p>
            <a:pPr algn="ctr"/>
            <a:r>
              <a:rPr lang="ru-RU" sz="2800" b="1" i="1" dirty="0" smtClean="0"/>
              <a:t>заморить червячка</a:t>
            </a:r>
            <a:endParaRPr lang="ru-RU" sz="2800" b="1" dirty="0"/>
          </a:p>
        </p:txBody>
      </p:sp>
      <p:sp>
        <p:nvSpPr>
          <p:cNvPr id="11" name="Овал 10"/>
          <p:cNvSpPr/>
          <p:nvPr/>
        </p:nvSpPr>
        <p:spPr>
          <a:xfrm>
            <a:off x="214282" y="5072074"/>
            <a:ext cx="4643470" cy="1571636"/>
          </a:xfrm>
          <a:prstGeom prst="ellipse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фразеологизмы, имеющие грамматическую структуру</a:t>
            </a:r>
            <a:endParaRPr lang="ru-RU" sz="2000" b="1" dirty="0"/>
          </a:p>
        </p:txBody>
      </p:sp>
      <p:sp>
        <p:nvSpPr>
          <p:cNvPr id="12" name="Овал 11"/>
          <p:cNvSpPr/>
          <p:nvPr/>
        </p:nvSpPr>
        <p:spPr>
          <a:xfrm>
            <a:off x="4714876" y="5072074"/>
            <a:ext cx="4286280" cy="1571636"/>
          </a:xfrm>
          <a:prstGeom prst="ellipse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фразеологизмы со структурой</a:t>
            </a:r>
            <a:endParaRPr lang="ru-RU" sz="2000" b="1" dirty="0"/>
          </a:p>
        </p:txBody>
      </p:sp>
      <p:pic>
        <p:nvPicPr>
          <p:cNvPr id="13" name="Picture 19" descr="4"/>
          <p:cNvPicPr>
            <a:picLocks noChangeAspect="1" noChangeArrowheads="1"/>
          </p:cNvPicPr>
          <p:nvPr/>
        </p:nvPicPr>
        <p:blipFill>
          <a:blip r:embed="rId2" cstate="email"/>
          <a:srcRect l="3606" t="2016"/>
          <a:stretch>
            <a:fillRect/>
          </a:stretch>
        </p:blipFill>
        <p:spPr bwMode="auto">
          <a:xfrm rot="980451">
            <a:off x="3619231" y="3380787"/>
            <a:ext cx="2242825" cy="296577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500166" y="714356"/>
            <a:ext cx="6168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СЛОВОСОЧЕТАНИЕ И ПРЕДЛОЖЕНИЕ -  единицы синтаксиса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00166" y="6286520"/>
            <a:ext cx="2143140" cy="3571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sz="2000" b="1" dirty="0" smtClean="0"/>
              <a:t>предложения</a:t>
            </a:r>
          </a:p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857884" y="6286520"/>
            <a:ext cx="2143140" cy="3571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sz="2000" b="1" dirty="0" smtClean="0"/>
              <a:t>словосочетания</a:t>
            </a:r>
            <a:endParaRPr lang="ru-RU" sz="2000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29" name="WordArt 49"/>
          <p:cNvSpPr>
            <a:spLocks noChangeArrowheads="1" noChangeShapeType="1" noTextEdit="1"/>
          </p:cNvSpPr>
          <p:nvPr/>
        </p:nvSpPr>
        <p:spPr bwMode="auto">
          <a:xfrm>
            <a:off x="1357290" y="214290"/>
            <a:ext cx="6408738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Синтаксическая роль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714488"/>
            <a:ext cx="100727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В  сарае нас ожидал  </a:t>
            </a:r>
            <a:r>
              <a:rPr lang="ru-RU" sz="4400" b="1" dirty="0" smtClean="0"/>
              <a:t>видавший виды </a:t>
            </a:r>
            <a:r>
              <a:rPr lang="ru-RU" sz="4400" dirty="0" smtClean="0"/>
              <a:t>велосипед.</a:t>
            </a:r>
            <a:endParaRPr lang="ru-RU" sz="4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3000372"/>
            <a:ext cx="7104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Я прошу тебя </a:t>
            </a:r>
            <a:r>
              <a:rPr lang="ru-RU" sz="4400" b="1" dirty="0" smtClean="0"/>
              <a:t>не вешать нос</a:t>
            </a:r>
            <a:r>
              <a:rPr lang="ru-RU" sz="4400" dirty="0" smtClean="0"/>
              <a:t>.</a:t>
            </a:r>
            <a:endParaRPr lang="ru-RU" sz="4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5786454"/>
            <a:ext cx="55304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У  него </a:t>
            </a:r>
            <a:r>
              <a:rPr lang="ru-RU" sz="4400" b="1" dirty="0" smtClean="0"/>
              <a:t>золотые руки</a:t>
            </a:r>
            <a:r>
              <a:rPr lang="ru-RU" sz="4400" dirty="0" smtClean="0"/>
              <a:t>. </a:t>
            </a:r>
            <a:endParaRPr lang="ru-RU" sz="4400" dirty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0" y="4286256"/>
            <a:ext cx="950122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Первое </a:t>
            </a:r>
            <a:r>
              <a:rPr kumimoji="0" lang="ru-RU" sz="4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боевое крещение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получил он под Москвой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857232"/>
            <a:ext cx="3872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в паре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3643314"/>
            <a:ext cx="60410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Он бежал </a:t>
            </a:r>
            <a:r>
              <a:rPr lang="ru-RU" sz="4400" b="1" dirty="0" smtClean="0"/>
              <a:t>сломя голову.</a:t>
            </a:r>
            <a:endParaRPr lang="ru-RU" sz="4400" dirty="0"/>
          </a:p>
        </p:txBody>
      </p:sp>
      <p:pic>
        <p:nvPicPr>
          <p:cNvPr id="30" name="Рисунок 29" descr="f2e574db2233.png"/>
          <p:cNvPicPr>
            <a:picLocks noChangeAspect="1"/>
          </p:cNvPicPr>
          <p:nvPr/>
        </p:nvPicPr>
        <p:blipFill>
          <a:blip r:embed="rId2" cstate="email">
            <a:lum bright="-10000" contrast="40000"/>
          </a:blip>
          <a:stretch>
            <a:fillRect/>
          </a:stretch>
        </p:blipFill>
        <p:spPr>
          <a:xfrm>
            <a:off x="7641438" y="4357694"/>
            <a:ext cx="1716876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29" name="WordArt 49"/>
          <p:cNvSpPr>
            <a:spLocks noChangeArrowheads="1" noChangeShapeType="1" noTextEdit="1"/>
          </p:cNvSpPr>
          <p:nvPr/>
        </p:nvSpPr>
        <p:spPr bwMode="auto">
          <a:xfrm>
            <a:off x="1357290" y="214290"/>
            <a:ext cx="6408738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Синтаксическая роль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714488"/>
            <a:ext cx="100727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В  сарае нас ожидал  </a:t>
            </a:r>
            <a:r>
              <a:rPr lang="ru-RU" sz="4400" b="1" dirty="0" smtClean="0"/>
              <a:t>видавший виды </a:t>
            </a:r>
            <a:r>
              <a:rPr lang="ru-RU" sz="4400" dirty="0" smtClean="0"/>
              <a:t>велосипед.</a:t>
            </a:r>
            <a:endParaRPr lang="ru-RU" sz="4400" dirty="0"/>
          </a:p>
        </p:txBody>
      </p:sp>
      <p:sp>
        <p:nvSpPr>
          <p:cNvPr id="5" name="Freeform 16"/>
          <p:cNvSpPr>
            <a:spLocks/>
          </p:cNvSpPr>
          <p:nvPr/>
        </p:nvSpPr>
        <p:spPr bwMode="auto">
          <a:xfrm>
            <a:off x="5143504" y="2428868"/>
            <a:ext cx="3786214" cy="71438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56" y="8"/>
              </a:cxn>
              <a:cxn ang="0">
                <a:pos x="131" y="42"/>
              </a:cxn>
              <a:cxn ang="0">
                <a:pos x="181" y="0"/>
              </a:cxn>
              <a:cxn ang="0">
                <a:pos x="239" y="42"/>
              </a:cxn>
              <a:cxn ang="0">
                <a:pos x="323" y="0"/>
              </a:cxn>
              <a:cxn ang="0">
                <a:pos x="381" y="42"/>
              </a:cxn>
              <a:cxn ang="0">
                <a:pos x="465" y="8"/>
              </a:cxn>
              <a:cxn ang="0">
                <a:pos x="523" y="42"/>
              </a:cxn>
              <a:cxn ang="0">
                <a:pos x="573" y="10"/>
              </a:cxn>
              <a:cxn ang="0">
                <a:pos x="649" y="60"/>
              </a:cxn>
              <a:cxn ang="0">
                <a:pos x="699" y="10"/>
              </a:cxn>
              <a:cxn ang="0">
                <a:pos x="771" y="28"/>
              </a:cxn>
            </a:cxnLst>
            <a:rect l="0" t="0" r="r" b="b"/>
            <a:pathLst>
              <a:path w="771" h="60">
                <a:moveTo>
                  <a:pt x="0" y="27"/>
                </a:moveTo>
                <a:lnTo>
                  <a:pt x="56" y="8"/>
                </a:lnTo>
                <a:lnTo>
                  <a:pt x="131" y="42"/>
                </a:lnTo>
                <a:lnTo>
                  <a:pt x="181" y="0"/>
                </a:lnTo>
                <a:lnTo>
                  <a:pt x="239" y="42"/>
                </a:lnTo>
                <a:lnTo>
                  <a:pt x="323" y="0"/>
                </a:lnTo>
                <a:lnTo>
                  <a:pt x="381" y="42"/>
                </a:lnTo>
                <a:lnTo>
                  <a:pt x="465" y="8"/>
                </a:lnTo>
                <a:lnTo>
                  <a:pt x="523" y="42"/>
                </a:lnTo>
                <a:lnTo>
                  <a:pt x="573" y="10"/>
                </a:lnTo>
                <a:lnTo>
                  <a:pt x="649" y="60"/>
                </a:lnTo>
                <a:lnTo>
                  <a:pt x="699" y="10"/>
                </a:lnTo>
                <a:lnTo>
                  <a:pt x="771" y="28"/>
                </a:lnTo>
              </a:path>
            </a:pathLst>
          </a:custGeom>
          <a:noFill/>
          <a:ln w="762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3000372"/>
            <a:ext cx="7104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Я прошу тебя </a:t>
            </a:r>
            <a:r>
              <a:rPr lang="ru-RU" sz="4400" b="1" dirty="0" smtClean="0"/>
              <a:t>не вешать нос</a:t>
            </a:r>
            <a:r>
              <a:rPr lang="ru-RU" sz="4400" dirty="0" smtClean="0"/>
              <a:t>.</a:t>
            </a:r>
            <a:endParaRPr lang="ru-RU" sz="4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5786454"/>
            <a:ext cx="55304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У  него </a:t>
            </a:r>
            <a:r>
              <a:rPr lang="ru-RU" sz="4400" b="1" dirty="0" smtClean="0"/>
              <a:t>золотые руки</a:t>
            </a:r>
            <a:r>
              <a:rPr lang="ru-RU" sz="4400" dirty="0" smtClean="0"/>
              <a:t>. </a:t>
            </a:r>
            <a:endParaRPr lang="ru-RU" sz="4400" dirty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0" y="4286256"/>
            <a:ext cx="950122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Первое </a:t>
            </a:r>
            <a:r>
              <a:rPr kumimoji="0" lang="ru-RU" sz="4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боевое крещение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получил он под Москвой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071670" y="4286256"/>
            <a:ext cx="51435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- - - - - - - </a:t>
            </a:r>
            <a:r>
              <a:rPr kumimoji="0" lang="ru-RU" sz="7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endParaRPr kumimoji="0" lang="ru-RU" sz="7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071670" y="6572272"/>
            <a:ext cx="321471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285984" y="857232"/>
            <a:ext cx="3872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в паре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357554" y="3643314"/>
            <a:ext cx="3500462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357554" y="3786190"/>
            <a:ext cx="3500462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0" y="3643314"/>
            <a:ext cx="60410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Он бежал </a:t>
            </a:r>
            <a:r>
              <a:rPr lang="ru-RU" sz="4400" b="1" dirty="0" smtClean="0"/>
              <a:t>сломя голову.</a:t>
            </a:r>
            <a:endParaRPr lang="ru-RU" sz="4400" dirty="0"/>
          </a:p>
        </p:txBody>
      </p:sp>
      <p:sp>
        <p:nvSpPr>
          <p:cNvPr id="27" name="Line 4"/>
          <p:cNvSpPr>
            <a:spLocks noChangeShapeType="1"/>
          </p:cNvSpPr>
          <p:nvPr/>
        </p:nvSpPr>
        <p:spPr bwMode="auto">
          <a:xfrm flipV="1">
            <a:off x="2571736" y="4286256"/>
            <a:ext cx="3214710" cy="71438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0" y="1643050"/>
            <a:ext cx="9144000" cy="521495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ВЫВОДЫ: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- в составе предложений фразеологизмы могут выполнять роль любого члена предложения;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- фразеологические сочетания выделяются одним членом предложения.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0" name="Рисунок 29" descr="f2e574db2233.png"/>
          <p:cNvPicPr>
            <a:picLocks noChangeAspect="1"/>
          </p:cNvPicPr>
          <p:nvPr/>
        </p:nvPicPr>
        <p:blipFill>
          <a:blip r:embed="rId2" cstate="email">
            <a:lum bright="-10000" contrast="40000"/>
          </a:blip>
          <a:stretch>
            <a:fillRect/>
          </a:stretch>
        </p:blipFill>
        <p:spPr>
          <a:xfrm>
            <a:off x="7886708" y="4714884"/>
            <a:ext cx="1471606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385" grpId="0"/>
      <p:bldP spid="27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img-fotki.yandex.ru/get/6516/83813999.1306/0_e314b_21ed6448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571744"/>
            <a:ext cx="4505325" cy="4762500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>
          <a:xfrm>
            <a:off x="2714612" y="214290"/>
            <a:ext cx="5857916" cy="2357454"/>
          </a:xfrm>
          <a:prstGeom prst="cloudCallout">
            <a:avLst>
              <a:gd name="adj1" fmla="val 22905"/>
              <a:gd name="adj2" fmla="val 76301"/>
            </a:avLst>
          </a:prstGeom>
          <a:solidFill>
            <a:schemeClr val="accent1">
              <a:lumMod val="75000"/>
            </a:schemeClr>
          </a:solid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Что?! А ты сплёл невод, ты меня поймал? Палец о палец не ударил, а туда же... </a:t>
            </a:r>
            <a:r>
              <a:rPr lang="ru-RU" sz="2000" dirty="0" smtClean="0"/>
              <a:t> </a:t>
            </a:r>
            <a:r>
              <a:rPr lang="ru-RU" sz="2000" b="1" dirty="0" smtClean="0"/>
              <a:t>Ладно, научу тебя делать корыто… А ты должен  выполнить моё задание!</a:t>
            </a:r>
            <a:endParaRPr lang="ru-RU" sz="2000" b="1" dirty="0"/>
          </a:p>
        </p:txBody>
      </p:sp>
      <p:sp>
        <p:nvSpPr>
          <p:cNvPr id="10" name="Выноска-облако 9"/>
          <p:cNvSpPr/>
          <p:nvPr/>
        </p:nvSpPr>
        <p:spPr>
          <a:xfrm>
            <a:off x="2643174" y="2714620"/>
            <a:ext cx="3500462" cy="1785950"/>
          </a:xfrm>
          <a:prstGeom prst="cloudCallout">
            <a:avLst>
              <a:gd name="adj1" fmla="val -49861"/>
              <a:gd name="adj2" fmla="val 85636"/>
            </a:avLst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Эй, Золотая рыбка! Ты что, не слышишь, что ли? Я хочу, чтобы… </a:t>
            </a:r>
            <a:endParaRPr lang="ru-RU" sz="2000" b="1" dirty="0"/>
          </a:p>
        </p:txBody>
      </p:sp>
      <p:pic>
        <p:nvPicPr>
          <p:cNvPr id="15" name="Рисунок 14" descr="http://img-fotki.yandex.ru/get/6429/981986.11/0_810f1_44a9c7c0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0098" y="4929198"/>
            <a:ext cx="6500858" cy="2285993"/>
          </a:xfrm>
          <a:prstGeom prst="rect">
            <a:avLst/>
          </a:prstGeom>
          <a:noFill/>
        </p:spPr>
      </p:pic>
      <p:pic>
        <p:nvPicPr>
          <p:cNvPr id="16" name="Рисунок 15" descr="0_b8118_6c3d3934_XXX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282" y="3689648"/>
            <a:ext cx="2448272" cy="316835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643174" y="5643554"/>
            <a:ext cx="4000528" cy="1214446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РАБОТА С УЧЕБНИКОМ</a:t>
            </a:r>
          </a:p>
          <a:p>
            <a:pPr algn="ctr"/>
            <a:r>
              <a:rPr lang="ru-RU" sz="2800" b="1" dirty="0" smtClean="0"/>
              <a:t>УПРАЖНЕНИЕ №201</a:t>
            </a:r>
            <a:endParaRPr lang="ru-RU" sz="2800" b="1" dirty="0"/>
          </a:p>
        </p:txBody>
      </p:sp>
      <p:pic>
        <p:nvPicPr>
          <p:cNvPr id="19" name="Рисунок 18" descr="http://img-fotki.yandex.ru/get/6429/981986.11/0_810f1_44a9c7c0_ori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84" y="2357430"/>
            <a:ext cx="3357586" cy="1143008"/>
          </a:xfrm>
          <a:prstGeom prst="rect">
            <a:avLst/>
          </a:prstGeom>
          <a:noFill/>
        </p:spPr>
      </p:pic>
      <p:pic>
        <p:nvPicPr>
          <p:cNvPr id="20" name="Picture 4" descr="http://img-fotki.yandex.ru/get/6618/83813999.1306/0_e314e_d24170f1_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672517" cy="3143272"/>
          </a:xfrm>
          <a:prstGeom prst="rect">
            <a:avLst/>
          </a:prstGeom>
          <a:noFill/>
        </p:spPr>
      </p:pic>
      <p:pic>
        <p:nvPicPr>
          <p:cNvPr id="11" name="Рисунок 10" descr="http://img-fotki.yandex.ru/get/3502/inmira.10/0_3546b_b8872fb4_L.pn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68" y="0"/>
            <a:ext cx="2000233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6514/83813999.1306/0_e3150_194b04a0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57382" cy="6858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86116" y="142852"/>
            <a:ext cx="3695179" cy="278608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5362" name="Picture 2" descr="http://mp3-kniga.ru/bibliofil/img/korostylev-vov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012207">
            <a:off x="424055" y="4402553"/>
            <a:ext cx="1463019" cy="22471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5364" name="Picture 4" descr="http://st-im.kinopoisk.ru/im/kadr/1/1/6/kinopoisk.ru-Vovka-v-Tridevyatom-tsarstve-11663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2214554"/>
            <a:ext cx="3238522" cy="242889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4071934" y="4571984"/>
            <a:ext cx="4786346" cy="2286016"/>
          </a:xfrm>
          <a:prstGeom prst="roundRect">
            <a:avLst/>
          </a:prstGeom>
          <a:solidFill>
            <a:schemeClr val="accent5">
              <a:lumMod val="5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Школьник Вовка был очень ленив и, поэтому, всегда мечтал попасть в сказку.  Ведь в сказке ничего делать не надо! 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4282" y="142852"/>
            <a:ext cx="414340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СВОБОДНЫЕ СОЧЕТАНИЯ СЛОВ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86314" y="142852"/>
            <a:ext cx="4143404" cy="642942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ФРАЗЕОЛОГИЗМЫ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282" y="928670"/>
            <a:ext cx="414340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ТЯНУТЬ КОТА ЗА ЛАПУ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4282" y="1714488"/>
            <a:ext cx="414340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ОБВЕСТИ ВОКРУГ ДОМА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2500306"/>
            <a:ext cx="414340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ЗАВАРИТЬ ЧАЙ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4282" y="3286124"/>
            <a:ext cx="414340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СЕСТЬ В ЛОДКУ</a:t>
            </a:r>
            <a:endParaRPr lang="ru-RU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4282" y="4071942"/>
            <a:ext cx="414340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ВАЛИТЬСЯ СО СТУЛА</a:t>
            </a:r>
            <a:endParaRPr lang="ru-RU" sz="2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4282" y="4929198"/>
            <a:ext cx="414340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БЕЛЫЙ ГОЛУБЬ</a:t>
            </a:r>
            <a:endParaRPr lang="ru-RU" sz="28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4282" y="5786454"/>
            <a:ext cx="414340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ОСИНЫЙ МЕД</a:t>
            </a:r>
            <a:endParaRPr lang="ru-RU" sz="28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86314" y="928670"/>
            <a:ext cx="4143404" cy="642942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ТЯНУТЬ КОТА ЗА ХВОСТ</a:t>
            </a:r>
            <a:endParaRPr lang="ru-RU" sz="28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786314" y="1714488"/>
            <a:ext cx="4143404" cy="642942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ОБВЕСТИ ВОКРУГ ПАЛЬЦА</a:t>
            </a:r>
            <a:endParaRPr lang="ru-RU" sz="24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86314" y="2500306"/>
            <a:ext cx="4143404" cy="642942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ЗАВАРИТЬ КАШУ</a:t>
            </a:r>
            <a:endParaRPr lang="ru-RU" sz="280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86314" y="3286124"/>
            <a:ext cx="4143404" cy="642942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СЕСТЬ В КАЛОШУ</a:t>
            </a:r>
            <a:endParaRPr lang="ru-RU" sz="28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786314" y="4143380"/>
            <a:ext cx="4143404" cy="642942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ВАЛИТЬСЯ С НОГ</a:t>
            </a:r>
            <a:endParaRPr lang="ru-RU" sz="28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86314" y="5000636"/>
            <a:ext cx="4143404" cy="642942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БЕЛАЯ ВОРОНА</a:t>
            </a:r>
            <a:endParaRPr lang="ru-RU" sz="2800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86314" y="5786454"/>
            <a:ext cx="4143404" cy="642942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ОСИНОЕ ГНЕЗДО</a:t>
            </a:r>
            <a:endParaRPr lang="ru-RU" sz="2800" b="1" dirty="0"/>
          </a:p>
        </p:txBody>
      </p:sp>
      <p:pic>
        <p:nvPicPr>
          <p:cNvPr id="24" name="Picture 2" descr="http://img-fotki.yandex.ru/get/6618/83813999.1306/0_e3146_9a5feb64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3929066"/>
            <a:ext cx="2847805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37dd6d7ed4c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00430" y="2204864"/>
            <a:ext cx="3102747" cy="465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Рисунок 1" descr="http://www.fotokanal.com/images/72/picture-83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7823" cy="721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0_822f0_bc90e658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84" y="3929066"/>
            <a:ext cx="3000396" cy="211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4DFF0"/>
              </a:clrFrom>
              <a:clrTo>
                <a:srgbClr val="B4DFF0">
                  <a:alpha val="0"/>
                </a:srgbClr>
              </a:clrTo>
            </a:clrChange>
          </a:blip>
          <a:srcRect l="10968" t="13841" r="20752" b="7246"/>
          <a:stretch>
            <a:fillRect/>
          </a:stretch>
        </p:blipFill>
        <p:spPr bwMode="auto">
          <a:xfrm>
            <a:off x="9144000" y="2643182"/>
            <a:ext cx="201612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img-fotki.yandex.ru/get/6518/83813999.1306/0_e314a_ff98ecd0_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143568" y="2381252"/>
            <a:ext cx="3984306" cy="4476748"/>
          </a:xfrm>
          <a:prstGeom prst="rect">
            <a:avLst/>
          </a:prstGeom>
          <a:noFill/>
        </p:spPr>
      </p:pic>
      <p:pic>
        <p:nvPicPr>
          <p:cNvPr id="9" name="Picture 2" descr="http://img-fotki.yandex.ru/get/6618/83813999.1306/0_e3146_9a5feb64_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54" y="4357694"/>
            <a:ext cx="2524168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46 -0.01063 L -0.92518 -0.451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517 -0.4511 L -0.2401 -0.4511 L -0.2401 0.15723 L -0.92517 0.15723 L -0.92517 -0.4511 Z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" y="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518 -0.4511 L -0.60226 -0.4511 " pathEditMode="relative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" presetID="2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226 -0.4511 C -0.40764 -0.4511 -0.24705 -0.38566 -0.24705 -0.3052 C -0.24705 -0.21063 -0.42483 -0.17641 -0.53195 -0.16231 L -0.67257 -0.14728 C -0.77969 -0.13225 -0.95573 -0.09618 -0.95573 0.01087 C -0.95573 0.07931 -0.79653 0.15677 -0.60226 0.15677 C -0.40764 0.15677 -0.24705 0.07931 -0.24705 0.01087 C -0.24705 -0.09618 -0.42483 -0.13225 -0.53195 -0.14728 L -0.67257 -0.16231 C -0.77969 -0.17641 -0.95573 -0.21063 -0.95573 -0.3052 C -0.95573 -0.38566 -0.79653 -0.4511 -0.60226 -0.4511 Z " pathEditMode="relative" rAng="0" ptsTypes="ffFffffFfff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226 -0.4511 C -0.41355 -0.4511 -0.25955 -0.30774 -0.25955 -0.13133 C -0.25955 0.04486 -0.41355 0.18844 -0.60226 0.18844 C -0.79115 0.18844 -0.9448 0.04486 -0.9448 -0.13133 C -0.9448 -0.30774 -0.79115 -0.4511 -0.60226 -0.4511 Z " pathEditMode="relative" rAng="0" ptsTypes="fffff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225 -0.4511 C -0.62448 -0.44925 -0.65347 -0.44601 -0.67535 -0.44254 C -0.69722 -0.43908 -0.71232 -0.43815 -0.73403 -0.42983 C -0.75573 -0.4215 -0.7835 -0.40809 -0.80555 -0.39191 C -0.8276 -0.37572 -0.84861 -0.35491 -0.8658 -0.33272 C -0.88298 -0.31052 -0.89705 -0.28902 -0.90868 -0.25873 C -0.92031 -0.22844 -0.93264 -0.1852 -0.93559 -0.15098 C -0.93854 -0.11676 -0.93368 -0.08185 -0.92604 -0.05364 C -0.9184 -0.02544 -0.90364 -0.00578 -0.88958 0.01826 C -0.87552 0.04231 -0.8717 0.06867 -0.84201 0.09017 C -0.81232 0.11167 -0.7592 0.13503 -0.7118 0.14728 C -0.66441 0.15954 -0.60121 0.16393 -0.55781 0.16416 C -0.51441 0.16439 -0.48489 0.16023 -0.45156 0.14936 C -0.41823 0.1385 -0.38264 0.12069 -0.35781 0.0985 C -0.33298 0.0763 -0.31962 0.04832 -0.30225 0.01618 C -0.28489 -0.01596 -0.2592 -0.05341 -0.25312 -0.09387 C -0.24705 -0.13457 -0.25069 -0.18335 -0.2658 -0.22705 C -0.2809 -0.27075 -0.31823 -0.32601 -0.34357 -0.35584 C -0.36892 -0.38567 -0.38524 -0.39052 -0.41823 -0.40671 C -0.45121 -0.42289 -0.51146 -0.44555 -0.54201 -0.45318 C -0.57257 -0.46081 -0.58003 -0.45295 -0.60225 -0.4511 Z " pathEditMode="relative" ptsTypes="aaaaaaaaaaaaaaaaaaaaa">
                                      <p:cBhvr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225 -0.4511 C -0.63576 -0.44717 -0.69427 -0.44301 -0.72604 -0.43422 C -0.75781 -0.42543 -0.771 -0.41503 -0.79271 -0.39815 C -0.81441 -0.38127 -0.83715 -0.35884 -0.85625 -0.33272 C -0.87535 -0.30659 -0.896 -0.27006 -0.90712 -0.24185 C -0.91823 -0.21387 -0.92135 -0.19491 -0.92291 -0.16347 C -0.92448 -0.13202 -0.92378 -0.08717 -0.91666 -0.05364 C -0.90955 -0.02012 -0.89705 0.01248 -0.88003 0.03699 C -0.86302 0.06196 -0.84166 0.07399 -0.81493 0.09433 C -0.78819 0.11445 -0.75573 0.14497 -0.71979 0.15769 C -0.68385 0.17017 -0.64722 0.17318 -0.59913 0.17017 C -0.55104 0.16763 -0.46719 0.15144 -0.4309 0.14058 C -0.39462 0.13017 -0.39722 0.11977 -0.3816 0.10705 C -0.36597 0.09433 -0.3559 0.08763 -0.33715 0.06474 C -0.3184 0.04185 -0.28472 -0.00069 -0.26892 -0.03029 C -0.25312 -0.05989 -0.24045 -0.06913 -0.24201 -0.11283 C -0.24357 -0.15653 -0.26545 -0.25827 -0.27847 -0.29249 C -0.29149 -0.32671 -0.30278 -0.30243 -0.31979 -0.31792 C -0.3368 -0.33341 -0.346 -0.36231 -0.38003 -0.38543 C -0.41406 -0.40856 -0.48854 -0.44647 -0.52448 -0.45734 C -0.56041 -0.46821 -0.56875 -0.45503 -0.60225 -0.4511 Z " pathEditMode="relative" ptsTypes="aaaaaaaaaaaaaaaaaaa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226 -0.4511 C -0.7783 -0.45433 -0.95434 -0.45734 -0.93403 -0.45526 C -0.91372 -0.45318 -0.59462 -0.44162 -0.48004 -0.43838 C -0.36545 -0.43514 -0.17205 -0.43607 -0.2467 -0.4363 C -0.32135 -0.43653 -0.85504 -0.43861 -0.92778 -0.44046 C -1.00052 -0.44231 -0.72413 -0.44509 -0.68333 -0.44694 " pathEditMode="relative" rAng="0" ptsTypes="aaaaaA">
                                      <p:cBhvr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0"/>
                            </p:stCondLst>
                            <p:childTnLst>
                              <p:par>
                                <p:cTn id="29" presetID="1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225 -0.4511 L -0.29479 0.18867 L -0.90902 0.18867 L -0.60225 -0.4511 Z " pathEditMode="relative" rAng="0" ptsTypes="FFFF">
                                      <p:cBhvr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226 -0.4511 L -0.59427 -0.06312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000"/>
                            </p:stCondLst>
                            <p:childTnLst>
                              <p:par>
                                <p:cTn id="4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427 -0.06312 L -0.23194 -0.419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" y="-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194 -0.41965 L -0.58628 -0.06312 " pathEditMode="relative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427 -0.06312 L -0.93281 -0.4513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3000"/>
                            </p:stCondLst>
                            <p:childTnLst>
                              <p:par>
                                <p:cTn id="50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518 -0.4511 C -0.94983 -0.42312 -0.97743 -0.39491 -0.98993 -0.35953 C -1.00209 -0.32115 -1.00868 -0.27537 -1.01441 -0.22959 C -1.02066 -0.18381 -1.01441 -0.1452 -1.00868 -0.10312 C -1.00209 -0.06404 -0.99306 -0.02196 -0.97118 0.01295 C -0.95296 0.04833 -0.92205 0.07653 -0.88837 0.09781 C -0.85712 0.11862 -0.82014 0.13272 -0.78334 0.13989 C -0.74653 0.14682 -0.70938 0.14682 -0.67483 0.13989 C -0.63785 0.13272 -0.60434 0.11492 -0.57639 0.08694 C -0.54844 0.06243 -0.52379 0.03075 -0.51146 -0.00786 C -0.49618 -0.04323 -0.49028 -0.09202 -0.49028 -0.1311 C -0.48681 -0.16971 -0.49028 -0.21549 -0.50556 -0.25387 C -0.52101 -0.28948 -0.54844 -0.31745 -0.58577 -0.33156 C -0.62309 -0.34196 -0.6599 -0.32786 -0.68438 -0.30335 C -0.70591 -0.27907 -0.72136 -0.24 -0.72483 -0.19468 C -0.72483 -0.1489 -0.72136 -0.10682 -0.70591 -0.07144 C -0.69046 -0.03584 -0.69358 -0.02913 -0.63195 0.01665 C -0.57639 0.06613 -0.52101 0.05203 -0.48681 0.05503 C -0.45313 0.05503 -0.42552 0.04116 -0.39132 0.02705 C -0.35382 0.00994 -0.32344 -0.02196 -0.30157 -0.04994 C -0.27986 -0.07815 -0.27101 -0.11352 -0.25851 -0.16971 C -0.24948 -0.22589 -0.24948 -0.25387 -0.24948 -0.29664 C -0.24948 -0.33873 -0.24948 -0.38104 -0.24948 -0.42312 " pathEditMode="relative" rAng="0" ptsTypes="fffffffffffffffffffffff">
                                      <p:cBhvr>
                                        <p:cTn id="5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" y="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194 -0.41965 L -1.22448 0.0628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" y="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14524E-7 L -1.08681 -0.01064 " pathEditMode="relative" ptsTypes="AA">
                                      <p:cBhvr>
                                        <p:cTn id="5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44218E-6 L 1.10833 0.0104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044.radikal.ru/0804/50/4f59e4aa1ef8.pn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0"/>
            <a:ext cx="5715008" cy="692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http://media.vorotila.net/items/4/0/f/t1@40f479ac-6974-45e2-b100-a5f26d2a338c.jpg"/>
          <p:cNvPicPr>
            <a:picLocks noChangeAspect="1" noChangeArrowheads="1"/>
          </p:cNvPicPr>
          <p:nvPr/>
        </p:nvPicPr>
        <p:blipFill>
          <a:blip r:embed="rId4"/>
          <a:srcRect t="13948" b="11362"/>
          <a:stretch>
            <a:fillRect/>
          </a:stretch>
        </p:blipFill>
        <p:spPr bwMode="auto">
          <a:xfrm>
            <a:off x="1785918" y="0"/>
            <a:ext cx="73580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Выноска-облако 5"/>
          <p:cNvSpPr/>
          <p:nvPr/>
        </p:nvSpPr>
        <p:spPr>
          <a:xfrm>
            <a:off x="785786" y="0"/>
            <a:ext cx="5857916" cy="2357454"/>
          </a:xfrm>
          <a:prstGeom prst="cloudCallout">
            <a:avLst>
              <a:gd name="adj1" fmla="val 41004"/>
              <a:gd name="adj2" fmla="val 72928"/>
            </a:avLst>
          </a:prstGeom>
          <a:solidFill>
            <a:schemeClr val="accent5">
              <a:lumMod val="50000"/>
            </a:schemeClr>
          </a:solid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Кому пирожки горячие с повидлом, с капустой, с мясом!</a:t>
            </a:r>
            <a:endParaRPr lang="ru-RU" sz="2800" b="1" dirty="0"/>
          </a:p>
        </p:txBody>
      </p:sp>
      <p:sp>
        <p:nvSpPr>
          <p:cNvPr id="7" name="Выноска-облако 6"/>
          <p:cNvSpPr/>
          <p:nvPr/>
        </p:nvSpPr>
        <p:spPr>
          <a:xfrm>
            <a:off x="0" y="2428868"/>
            <a:ext cx="3500462" cy="1785950"/>
          </a:xfrm>
          <a:prstGeom prst="cloudCallout">
            <a:avLst>
              <a:gd name="adj1" fmla="val 61064"/>
              <a:gd name="adj2" fmla="val 45567"/>
            </a:avLst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Печка! Дай мне поесть скорее! 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28596" y="1857364"/>
            <a:ext cx="3714776" cy="7143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57752" y="1785926"/>
            <a:ext cx="3714776" cy="7143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7" name="Двойная стрелка влево/вверх 6"/>
          <p:cNvSpPr/>
          <p:nvPr/>
        </p:nvSpPr>
        <p:spPr>
          <a:xfrm rot="13418114">
            <a:off x="3486236" y="677553"/>
            <a:ext cx="2171530" cy="2070468"/>
          </a:xfrm>
          <a:prstGeom prst="leftUp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85918" y="214290"/>
            <a:ext cx="6215106" cy="1000132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Классификация фразеологических оборотов по их происхождению</a:t>
            </a:r>
            <a:endParaRPr lang="ru-RU" sz="2800" b="1" dirty="0"/>
          </a:p>
        </p:txBody>
      </p:sp>
      <p:pic>
        <p:nvPicPr>
          <p:cNvPr id="15" name="Picture 1" descr="0_80790_838ad46f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643050"/>
            <a:ext cx="535773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 descr="0_80790_838ad46f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571612"/>
            <a:ext cx="535773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357158" y="271462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57158" y="307181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57158" y="342900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7158" y="378619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 flipV="1">
            <a:off x="2214546" y="2571744"/>
            <a:ext cx="500066" cy="4286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2143108" y="2786058"/>
            <a:ext cx="785818" cy="3571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5400000">
            <a:off x="2178827" y="3107529"/>
            <a:ext cx="1000132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6200000" flipH="1">
            <a:off x="2214546" y="3143248"/>
            <a:ext cx="1357322" cy="3571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4929190" y="271462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929190" y="307181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929190" y="342900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 стрелкой 39"/>
          <p:cNvCxnSpPr/>
          <p:nvPr/>
        </p:nvCxnSpPr>
        <p:spPr>
          <a:xfrm rot="10800000" flipV="1">
            <a:off x="6929454" y="2500306"/>
            <a:ext cx="500066" cy="4286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5400000">
            <a:off x="6893735" y="2750339"/>
            <a:ext cx="785818" cy="2857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>
            <a:off x="6822297" y="3107529"/>
            <a:ext cx="121444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357290" y="5286388"/>
            <a:ext cx="6500858" cy="128588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C000"/>
                </a:solidFill>
              </a:rPr>
              <a:t>Откуда к нам пришли </a:t>
            </a:r>
          </a:p>
          <a:p>
            <a:pPr algn="ctr"/>
            <a:r>
              <a:rPr lang="ru-RU" sz="4800" b="1" dirty="0" smtClean="0">
                <a:solidFill>
                  <a:srgbClr val="FFC000"/>
                </a:solidFill>
              </a:rPr>
              <a:t>фразеологизмы?</a:t>
            </a:r>
            <a:endParaRPr lang="ru-RU" sz="48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44" y="1571612"/>
            <a:ext cx="4214842" cy="2000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«А ларчик просто открывался» (И. Крылов);  «с чувством, с толком, с расстановкой» 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(А. Грибоедов);  «живой труп» 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(Л. Толстой);   «Дело пахнет керосином» (М. Кольцов)</a:t>
            </a:r>
          </a:p>
          <a:p>
            <a:pPr algn="ctr"/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1357298"/>
            <a:ext cx="4214810" cy="17145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При царе Горохе; сказка про белого бычка; ни в сказке сказать ни пером написать;</a:t>
            </a:r>
          </a:p>
          <a:p>
            <a:pPr algn="ctr"/>
            <a:r>
              <a:rPr lang="ru-RU" sz="2400" b="1" dirty="0" smtClean="0"/>
              <a:t>за тридевять земель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786190"/>
            <a:ext cx="4214842" cy="2857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Брить лоб</a:t>
            </a:r>
            <a:r>
              <a:rPr lang="ru-RU" sz="2400" dirty="0" smtClean="0"/>
              <a:t> (отдавать в солдаты) </a:t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FFFF00"/>
                </a:solidFill>
              </a:rPr>
              <a:t>Бить челом</a:t>
            </a:r>
            <a:r>
              <a:rPr lang="ru-RU" sz="2400" dirty="0" smtClean="0"/>
              <a:t> (почтительно раскланиваясь, приветствовать кого-либо)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Во всю ивановскую</a:t>
            </a:r>
            <a:r>
              <a:rPr lang="ru-RU" sz="2400" dirty="0" smtClean="0"/>
              <a:t> (в полную силу, очень громко)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00562" y="3214686"/>
            <a:ext cx="4500594" cy="3429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Попасть в тон </a:t>
            </a:r>
            <a:r>
              <a:rPr lang="ru-RU" sz="2400" b="1" dirty="0" smtClean="0"/>
              <a:t>– сказать, сделать что-то вовремя (музыка)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Тянуть канитель </a:t>
            </a:r>
            <a:r>
              <a:rPr lang="ru-RU" sz="2400" b="1" dirty="0" smtClean="0"/>
              <a:t>- делать что-то медленно. Канитель – очень тонкая металлическая нить для вышивания; тянуть – изготавливать её (из золотошвейного производства)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5" name="Рисунок 14" descr="f2e574db2233.png"/>
          <p:cNvPicPr>
            <a:picLocks noChangeAspect="1"/>
          </p:cNvPicPr>
          <p:nvPr/>
        </p:nvPicPr>
        <p:blipFill>
          <a:blip r:embed="rId2" cstate="email">
            <a:lum bright="-10000" contrast="40000"/>
          </a:blip>
          <a:stretch>
            <a:fillRect/>
          </a:stretch>
        </p:blipFill>
        <p:spPr>
          <a:xfrm>
            <a:off x="7500958" y="-428652"/>
            <a:ext cx="1302060" cy="18962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28596" y="142852"/>
            <a:ext cx="6500858" cy="128588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Выясните источники исконно русских  фразеологизмов </a:t>
            </a:r>
          </a:p>
          <a:p>
            <a:pPr algn="ctr"/>
            <a:endParaRPr lang="ru-RU" sz="4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57158" y="1571612"/>
            <a:ext cx="3714776" cy="71438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ИСКОННО РУССКИЕ</a:t>
            </a:r>
            <a:endParaRPr lang="ru-RU" sz="20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57752" y="1571612"/>
            <a:ext cx="3714776" cy="714380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7" name="Двойная стрелка влево/вверх 6"/>
          <p:cNvSpPr/>
          <p:nvPr/>
        </p:nvSpPr>
        <p:spPr>
          <a:xfrm rot="13418114">
            <a:off x="3486236" y="677553"/>
            <a:ext cx="2171530" cy="2070468"/>
          </a:xfrm>
          <a:prstGeom prst="leftUp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85918" y="214290"/>
            <a:ext cx="6215106" cy="1000132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Классификация фразеологических оборотов по их происхождению</a:t>
            </a:r>
            <a:endParaRPr lang="ru-RU" sz="2800" b="1" dirty="0"/>
          </a:p>
        </p:txBody>
      </p:sp>
      <p:pic>
        <p:nvPicPr>
          <p:cNvPr id="16" name="Picture 1" descr="0_80790_838ad46f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1357298"/>
            <a:ext cx="535773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85720" y="2428868"/>
            <a:ext cx="3929090" cy="57150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История нашей Родины,  обычаи наших предков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5720" y="3071810"/>
            <a:ext cx="3929090" cy="64294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Устное народное творчество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5720" y="3857628"/>
            <a:ext cx="3929090" cy="50006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Авторские произведения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5720" y="4500570"/>
            <a:ext cx="3929090" cy="50006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Русские древние ремесла</a:t>
            </a:r>
          </a:p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929190" y="2714620"/>
            <a:ext cx="3714776" cy="28575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929190" y="3071810"/>
            <a:ext cx="3714776" cy="28575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929190" y="3429000"/>
            <a:ext cx="3714776" cy="28575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 стрелкой 39"/>
          <p:cNvCxnSpPr/>
          <p:nvPr/>
        </p:nvCxnSpPr>
        <p:spPr>
          <a:xfrm rot="5400000">
            <a:off x="6858016" y="2357430"/>
            <a:ext cx="642942" cy="5000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5400000">
            <a:off x="6822297" y="2678901"/>
            <a:ext cx="928694" cy="2857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>
            <a:off x="6679421" y="2964653"/>
            <a:ext cx="1500992" cy="7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357290" y="5286388"/>
            <a:ext cx="6500858" cy="128588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C000"/>
                </a:solidFill>
              </a:rPr>
              <a:t>Откуда к нам пришли </a:t>
            </a:r>
          </a:p>
          <a:p>
            <a:pPr algn="ctr"/>
            <a:r>
              <a:rPr lang="ru-RU" sz="4800" b="1" dirty="0" smtClean="0">
                <a:solidFill>
                  <a:srgbClr val="FFC000"/>
                </a:solidFill>
              </a:rPr>
              <a:t>фразеологизмы?</a:t>
            </a:r>
            <a:endParaRPr lang="ru-RU" sz="4800" b="1" dirty="0">
              <a:solidFill>
                <a:srgbClr val="FFC000"/>
              </a:solidFill>
            </a:endParaRPr>
          </a:p>
        </p:txBody>
      </p:sp>
      <p:pic>
        <p:nvPicPr>
          <p:cNvPr id="27" name="Рисунок 26" descr="f2e574db2233.png"/>
          <p:cNvPicPr>
            <a:picLocks noChangeAspect="1"/>
          </p:cNvPicPr>
          <p:nvPr/>
        </p:nvPicPr>
        <p:blipFill>
          <a:blip r:embed="rId3" cstate="email">
            <a:lum bright="-10000" contrast="40000"/>
          </a:blip>
          <a:stretch>
            <a:fillRect/>
          </a:stretch>
        </p:blipFill>
        <p:spPr>
          <a:xfrm>
            <a:off x="7841940" y="4961796"/>
            <a:ext cx="1302060" cy="1896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1785926"/>
            <a:ext cx="5715040" cy="235745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3200" b="1" dirty="0" smtClean="0"/>
              <a:t>Авгиевы конюшни (</a:t>
            </a:r>
            <a:r>
              <a:rPr lang="ru-RU" sz="3200" dirty="0" smtClean="0"/>
              <a:t> сильно засоренное, загрязненное место, обычно помещение, где все валяется в беспорядке)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44034" name="Picture 2" descr="http://www.tvoyrebenok.ru/images/frazeologizmy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1714488"/>
            <a:ext cx="2214578" cy="2214578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9" name="Прямоугольник 8"/>
          <p:cNvSpPr/>
          <p:nvPr/>
        </p:nvSpPr>
        <p:spPr>
          <a:xfrm>
            <a:off x="214282" y="4357694"/>
            <a:ext cx="5715040" cy="2286016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/>
              <a:t> </a:t>
            </a:r>
            <a:r>
              <a:rPr lang="ru-RU" sz="3200" b="1" dirty="0" smtClean="0"/>
              <a:t>Дамоклов</a:t>
            </a:r>
            <a:r>
              <a:rPr lang="ru-RU" sz="3200" dirty="0" smtClean="0"/>
              <a:t> </a:t>
            </a:r>
            <a:r>
              <a:rPr lang="ru-RU" sz="3200" b="1" dirty="0" smtClean="0"/>
              <a:t>меч</a:t>
            </a:r>
            <a:r>
              <a:rPr lang="ru-RU" sz="3200" dirty="0" smtClean="0"/>
              <a:t> (произносят, когда идет речь о нависшей опасности, которая может обрушиться в любую минуту)</a:t>
            </a:r>
          </a:p>
        </p:txBody>
      </p:sp>
      <p:pic>
        <p:nvPicPr>
          <p:cNvPr id="44036" name="Picture 4" descr="http://aforizmus.ru/wp-content/uploads/2012/02/images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4071942"/>
            <a:ext cx="1974750" cy="257176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357158" y="142852"/>
            <a:ext cx="6500858" cy="128588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Выясните источники заимствованных фразеологизмов </a:t>
            </a:r>
          </a:p>
        </p:txBody>
      </p:sp>
      <p:pic>
        <p:nvPicPr>
          <p:cNvPr id="8" name="Рисунок 7" descr="f2e574db2233.png"/>
          <p:cNvPicPr>
            <a:picLocks noChangeAspect="1"/>
          </p:cNvPicPr>
          <p:nvPr/>
        </p:nvPicPr>
        <p:blipFill>
          <a:blip r:embed="rId4" cstate="email">
            <a:lum bright="-10000" contrast="40000"/>
          </a:blip>
          <a:stretch>
            <a:fillRect/>
          </a:stretch>
        </p:blipFill>
        <p:spPr>
          <a:xfrm>
            <a:off x="7429520" y="-214338"/>
            <a:ext cx="1302060" cy="1896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142852"/>
            <a:ext cx="6500858" cy="128588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Выясните источники заимствованных фразеологизмов </a:t>
            </a:r>
          </a:p>
        </p:txBody>
      </p:sp>
      <p:pic>
        <p:nvPicPr>
          <p:cNvPr id="6" name="Рисунок 5" descr="f2e574db2233.png"/>
          <p:cNvPicPr>
            <a:picLocks noChangeAspect="1"/>
          </p:cNvPicPr>
          <p:nvPr/>
        </p:nvPicPr>
        <p:blipFill>
          <a:blip r:embed="rId2" cstate="email">
            <a:lum bright="-10000" contrast="40000"/>
          </a:blip>
          <a:stretch>
            <a:fillRect/>
          </a:stretch>
        </p:blipFill>
        <p:spPr>
          <a:xfrm>
            <a:off x="7500958" y="0"/>
            <a:ext cx="1302060" cy="18962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844" y="1571612"/>
            <a:ext cx="6286544" cy="235745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/>
              <a:t>На сон грядущий, т.е. перед сном; перед тем, как лечь спать.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Возникновение фразы</a:t>
            </a:r>
            <a:r>
              <a:rPr lang="ru-RU" sz="2000" dirty="0" smtClean="0"/>
              <a:t>: из православных молитвенников, где имелся раздел молитв «на сон грядущим». Имеются в виду молитвы, которые вечером читают те, кто «грядет» (т.е. идет) спать.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071942"/>
            <a:ext cx="6286544" cy="2571768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/>
              <a:t>Глас вопиющего в пустыне –  призыв, который остается безо всякого ответа. 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Возникновение фразы: </a:t>
            </a:r>
            <a:r>
              <a:rPr lang="ru-RU" sz="2000" dirty="0" smtClean="0"/>
              <a:t>Библейская история гласит, что один из пророков обратился к израильтянам с просьбой приготовить путь для Бога. Но просьба пророка, к сожалению, так и осталась гласом вопиющего в пустыне.</a:t>
            </a:r>
            <a:endParaRPr lang="ru-RU" dirty="0"/>
          </a:p>
        </p:txBody>
      </p:sp>
      <p:pic>
        <p:nvPicPr>
          <p:cNvPr id="11266" name="Picture 2" descr="http://cyrillitsa.ru/wp-content/uploads/2013/04/molit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7982" y="2000241"/>
            <a:ext cx="2357455" cy="157163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268" name="Picture 4" descr="Проро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3929066"/>
            <a:ext cx="2242553" cy="275086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715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142852"/>
            <a:ext cx="6500858" cy="128588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Выясните источники заимствованных фразеологизмов </a:t>
            </a: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f2e574db2233.png"/>
          <p:cNvPicPr>
            <a:picLocks noChangeAspect="1"/>
          </p:cNvPicPr>
          <p:nvPr/>
        </p:nvPicPr>
        <p:blipFill>
          <a:blip r:embed="rId2" cstate="email">
            <a:lum bright="-10000" contrast="40000"/>
          </a:blip>
          <a:stretch>
            <a:fillRect/>
          </a:stretch>
        </p:blipFill>
        <p:spPr>
          <a:xfrm>
            <a:off x="7500958" y="-428652"/>
            <a:ext cx="1302060" cy="18962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2844" y="1571612"/>
            <a:ext cx="6786610" cy="2214578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i="1" dirty="0" smtClean="0"/>
              <a:t>НЕМЕЦКИЙ ЯЗЫК</a:t>
            </a:r>
          </a:p>
          <a:p>
            <a:r>
              <a:rPr lang="ru-RU" sz="2400" b="1" dirty="0" smtClean="0"/>
              <a:t>Смотреть сквозь пальцы</a:t>
            </a:r>
            <a:r>
              <a:rPr lang="ru-RU" sz="2400" dirty="0" smtClean="0"/>
              <a:t> (сознательно не замечать что-либо)</a:t>
            </a:r>
          </a:p>
          <a:p>
            <a:r>
              <a:rPr lang="ru-RU" sz="2400" b="1" dirty="0" smtClean="0"/>
              <a:t>Откладывать в долгий ящик</a:t>
            </a:r>
            <a:r>
              <a:rPr lang="ru-RU" sz="2400" dirty="0" smtClean="0"/>
              <a:t> (на неопределённое время) 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214818"/>
            <a:ext cx="6715172" cy="2286016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i="1" dirty="0" smtClean="0"/>
          </a:p>
          <a:p>
            <a:r>
              <a:rPr lang="ru-RU" sz="2800" b="1" i="1" dirty="0" smtClean="0"/>
              <a:t>ФРАНЦУЗСКИЙ ЯЗЫК</a:t>
            </a:r>
          </a:p>
          <a:p>
            <a:r>
              <a:rPr lang="ru-RU" sz="2400" b="1" dirty="0" smtClean="0"/>
              <a:t>Не в своей тарелке</a:t>
            </a:r>
            <a:r>
              <a:rPr lang="ru-RU" sz="2400" dirty="0" smtClean="0"/>
              <a:t> (неудобно, скованно, не на месте)</a:t>
            </a:r>
            <a:br>
              <a:rPr lang="ru-RU" sz="2400" dirty="0" smtClean="0"/>
            </a:br>
            <a:r>
              <a:rPr lang="ru-RU" sz="2400" b="1" dirty="0" smtClean="0"/>
              <a:t>С высоты птичьего полёта </a:t>
            </a:r>
            <a:r>
              <a:rPr lang="ru-RU" sz="2400" dirty="0" smtClean="0"/>
              <a:t>(с такой высоты, что всё видно, сверху)</a:t>
            </a:r>
            <a:br>
              <a:rPr lang="ru-RU" sz="2400" dirty="0" smtClean="0"/>
            </a:br>
            <a:r>
              <a:rPr lang="ru-RU" sz="2400" dirty="0" smtClean="0"/>
              <a:t>  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4500570"/>
            <a:ext cx="2285984" cy="1833882"/>
          </a:xfrm>
          <a:prstGeom prst="rect">
            <a:avLst/>
          </a:prstGeom>
          <a:ln w="38100">
            <a:solidFill>
              <a:srgbClr val="0070C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8198" name="Picture 6" descr="http://festival.1september.ru/articles/413632/image34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1643050"/>
            <a:ext cx="1843745" cy="210025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-облако 5"/>
          <p:cNvSpPr/>
          <p:nvPr/>
        </p:nvSpPr>
        <p:spPr>
          <a:xfrm>
            <a:off x="2571704" y="0"/>
            <a:ext cx="6572296" cy="3643338"/>
          </a:xfrm>
          <a:prstGeom prst="cloudCallout">
            <a:avLst>
              <a:gd name="adj1" fmla="val -37568"/>
              <a:gd name="adj2" fmla="val 61409"/>
            </a:avLst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Ребята! Недавно со мной произошла  пренеприятнейшая история. Посмотрите сценку и ответьте на вопросы дежурного.</a:t>
            </a:r>
            <a:endParaRPr lang="ru-RU" sz="2400" dirty="0"/>
          </a:p>
        </p:txBody>
      </p:sp>
      <p:pic>
        <p:nvPicPr>
          <p:cNvPr id="1026" name="Picture 2" descr="http://school292.spb.ru/sovet/Images/bes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2786058"/>
            <a:ext cx="5286412" cy="3952886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3929058" y="5857892"/>
            <a:ext cx="4786346" cy="10001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СЦЕНКА</a:t>
            </a:r>
            <a:endParaRPr lang="ru-RU" sz="4000" dirty="0"/>
          </a:p>
        </p:txBody>
      </p:sp>
      <p:pic>
        <p:nvPicPr>
          <p:cNvPr id="7" name="Picture 2" descr="D:\школа\Работа\презентации\литература\Внекл. чтение 3 класс\гераскина\___________39_______________\Вовка 39 царство\28812cc909a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-214346" y="0"/>
            <a:ext cx="4214810" cy="8233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57158" y="1571612"/>
            <a:ext cx="3714776" cy="71438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ИСКОННО РУССКИЕ</a:t>
            </a:r>
            <a:endParaRPr lang="ru-RU" sz="20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57752" y="1571612"/>
            <a:ext cx="3714776" cy="714380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         ЗАИМСТВОВАННЫЕ</a:t>
            </a:r>
            <a:endParaRPr lang="ru-RU" b="1" dirty="0"/>
          </a:p>
        </p:txBody>
      </p:sp>
      <p:sp>
        <p:nvSpPr>
          <p:cNvPr id="7" name="Двойная стрелка влево/вверх 6"/>
          <p:cNvSpPr/>
          <p:nvPr/>
        </p:nvSpPr>
        <p:spPr>
          <a:xfrm rot="13418114">
            <a:off x="3486236" y="677553"/>
            <a:ext cx="2171530" cy="2070468"/>
          </a:xfrm>
          <a:prstGeom prst="leftUp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85918" y="214290"/>
            <a:ext cx="6215106" cy="1000132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Классификация фразеологических оборотов по их происхождению</a:t>
            </a:r>
          </a:p>
          <a:p>
            <a:pPr algn="ctr"/>
            <a:endParaRPr lang="ru-RU" sz="28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2428868"/>
            <a:ext cx="3929090" cy="57150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История нашей Родины,  обычаи наших предков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5720" y="3071810"/>
            <a:ext cx="3929090" cy="642942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Устное народное творчество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5720" y="3857628"/>
            <a:ext cx="3929090" cy="500066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Авторские произведения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5720" y="4500570"/>
            <a:ext cx="3929090" cy="642942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Русские  ремесла (профессии)</a:t>
            </a:r>
          </a:p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929190" y="2428868"/>
            <a:ext cx="3714776" cy="57150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Мифы Древней Греции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929190" y="3071810"/>
            <a:ext cx="3714776" cy="1000132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Библия ( Ветхий Завет- древнееврейский;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Новый Завет – греческий)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929190" y="4214818"/>
            <a:ext cx="3714776" cy="57150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Иностранные языки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357290" y="5286388"/>
            <a:ext cx="6500858" cy="1285884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C000"/>
                </a:solidFill>
              </a:rPr>
              <a:t>Откуда к нам пришли </a:t>
            </a:r>
          </a:p>
          <a:p>
            <a:pPr algn="ctr"/>
            <a:r>
              <a:rPr lang="ru-RU" sz="4800" b="1" dirty="0" smtClean="0">
                <a:solidFill>
                  <a:srgbClr val="FFC000"/>
                </a:solidFill>
              </a:rPr>
              <a:t>фразеологизмы?</a:t>
            </a:r>
            <a:endParaRPr lang="ru-RU" sz="4800" b="1" dirty="0">
              <a:solidFill>
                <a:srgbClr val="FFC000"/>
              </a:solidFill>
            </a:endParaRPr>
          </a:p>
        </p:txBody>
      </p:sp>
      <p:pic>
        <p:nvPicPr>
          <p:cNvPr id="27" name="Рисунок 26" descr="f2e574db2233.png"/>
          <p:cNvPicPr>
            <a:picLocks noChangeAspect="1"/>
          </p:cNvPicPr>
          <p:nvPr/>
        </p:nvPicPr>
        <p:blipFill>
          <a:blip r:embed="rId2" cstate="email">
            <a:lum bright="-10000" contrast="40000"/>
          </a:blip>
          <a:stretch>
            <a:fillRect/>
          </a:stretch>
        </p:blipFill>
        <p:spPr>
          <a:xfrm>
            <a:off x="7841940" y="4961796"/>
            <a:ext cx="1302060" cy="1896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-облако 6"/>
          <p:cNvSpPr/>
          <p:nvPr/>
        </p:nvSpPr>
        <p:spPr>
          <a:xfrm>
            <a:off x="1142976" y="500042"/>
            <a:ext cx="4071966" cy="2857520"/>
          </a:xfrm>
          <a:prstGeom prst="cloudCallout">
            <a:avLst>
              <a:gd name="adj1" fmla="val -2538"/>
              <a:gd name="adj2" fmla="val 84267"/>
            </a:avLst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Char char="-"/>
            </a:pPr>
            <a:r>
              <a:rPr lang="ru-RU" sz="2400" dirty="0" smtClean="0"/>
              <a:t>Двое из ларца!</a:t>
            </a:r>
          </a:p>
          <a:p>
            <a:pPr algn="ctr"/>
            <a:r>
              <a:rPr lang="ru-RU" sz="2400" dirty="0" smtClean="0"/>
              <a:t>Вы правда, что ли, всё-всё за меня делать будете?</a:t>
            </a:r>
            <a:endParaRPr lang="ru-RU" sz="2400" b="1" dirty="0"/>
          </a:p>
        </p:txBody>
      </p:sp>
      <p:sp>
        <p:nvSpPr>
          <p:cNvPr id="9" name="Выноска-облако 8"/>
          <p:cNvSpPr/>
          <p:nvPr/>
        </p:nvSpPr>
        <p:spPr>
          <a:xfrm>
            <a:off x="4786314" y="285728"/>
            <a:ext cx="3714776" cy="2143140"/>
          </a:xfrm>
          <a:prstGeom prst="cloudCallout">
            <a:avLst>
              <a:gd name="adj1" fmla="val -1081"/>
              <a:gd name="adj2" fmla="val 95611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- Ага! </a:t>
            </a:r>
            <a:endParaRPr lang="ru-RU" sz="2800" dirty="0"/>
          </a:p>
        </p:txBody>
      </p:sp>
      <p:pic>
        <p:nvPicPr>
          <p:cNvPr id="11" name="Рисунок 10" descr="http://img-fotki.yandex.ru/get/6429/981986.11/0_810f1_44a9c7c0_ori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4929198"/>
            <a:ext cx="9929882" cy="2285993"/>
          </a:xfrm>
          <a:prstGeom prst="rect">
            <a:avLst/>
          </a:prstGeom>
          <a:noFill/>
        </p:spPr>
      </p:pic>
      <p:pic>
        <p:nvPicPr>
          <p:cNvPr id="14" name="Picture 2" descr="larets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071942"/>
            <a:ext cx="3004440" cy="237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img-fotki.yandex.ru/get/3502/inmira.10/0_3546b_b8872fb4_L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14338"/>
            <a:ext cx="2000233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Рисунок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857488" y="2613664"/>
            <a:ext cx="2357422" cy="4244336"/>
          </a:xfrm>
          <a:prstGeom prst="rect">
            <a:avLst/>
          </a:prstGeom>
        </p:spPr>
      </p:pic>
      <p:pic>
        <p:nvPicPr>
          <p:cNvPr id="16" name="Рисунок 15" descr="Рисунок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0" y="2714620"/>
            <a:ext cx="3500430" cy="3929066"/>
          </a:xfrm>
          <a:prstGeom prst="rect">
            <a:avLst/>
          </a:prstGeom>
        </p:spPr>
      </p:pic>
      <p:pic>
        <p:nvPicPr>
          <p:cNvPr id="17" name="Рисунок 16" descr="Рисунок1.png"/>
          <p:cNvPicPr>
            <a:picLocks noChangeAspect="1"/>
          </p:cNvPicPr>
          <p:nvPr/>
        </p:nvPicPr>
        <p:blipFill>
          <a:blip r:embed="rId8" cstate="print"/>
          <a:srcRect l="3872" t="4831" r="14123" b="2453"/>
          <a:stretch>
            <a:fillRect/>
          </a:stretch>
        </p:blipFill>
        <p:spPr>
          <a:xfrm>
            <a:off x="6858016" y="2000240"/>
            <a:ext cx="3217477" cy="4857760"/>
          </a:xfrm>
          <a:prstGeom prst="rect">
            <a:avLst/>
          </a:prstGeom>
        </p:spPr>
      </p:pic>
      <p:pic>
        <p:nvPicPr>
          <p:cNvPr id="18" name="Рисунок 17" descr="Рисунок1.png"/>
          <p:cNvPicPr>
            <a:picLocks noChangeAspect="1"/>
          </p:cNvPicPr>
          <p:nvPr/>
        </p:nvPicPr>
        <p:blipFill>
          <a:blip r:embed="rId8" cstate="print"/>
          <a:srcRect l="3872" t="4831" r="14123" b="2453"/>
          <a:stretch>
            <a:fillRect/>
          </a:stretch>
        </p:blipFill>
        <p:spPr>
          <a:xfrm>
            <a:off x="5857884" y="2571720"/>
            <a:ext cx="2838965" cy="428628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 rot="574350">
            <a:off x="199463" y="3510545"/>
            <a:ext cx="33019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Тридевятое царство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14282" y="1643050"/>
            <a:ext cx="44220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1.Делать из иглы вилы (польск.)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Делать из комара верблюда (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чешск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Делать из кротовины гору (англ.)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58" y="214290"/>
            <a:ext cx="8501122" cy="1143008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Придумайте к заимствованным фразеологизмам синонимичные из русского языка</a:t>
            </a:r>
            <a:endParaRPr lang="ru-RU" sz="1600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714488"/>
            <a:ext cx="2571768" cy="8572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Делать из мухи слона (рус.)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8195" name="Picture 3" descr="http://illustrators.ru/illustrations/438283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1428736"/>
            <a:ext cx="1529065" cy="1890711"/>
          </a:xfrm>
          <a:prstGeom prst="rect">
            <a:avLst/>
          </a:prstGeom>
          <a:noFill/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Прямоугольник 8"/>
          <p:cNvSpPr/>
          <p:nvPr/>
        </p:nvSpPr>
        <p:spPr>
          <a:xfrm>
            <a:off x="4000496" y="3143248"/>
            <a:ext cx="2643206" cy="12144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Ехать в Тулу со своим самоваром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(рус.)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92893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2.Тмин везти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Керм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иран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.)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Везти сов в Афины (греч.)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Везти уголь в Ньюк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сл (англ.)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 descr="http://ic.pics.livejournal.com/miroslav1983/50647193/17361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3429000"/>
            <a:ext cx="1809729" cy="13572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3" name="Прямоугольник 12"/>
          <p:cNvSpPr/>
          <p:nvPr/>
        </p:nvSpPr>
        <p:spPr>
          <a:xfrm>
            <a:off x="7500958" y="4143380"/>
            <a:ext cx="994568" cy="584775"/>
          </a:xfrm>
          <a:prstGeom prst="rect">
            <a:avLst/>
          </a:prstGeom>
          <a:noFill/>
          <a:scene3d>
            <a:camera prst="orthographicFront"/>
            <a:lightRig rig="soft" dir="tl">
              <a:rot lat="0" lon="0" rev="0"/>
            </a:lightRig>
          </a:scene3d>
          <a:sp3d>
            <a:bevelT prst="angle"/>
          </a:sp3d>
        </p:spPr>
        <p:txBody>
          <a:bodyPr wrap="non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Тула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1868" y="5000636"/>
            <a:ext cx="2643206" cy="12144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белка в колесе</a:t>
            </a: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(рус.)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4572008"/>
            <a:ext cx="392671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3.Он стреляет из четырех ружей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(франц.)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Он занят, как пчела (англ.)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Он печенки выплевывает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испан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www.elfikarussian.ru/wp-content/uploads/2010/11/bel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5000636"/>
            <a:ext cx="2143140" cy="16097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5" name="Рисунок 14" descr="f2e574db2233.png"/>
          <p:cNvPicPr>
            <a:picLocks noChangeAspect="1"/>
          </p:cNvPicPr>
          <p:nvPr/>
        </p:nvPicPr>
        <p:blipFill>
          <a:blip r:embed="rId5" cstate="email">
            <a:lum bright="-10000" contrast="40000"/>
          </a:blip>
          <a:stretch>
            <a:fillRect/>
          </a:stretch>
        </p:blipFill>
        <p:spPr>
          <a:xfrm>
            <a:off x="8492970" y="4961796"/>
            <a:ext cx="1302060" cy="1896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282" y="214290"/>
            <a:ext cx="5214974" cy="1428760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Черепашьим шагом. В мгновенье ока.  Только пятки засверкали. Мчаться на всех парусах.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282" y="1857364"/>
            <a:ext cx="5214974" cy="142876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Повернуться негде. Яблоку негде упасть. Кот наплакал.  Как сельдей в бочке.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3429000"/>
            <a:ext cx="5214974" cy="1428760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Не покладая рук. Засучив рукава.  До седьмого пота.  Работать спустя рукава.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5072074"/>
            <a:ext cx="5214974" cy="142876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Как кошка с собакой. Душа в душу. Был не в ладах. Был в контрах.</a:t>
            </a:r>
            <a:endParaRPr lang="ru-RU" sz="24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42910" y="785794"/>
            <a:ext cx="2571768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357290" y="2786058"/>
            <a:ext cx="1857388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857488" y="4357694"/>
            <a:ext cx="2000264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285984" y="4714884"/>
            <a:ext cx="107157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286116" y="5786454"/>
            <a:ext cx="1714512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rus.1september.ru/2003/08/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85728"/>
            <a:ext cx="2737585" cy="1500198"/>
          </a:xfrm>
          <a:prstGeom prst="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28" name="Picture 4" descr="http://img-fotki.yandex.ru/get/6103/83538989.a/0_12a66d_1e1fdfbd_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428736"/>
            <a:ext cx="1562100" cy="2200275"/>
          </a:xfrm>
          <a:prstGeom prst="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30" name="Picture 6" descr="http://wiki.tgl.net.ru/images/8/8a/IDz245_%D1%81%D0%BF%D1%83%D1%81%D1%82%D1%8F_%D1%80%D1%83%D0%BA%D0%B0%D0%B2%D0%B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786058"/>
            <a:ext cx="1785950" cy="2312805"/>
          </a:xfrm>
          <a:prstGeom prst="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32" name="Picture 8" descr="http://wiki.tgl.net.ru/images/7/7a/%D0%9E%D0%A23_%D0%B1%D1%83%D0%BA%D0%BC%D0%B8%D0%BD%D0%B0%D1%82%D0%BE%D1%80%D1%8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4786322"/>
            <a:ext cx="2724150" cy="1905000"/>
          </a:xfrm>
          <a:prstGeom prst="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5" name="Рисунок 14" descr="f2e574db2233.png"/>
          <p:cNvPicPr>
            <a:picLocks noChangeAspect="1"/>
          </p:cNvPicPr>
          <p:nvPr/>
        </p:nvPicPr>
        <p:blipFill>
          <a:blip r:embed="rId6" cstate="email">
            <a:lum bright="-10000" contrast="40000"/>
          </a:blip>
          <a:stretch>
            <a:fillRect/>
          </a:stretch>
        </p:blipFill>
        <p:spPr>
          <a:xfrm>
            <a:off x="8492970" y="4961796"/>
            <a:ext cx="1302060" cy="1896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-fotki.yandex.ru/get/6414/83813999.1306/0_e3147_d100c539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143116"/>
            <a:ext cx="3680454" cy="3833806"/>
          </a:xfrm>
          <a:prstGeom prst="rect">
            <a:avLst/>
          </a:prstGeom>
          <a:noFill/>
        </p:spPr>
      </p:pic>
      <p:pic>
        <p:nvPicPr>
          <p:cNvPr id="1030" name="Picture 6" descr="http://img-fotki.yandex.ru/get/6414/83813999.1306/0_e3148_664d0d62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928802"/>
            <a:ext cx="3801708" cy="3976682"/>
          </a:xfrm>
          <a:prstGeom prst="rect">
            <a:avLst/>
          </a:prstGeom>
          <a:noFill/>
        </p:spPr>
      </p:pic>
      <p:pic>
        <p:nvPicPr>
          <p:cNvPr id="1032" name="Picture 8" descr="http://img-fotki.yandex.ru/get/6514/83813999.1306/0_e3149_69984376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42974" y="2500306"/>
            <a:ext cx="3070854" cy="3690930"/>
          </a:xfrm>
          <a:prstGeom prst="rect">
            <a:avLst/>
          </a:prstGeom>
          <a:noFill/>
        </p:spPr>
      </p:pic>
      <p:pic>
        <p:nvPicPr>
          <p:cNvPr id="8" name="Рисунок 7" descr="http://img-fotki.yandex.ru/get/6429/981986.11/0_810f1_44a9c7c0_ori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84" y="4786322"/>
            <a:ext cx="9644130" cy="2285993"/>
          </a:xfrm>
          <a:prstGeom prst="rect">
            <a:avLst/>
          </a:prstGeom>
          <a:noFill/>
        </p:spPr>
      </p:pic>
      <p:pic>
        <p:nvPicPr>
          <p:cNvPr id="9" name="Picture 2" descr="http://img-fotki.yandex.ru/get/6618/83813999.1306/0_e3146_9a5feb64_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2524128"/>
            <a:ext cx="3926488" cy="4333872"/>
          </a:xfrm>
          <a:prstGeom prst="rect">
            <a:avLst/>
          </a:prstGeom>
          <a:noFill/>
        </p:spPr>
      </p:pic>
      <p:sp>
        <p:nvSpPr>
          <p:cNvPr id="10" name="Выноска-облако 9"/>
          <p:cNvSpPr/>
          <p:nvPr/>
        </p:nvSpPr>
        <p:spPr>
          <a:xfrm>
            <a:off x="1214414" y="0"/>
            <a:ext cx="7072362" cy="2071702"/>
          </a:xfrm>
          <a:prstGeom prst="cloudCallout">
            <a:avLst>
              <a:gd name="adj1" fmla="val -5983"/>
              <a:gd name="adj2" fmla="val 142232"/>
            </a:avLst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Char char="-"/>
            </a:pPr>
            <a:r>
              <a:rPr lang="ru-RU" sz="2400" b="1" dirty="0" smtClean="0"/>
              <a:t> Хорошо! Поможем! Только ты должен исправить свои ошибки!</a:t>
            </a:r>
            <a:endParaRPr lang="ru-RU" sz="2400" b="1" dirty="0"/>
          </a:p>
        </p:txBody>
      </p:sp>
      <p:pic>
        <p:nvPicPr>
          <p:cNvPr id="11" name="Рисунок 10" descr="http://img-fotki.yandex.ru/get/3502/inmira.10/0_3546b_b8872fb4_L.pn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000233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Выноска-облако 11"/>
          <p:cNvSpPr/>
          <p:nvPr/>
        </p:nvSpPr>
        <p:spPr>
          <a:xfrm>
            <a:off x="4143372" y="1500174"/>
            <a:ext cx="4000528" cy="2143140"/>
          </a:xfrm>
          <a:prstGeom prst="cloudCallout">
            <a:avLst>
              <a:gd name="adj1" fmla="val 30458"/>
              <a:gd name="adj2" fmla="val 66278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-Василисы Премудрые, помогите мне вернуться домой!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16D82D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4282" y="500042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Кропива проявляла жгучий </a:t>
            </a:r>
            <a:r>
              <a:rPr lang="ru-RU" sz="4400" dirty="0" err="1" smtClean="0"/>
              <a:t>интирес</a:t>
            </a:r>
            <a:r>
              <a:rPr lang="ru-RU" sz="4400" dirty="0" smtClean="0"/>
              <a:t>  ко всему, что её </a:t>
            </a:r>
            <a:r>
              <a:rPr lang="ru-RU" sz="4400" dirty="0" err="1" smtClean="0"/>
              <a:t>косалось</a:t>
            </a:r>
            <a:r>
              <a:rPr lang="ru-RU" sz="4400" dirty="0" smtClean="0"/>
              <a:t>. </a:t>
            </a:r>
          </a:p>
          <a:p>
            <a:r>
              <a:rPr lang="ru-RU" sz="4400" dirty="0" smtClean="0"/>
              <a:t>На </a:t>
            </a:r>
            <a:r>
              <a:rPr lang="ru-RU" sz="4400" dirty="0" err="1" smtClean="0"/>
              <a:t>вилосипедном</a:t>
            </a:r>
            <a:r>
              <a:rPr lang="ru-RU" sz="4400" dirty="0" smtClean="0"/>
              <a:t> </a:t>
            </a:r>
            <a:r>
              <a:rPr lang="ru-RU" sz="4400" dirty="0" err="1" smtClean="0"/>
              <a:t>зоводе</a:t>
            </a:r>
            <a:r>
              <a:rPr lang="ru-RU" sz="4400" dirty="0" smtClean="0"/>
              <a:t> в </a:t>
            </a:r>
            <a:r>
              <a:rPr lang="ru-RU" sz="4400" dirty="0" err="1" smtClean="0"/>
              <a:t>канце</a:t>
            </a:r>
            <a:r>
              <a:rPr lang="ru-RU" sz="4400" dirty="0" smtClean="0"/>
              <a:t> года </a:t>
            </a:r>
            <a:r>
              <a:rPr lang="ru-RU" sz="4400" dirty="0" err="1" smtClean="0"/>
              <a:t>нажемали</a:t>
            </a:r>
            <a:r>
              <a:rPr lang="ru-RU" sz="4400" dirty="0" smtClean="0"/>
              <a:t> на все </a:t>
            </a:r>
            <a:r>
              <a:rPr lang="ru-RU" sz="4400" dirty="0" err="1" smtClean="0"/>
              <a:t>пидали</a:t>
            </a:r>
            <a:r>
              <a:rPr lang="ru-RU" sz="4400" dirty="0" smtClean="0"/>
              <a:t>. </a:t>
            </a:r>
          </a:p>
          <a:p>
            <a:r>
              <a:rPr lang="ru-RU" sz="4400" dirty="0" smtClean="0"/>
              <a:t>Они </a:t>
            </a:r>
            <a:r>
              <a:rPr lang="ru-RU" sz="4400" dirty="0" err="1" smtClean="0"/>
              <a:t>сматрели</a:t>
            </a:r>
            <a:r>
              <a:rPr lang="ru-RU" sz="4400" dirty="0" smtClean="0"/>
              <a:t> на всё спустя рукава.</a:t>
            </a:r>
          </a:p>
          <a:p>
            <a:r>
              <a:rPr lang="ru-RU" sz="4400" dirty="0" smtClean="0"/>
              <a:t>Мы вернулись домой по </a:t>
            </a:r>
            <a:r>
              <a:rPr lang="ru-RU" sz="4400" dirty="0" err="1" smtClean="0"/>
              <a:t>дабру</a:t>
            </a:r>
            <a:r>
              <a:rPr lang="ru-RU" sz="4400" dirty="0" smtClean="0"/>
              <a:t> </a:t>
            </a:r>
            <a:r>
              <a:rPr lang="ru-RU" sz="4400" dirty="0" err="1" smtClean="0"/>
              <a:t>по</a:t>
            </a:r>
            <a:r>
              <a:rPr lang="ru-RU" sz="4400" dirty="0" smtClean="0"/>
              <a:t> </a:t>
            </a:r>
            <a:r>
              <a:rPr lang="ru-RU" sz="4400" dirty="0" err="1" smtClean="0"/>
              <a:t>здарову</a:t>
            </a:r>
            <a:r>
              <a:rPr lang="ru-RU" sz="4400" dirty="0" smtClean="0"/>
              <a:t>.</a:t>
            </a:r>
            <a:endParaRPr lang="ru-RU" sz="4400" dirty="0"/>
          </a:p>
        </p:txBody>
      </p:sp>
      <p:pic>
        <p:nvPicPr>
          <p:cNvPr id="7" name="Рисунок 6" descr="f2e574db2233.png"/>
          <p:cNvPicPr>
            <a:picLocks noChangeAspect="1"/>
          </p:cNvPicPr>
          <p:nvPr/>
        </p:nvPicPr>
        <p:blipFill>
          <a:blip r:embed="rId3" cstate="email">
            <a:lum bright="-10000" contrast="40000"/>
          </a:blip>
          <a:stretch>
            <a:fillRect/>
          </a:stretch>
        </p:blipFill>
        <p:spPr>
          <a:xfrm>
            <a:off x="8286776" y="4961796"/>
            <a:ext cx="1302060" cy="18962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57224" y="357166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72396" y="357166"/>
            <a:ext cx="5715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7686" y="1071546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4414" y="1714488"/>
            <a:ext cx="538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6314" y="1714488"/>
            <a:ext cx="532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00892" y="1714488"/>
            <a:ext cx="562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57422" y="2357430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57884" y="2428868"/>
            <a:ext cx="538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57356" y="3071810"/>
            <a:ext cx="562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29388" y="3714752"/>
            <a:ext cx="562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4348" y="4429132"/>
            <a:ext cx="562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WordArt 28"/>
          <p:cNvSpPr>
            <a:spLocks noChangeArrowheads="1" noChangeShapeType="1" noTextEdit="1"/>
          </p:cNvSpPr>
          <p:nvPr/>
        </p:nvSpPr>
        <p:spPr bwMode="auto">
          <a:xfrm>
            <a:off x="6500826" y="4929198"/>
            <a:ext cx="741363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EF1403"/>
                  </a:solidFill>
                  <a:round/>
                  <a:headEnd/>
                  <a:tailEnd/>
                </a:ln>
                <a:solidFill>
                  <a:srgbClr val="EF1403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5.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iafilmy.su/uploads/posts/2011-09/1314902684_p_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08"/>
            <a:ext cx="9144000" cy="6844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7356" y="214290"/>
            <a:ext cx="5765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Домашняя работа</a:t>
            </a:r>
            <a:endParaRPr lang="ru-RU" sz="5400" b="1" cap="none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692" y="1071546"/>
            <a:ext cx="91323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1.Упражнение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№204 (по заданию)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«Проба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пера».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Напишите шуточное объявление с использованием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фразеологизмов.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14282" y="285728"/>
            <a:ext cx="3214710" cy="5715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где раки зимуют</a:t>
            </a: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4282" y="2643182"/>
            <a:ext cx="3214710" cy="571504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заткну за пояс</a:t>
            </a:r>
          </a:p>
          <a:p>
            <a:pPr algn="ctr"/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14282" y="5857892"/>
            <a:ext cx="3214710" cy="785818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не бросай слов на ветер</a:t>
            </a:r>
          </a:p>
          <a:p>
            <a:pPr algn="ctr"/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4282" y="3357562"/>
            <a:ext cx="3214710" cy="571504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r>
              <a:rPr lang="ru-RU" sz="2400" b="1" dirty="0" smtClean="0"/>
              <a:t>вне себя</a:t>
            </a:r>
          </a:p>
          <a:p>
            <a:pPr algn="ctr"/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4282" y="1928802"/>
            <a:ext cx="3214710" cy="5715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из кожи вон лезешь</a:t>
            </a:r>
          </a:p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4282" y="4071942"/>
            <a:ext cx="3214710" cy="7143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/>
          </a:p>
          <a:p>
            <a:pPr algn="ctr"/>
            <a:r>
              <a:rPr lang="ru-RU" sz="2400" b="1" dirty="0" smtClean="0"/>
              <a:t>голыми руками не возьмешь</a:t>
            </a:r>
          </a:p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4282" y="5000636"/>
            <a:ext cx="3214710" cy="571504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смотришь в оба</a:t>
            </a:r>
          </a:p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4282" y="1000108"/>
            <a:ext cx="3214710" cy="7858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sz="2400" b="1" dirty="0" smtClean="0"/>
              <a:t>спишь с </a:t>
            </a:r>
          </a:p>
          <a:p>
            <a:pPr algn="ctr"/>
            <a:r>
              <a:rPr lang="ru-RU" sz="2400" b="1" dirty="0" smtClean="0"/>
              <a:t>открытыми глазами</a:t>
            </a:r>
          </a:p>
          <a:p>
            <a:pPr algn="ctr"/>
            <a:endParaRPr lang="ru-RU" dirty="0"/>
          </a:p>
        </p:txBody>
      </p:sp>
      <p:pic>
        <p:nvPicPr>
          <p:cNvPr id="1028" name="Picture 4" descr="http://idioms.chat.ru/07/pix/15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14290"/>
            <a:ext cx="3038475" cy="3214686"/>
          </a:xfrm>
          <a:prstGeom prst="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30" name="Picture 6" descr="http://idioms.chat.ru/10/pix/247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571876"/>
            <a:ext cx="3071834" cy="3071834"/>
          </a:xfrm>
          <a:prstGeom prst="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7" name="Picture 19" descr="4"/>
          <p:cNvPicPr>
            <a:picLocks noChangeAspect="1" noChangeArrowheads="1"/>
          </p:cNvPicPr>
          <p:nvPr/>
        </p:nvPicPr>
        <p:blipFill>
          <a:blip r:embed="rId4" cstate="email"/>
          <a:srcRect l="3606" t="2016"/>
          <a:stretch>
            <a:fillRect/>
          </a:stretch>
        </p:blipFill>
        <p:spPr bwMode="auto">
          <a:xfrm rot="1108148">
            <a:off x="3512006" y="1177399"/>
            <a:ext cx="2690916" cy="4118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c.l.thumbs.canstockphoto.com/canstock14268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428736"/>
            <a:ext cx="1785940" cy="1785940"/>
          </a:xfrm>
          <a:prstGeom prst="rect">
            <a:avLst/>
          </a:prstGeom>
          <a:noFill/>
        </p:spPr>
      </p:pic>
      <p:pic>
        <p:nvPicPr>
          <p:cNvPr id="1028" name="Picture 4" descr="http://4.bp.blogspot.com/-RyljYoo5pKc/UJN-0B6ApsI/AAAAAAAACnc/IxwSCJXstNg/s320/001+%2814%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1357298"/>
            <a:ext cx="1904992" cy="1827602"/>
          </a:xfrm>
          <a:prstGeom prst="rect">
            <a:avLst/>
          </a:prstGeom>
          <a:noFill/>
        </p:spPr>
      </p:pic>
      <p:pic>
        <p:nvPicPr>
          <p:cNvPr id="1030" name="Picture 6" descr="Неизвестная категор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1571612"/>
            <a:ext cx="1993596" cy="164307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3857628"/>
            <a:ext cx="2108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ФРАЗЕ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1802" y="3857628"/>
            <a:ext cx="1538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ОЛО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0694" y="3857628"/>
            <a:ext cx="936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ГИ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00958" y="3857628"/>
            <a:ext cx="1124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ЗМ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14346" y="2071678"/>
            <a:ext cx="278608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ФРАЗА</a:t>
            </a:r>
            <a:endParaRPr lang="ru-RU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16200000" flipH="1">
            <a:off x="1643042" y="2357430"/>
            <a:ext cx="785818" cy="5000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857356" y="1357298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71736" y="285728"/>
            <a:ext cx="5020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,</a:t>
            </a:r>
            <a:endParaRPr lang="ru-RU" sz="9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14810" y="214290"/>
            <a:ext cx="5020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,</a:t>
            </a:r>
            <a:endParaRPr lang="ru-RU" sz="9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43306" y="214290"/>
            <a:ext cx="5020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,</a:t>
            </a:r>
            <a:endParaRPr lang="ru-RU" sz="9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29058" y="214290"/>
            <a:ext cx="5020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,</a:t>
            </a:r>
            <a:endParaRPr lang="ru-RU" sz="9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43636" y="285728"/>
            <a:ext cx="5020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,</a:t>
            </a:r>
            <a:endParaRPr lang="ru-RU" sz="9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29388" y="285728"/>
            <a:ext cx="5020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,</a:t>
            </a:r>
            <a:endParaRPr lang="ru-RU" sz="9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072462" y="142852"/>
            <a:ext cx="5020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,</a:t>
            </a:r>
            <a:endParaRPr lang="ru-RU" sz="9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29652" y="142852"/>
            <a:ext cx="5020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,</a:t>
            </a:r>
            <a:endParaRPr lang="ru-RU" sz="9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57224" y="5286388"/>
            <a:ext cx="7500990" cy="107157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Фраза – это несколько слов, связанных между собой. </a:t>
            </a:r>
          </a:p>
          <a:p>
            <a:pPr algn="ctr"/>
            <a:r>
              <a:rPr lang="ru-RU" sz="2400" b="1" dirty="0" smtClean="0"/>
              <a:t>Логос – </a:t>
            </a:r>
            <a:r>
              <a:rPr lang="ru-RU" sz="2400" dirty="0" smtClean="0"/>
              <a:t>от греч.  </a:t>
            </a:r>
            <a:r>
              <a:rPr lang="el-GR" sz="2400" dirty="0" smtClean="0"/>
              <a:t>λόγος</a:t>
            </a:r>
            <a:r>
              <a:rPr lang="ru-RU" sz="2400" b="1" dirty="0" smtClean="0"/>
              <a:t> учение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28596" y="1857364"/>
            <a:ext cx="3714776" cy="7143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57752" y="1785926"/>
            <a:ext cx="3714776" cy="7143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7" name="Двойная стрелка влево/вверх 6"/>
          <p:cNvSpPr/>
          <p:nvPr/>
        </p:nvSpPr>
        <p:spPr>
          <a:xfrm rot="13418114">
            <a:off x="3486236" y="677553"/>
            <a:ext cx="2171530" cy="2070468"/>
          </a:xfrm>
          <a:prstGeom prst="leftUpArrow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85918" y="214290"/>
            <a:ext cx="6215106" cy="1000132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Классификация фразеологических оборотов по их …</a:t>
            </a:r>
          </a:p>
          <a:p>
            <a:pPr algn="ctr"/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4714884"/>
            <a:ext cx="350046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тянуть лямку (русск.)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00562" y="4786322"/>
            <a:ext cx="428628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на всех парусах (русск.)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29256" y="5429264"/>
            <a:ext cx="350046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время-деньги (англ.)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5429264"/>
            <a:ext cx="514353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сказка про белого бычка (русск.)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6143644"/>
            <a:ext cx="350046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идея фикс (франц.)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29058" y="6072206"/>
            <a:ext cx="5000660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вот где собака зарыта (немец.)</a:t>
            </a:r>
            <a:endParaRPr lang="ru-RU" sz="2800" dirty="0"/>
          </a:p>
        </p:txBody>
      </p:sp>
      <p:pic>
        <p:nvPicPr>
          <p:cNvPr id="15" name="Picture 1" descr="0_80790_838ad46f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643050"/>
            <a:ext cx="535773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 descr="0_80790_838ad46f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571612"/>
            <a:ext cx="535773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357158" y="271462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57158" y="307181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57158" y="342900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7158" y="378619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 flipV="1">
            <a:off x="2214546" y="2571744"/>
            <a:ext cx="500066" cy="4286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2143108" y="2786058"/>
            <a:ext cx="785818" cy="3571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5400000">
            <a:off x="2178827" y="3107529"/>
            <a:ext cx="1000132" cy="714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6200000" flipH="1">
            <a:off x="2214546" y="3143248"/>
            <a:ext cx="1357322" cy="3571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4929190" y="271462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929190" y="307181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929190" y="3429000"/>
            <a:ext cx="3714776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 стрелкой 39"/>
          <p:cNvCxnSpPr/>
          <p:nvPr/>
        </p:nvCxnSpPr>
        <p:spPr>
          <a:xfrm rot="10800000" flipV="1">
            <a:off x="6929454" y="2500306"/>
            <a:ext cx="500066" cy="4286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5400000">
            <a:off x="6893735" y="2750339"/>
            <a:ext cx="785818" cy="2857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>
            <a:off x="6822297" y="3107529"/>
            <a:ext cx="1214446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6000760" y="714356"/>
            <a:ext cx="2643206" cy="50006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происхождению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4225932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Двадцать второе ноября.</a:t>
            </a:r>
            <a:br>
              <a:rPr lang="ru-RU" b="1" i="1" dirty="0" smtClean="0"/>
            </a:br>
            <a:r>
              <a:rPr lang="ru-RU" b="1" i="1" dirty="0" smtClean="0"/>
              <a:t>Классная работа.</a:t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2" name="Picture 2" descr="http://multikionline.org/_ld/1/958482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371" y="3786190"/>
            <a:ext cx="3760969" cy="2841621"/>
          </a:xfrm>
          <a:prstGeom prst="rect">
            <a:avLst/>
          </a:prstGeom>
          <a:noFill/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24" name="Picture 4" descr="http://funmult.ru/archive/pictures/movies_2_vovka_v_tridevyatom_tsarst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749678"/>
            <a:ext cx="3786214" cy="2860696"/>
          </a:xfrm>
          <a:prstGeom prst="rect">
            <a:avLst/>
          </a:prstGeom>
          <a:noFill/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Прямоугольник 4"/>
          <p:cNvSpPr/>
          <p:nvPr/>
        </p:nvSpPr>
        <p:spPr>
          <a:xfrm>
            <a:off x="0" y="1928802"/>
            <a:ext cx="90890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Фразеологизмы. </a:t>
            </a:r>
          </a:p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Источники фразеологизмов.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WordArt 2"/>
          <p:cNvSpPr>
            <a:spLocks noChangeArrowheads="1" noChangeShapeType="1" noTextEdit="1"/>
          </p:cNvSpPr>
          <p:nvPr/>
        </p:nvSpPr>
        <p:spPr bwMode="auto">
          <a:xfrm>
            <a:off x="857224" y="142852"/>
            <a:ext cx="4071966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/>
                <a:cs typeface="Arial"/>
              </a:rPr>
              <a:t>Цели</a:t>
            </a: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"/>
                <a:cs typeface="Arial"/>
              </a:rPr>
              <a:t>урока: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49ED5D"/>
              </a:solidFill>
              <a:latin typeface="Arial"/>
              <a:cs typeface="Arial"/>
            </a:endParaRP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2071670" y="1214422"/>
            <a:ext cx="674211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/>
            <a:r>
              <a:rPr lang="ru-RU" sz="2400" dirty="0"/>
              <a:t>1) уметь давать  определение;</a:t>
            </a:r>
          </a:p>
          <a:p>
            <a:pPr marL="342900" indent="-342900"/>
            <a:r>
              <a:rPr lang="ru-RU" sz="2400" dirty="0"/>
              <a:t>2)  находить  в тексте;</a:t>
            </a:r>
          </a:p>
          <a:p>
            <a:pPr marL="342900" indent="-342900"/>
            <a:r>
              <a:rPr lang="ru-RU" sz="2400" dirty="0"/>
              <a:t>3) научиться  правильно употреблять в речи;</a:t>
            </a:r>
          </a:p>
          <a:p>
            <a:pPr marL="342900" indent="-342900"/>
            <a:r>
              <a:rPr lang="ru-RU" sz="2400" dirty="0"/>
              <a:t>4) выяснить, какую синтаксическую роль играют  в </a:t>
            </a:r>
            <a:r>
              <a:rPr lang="ru-RU" sz="2400" dirty="0" smtClean="0"/>
              <a:t>предложении; на какие группы по происхождению делятся все фразеологизмы.</a:t>
            </a:r>
            <a:endParaRPr lang="ru-RU" sz="2400" dirty="0"/>
          </a:p>
          <a:p>
            <a:pPr marL="342900" indent="-342900"/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75784" name="AutoShape 8"/>
          <p:cNvSpPr>
            <a:spLocks noChangeArrowheads="1"/>
          </p:cNvSpPr>
          <p:nvPr/>
        </p:nvSpPr>
        <p:spPr bwMode="auto">
          <a:xfrm>
            <a:off x="1785918" y="1071546"/>
            <a:ext cx="7072362" cy="2951162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4000" b="1" dirty="0"/>
              <a:t>1) уметь… </a:t>
            </a:r>
          </a:p>
          <a:p>
            <a:pPr algn="ctr"/>
            <a:r>
              <a:rPr lang="ru-RU" sz="4000" b="1" dirty="0"/>
              <a:t>2)  находить  в… </a:t>
            </a:r>
          </a:p>
          <a:p>
            <a:pPr algn="ctr"/>
            <a:r>
              <a:rPr lang="ru-RU" sz="4000" b="1" dirty="0"/>
              <a:t>3) научиться  правильно… </a:t>
            </a:r>
          </a:p>
          <a:p>
            <a:pPr algn="ctr"/>
            <a:r>
              <a:rPr lang="ru-RU" sz="4000" b="1" dirty="0"/>
              <a:t>4) выяснить…</a:t>
            </a:r>
          </a:p>
          <a:p>
            <a:pPr algn="ctr"/>
            <a:endParaRPr lang="ru-RU" sz="2800" b="1" dirty="0"/>
          </a:p>
        </p:txBody>
      </p:sp>
      <p:pic>
        <p:nvPicPr>
          <p:cNvPr id="1026" name="Picture 2" descr="http://i022.radikal.ru/1301/4f/fded7155f26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4429132"/>
            <a:ext cx="3000396" cy="2250298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37dd6d7ed4c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500098" y="571480"/>
            <a:ext cx="4191899" cy="6286520"/>
          </a:xfrm>
          <a:prstGeom prst="rect">
            <a:avLst/>
          </a:prstGeom>
        </p:spPr>
      </p:pic>
      <p:pic>
        <p:nvPicPr>
          <p:cNvPr id="1028" name="Picture 4" descr="http://www.prdisk.ru/images/tt_vovka_v_tridevyatom_carstve_screensho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4429132"/>
            <a:ext cx="3214710" cy="2250297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000628" y="428604"/>
            <a:ext cx="4000528" cy="5929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СКАЗКА ПРО БЕЛОГО БЫЧКА -</a:t>
            </a:r>
            <a:r>
              <a:rPr lang="ru-RU" sz="2000" b="1" dirty="0" smtClean="0"/>
              <a:t> бесконечное повторение одного и того же с самого начала, возвращение к одному и тому же.</a:t>
            </a: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Вам скучно, нам скучно: сказать ли вам СКАЗКУ ПРО БЕЛОГО БЫКА?</a:t>
            </a:r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/>
              <a:t>А.С. Пушкин А.А. </a:t>
            </a:r>
            <a:r>
              <a:rPr lang="ru-RU" sz="2000" b="1" dirty="0" err="1" smtClean="0"/>
              <a:t>Дельвигу</a:t>
            </a:r>
            <a:r>
              <a:rPr lang="ru-RU" sz="2000" b="1" dirty="0" smtClean="0"/>
              <a:t>, 16 ноября 1823 г.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ФЕ</a:t>
            </a:r>
            <a:r>
              <a:rPr lang="ru-RU" sz="2000" b="1" dirty="0" smtClean="0"/>
              <a:t> ГОВОРИТЬ ПРО ЧЕРНОГО  БЫКА - твердить одно и то же; функционирует в кашубском языке (диалект польского) (см. об этом: </a:t>
            </a:r>
            <a:r>
              <a:rPr lang="ru-RU" sz="2000" b="1" dirty="0" err="1" smtClean="0"/>
              <a:t>Мокиенко</a:t>
            </a:r>
            <a:r>
              <a:rPr lang="ru-RU" sz="2000" b="1" dirty="0" smtClean="0"/>
              <a:t>, 1999, с. 360-361).</a:t>
            </a:r>
            <a:endParaRPr lang="ru-RU" sz="2000" b="1" dirty="0"/>
          </a:p>
        </p:txBody>
      </p:sp>
      <p:sp>
        <p:nvSpPr>
          <p:cNvPr id="5" name="Овал 4"/>
          <p:cNvSpPr/>
          <p:nvPr/>
        </p:nvSpPr>
        <p:spPr>
          <a:xfrm>
            <a:off x="4643438" y="6072206"/>
            <a:ext cx="4500562" cy="64294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Фразеологическая единица (ФЕ).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rus.logobook.ru/mi/2131699/%D0%91%D0%BE%D0%BB%D1%8C%D1%88%D0%BE%D0%B9_%D1%84%D1%80%D0%B0%D0%B7%D0%B5%D0%BE%D0%BB%D0%BE%D0%B3%D0%B8%D1%87%D0%B5%D1%81%D0%BA%D0%B8%D0%B9_%D1%81%D0%BB%D0%BE%D0%B2%D0%B0%D1%80%D1%8C_%D1%80%D1%83%D1%81%D1%81%D0%BA%D0%BE%D0%B3%D0%BE_%D1%8F%D0%B7%D1%8B%D0%BA%D0%B0:_%D0%9E%D0%BA%D0%BE%D0%BB%D0%BE_1500_%D1%84%D1%80%D0%B0%D0%B7%D0%B5%D0%BE%D0%BB%D0%BE%D0%B3%D0%B8%D0%B7%D0%BC%D0%BE%D0%B2._%D0%97%D0%BD%D0%B0%D0%BD%D0%B8%D0%B5._%D0%A3%D0%BF%D0%BE%D1%82%D1%80%D0%B5%D0%B1%D0%BB%D0%B5%D0%BD%D0%B8%D0%B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71546"/>
            <a:ext cx="2106057" cy="2758936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Picture 4" descr="http://www.arhibook.ru/uploads/posts/2013-04/1366299659_scool_frazeol_slov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857232"/>
            <a:ext cx="1875878" cy="2690808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Picture 12" descr="Фразеологизмы для дете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143248"/>
            <a:ext cx="1958901" cy="2690798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Picture 16" descr="http://j.livelib.ru/boocover/1000006903/l/4b27/A._K._Birih_V._M._Mokienko_L._I._Stepanova__Slovar_frazeologicheskih_sinonimov_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3286124"/>
            <a:ext cx="1905000" cy="3000376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785786" y="0"/>
            <a:ext cx="7500990" cy="1000132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Значение фразеологизмов разъясняется во фразеологических словарях русского языка.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072206"/>
            <a:ext cx="4429124" cy="78579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Фразеологизмы в толковых словарях обозначаются знаком ◊.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3231</TotalTime>
  <Words>1193</Words>
  <Application>Microsoft Office PowerPoint</Application>
  <PresentationFormat>Экран (4:3)</PresentationFormat>
  <Paragraphs>259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Двадцать второе ноября. Классная работа.  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321</cp:revision>
  <dcterms:created xsi:type="dcterms:W3CDTF">2013-10-26T11:04:32Z</dcterms:created>
  <dcterms:modified xsi:type="dcterms:W3CDTF">2014-01-12T12:04:07Z</dcterms:modified>
</cp:coreProperties>
</file>