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1"/>
  </p:notesMasterIdLst>
  <p:sldIdLst>
    <p:sldId id="256" r:id="rId2"/>
    <p:sldId id="263" r:id="rId3"/>
    <p:sldId id="264" r:id="rId4"/>
    <p:sldId id="257" r:id="rId5"/>
    <p:sldId id="258" r:id="rId6"/>
    <p:sldId id="259" r:id="rId7"/>
    <p:sldId id="260" r:id="rId8"/>
    <p:sldId id="261" r:id="rId9"/>
    <p:sldId id="262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615" autoAdjust="0"/>
    <p:restoredTop sz="86447" autoAdjust="0"/>
  </p:normalViewPr>
  <p:slideViewPr>
    <p:cSldViewPr>
      <p:cViewPr varScale="1">
        <p:scale>
          <a:sx n="75" d="100"/>
          <a:sy n="75" d="100"/>
        </p:scale>
        <p:origin x="-84" y="-5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04" y="1728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65C967-CE85-4B4A-B7B2-272E4552302F}" type="datetimeFigureOut">
              <a:rPr lang="ru-RU" smtClean="0"/>
              <a:pPr/>
              <a:t>21.11.2012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9CFC85-14F8-4614-99E2-924FE9174D8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9CFC85-14F8-4614-99E2-924FE9174D8F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28F6039-7BB7-4DC4-9AE2-BB32A32C2ED9}" type="datetimeFigureOut">
              <a:rPr lang="ru-RU" smtClean="0"/>
              <a:pPr/>
              <a:t>21.11.2012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0BE5D42D-1275-49FF-9849-FC07DD5569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6039-7BB7-4DC4-9AE2-BB32A32C2ED9}" type="datetimeFigureOut">
              <a:rPr lang="ru-RU" smtClean="0"/>
              <a:pPr/>
              <a:t>21.11.2012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5D42D-1275-49FF-9849-FC07DD5569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6039-7BB7-4DC4-9AE2-BB32A32C2ED9}" type="datetimeFigureOut">
              <a:rPr lang="ru-RU" smtClean="0"/>
              <a:pPr/>
              <a:t>21.11.2012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5D42D-1275-49FF-9849-FC07DD5569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6039-7BB7-4DC4-9AE2-BB32A32C2ED9}" type="datetimeFigureOut">
              <a:rPr lang="ru-RU" smtClean="0"/>
              <a:pPr/>
              <a:t>21.11.2012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5D42D-1275-49FF-9849-FC07DD5569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6039-7BB7-4DC4-9AE2-BB32A32C2ED9}" type="datetimeFigureOut">
              <a:rPr lang="ru-RU" smtClean="0"/>
              <a:pPr/>
              <a:t>21.11.2012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5D42D-1275-49FF-9849-FC07DD5569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6039-7BB7-4DC4-9AE2-BB32A32C2ED9}" type="datetimeFigureOut">
              <a:rPr lang="ru-RU" smtClean="0"/>
              <a:pPr/>
              <a:t>21.11.2012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5D42D-1275-49FF-9849-FC07DD5569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28F6039-7BB7-4DC4-9AE2-BB32A32C2ED9}" type="datetimeFigureOut">
              <a:rPr lang="ru-RU" smtClean="0"/>
              <a:pPr/>
              <a:t>21.11.2012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BE5D42D-1275-49FF-9849-FC07DD5569F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28F6039-7BB7-4DC4-9AE2-BB32A32C2ED9}" type="datetimeFigureOut">
              <a:rPr lang="ru-RU" smtClean="0"/>
              <a:pPr/>
              <a:t>21.11.2012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0BE5D42D-1275-49FF-9849-FC07DD5569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6039-7BB7-4DC4-9AE2-BB32A32C2ED9}" type="datetimeFigureOut">
              <a:rPr lang="ru-RU" smtClean="0"/>
              <a:pPr/>
              <a:t>21.11.2012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5D42D-1275-49FF-9849-FC07DD5569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6039-7BB7-4DC4-9AE2-BB32A32C2ED9}" type="datetimeFigureOut">
              <a:rPr lang="ru-RU" smtClean="0"/>
              <a:pPr/>
              <a:t>21.11.2012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5D42D-1275-49FF-9849-FC07DD5569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6039-7BB7-4DC4-9AE2-BB32A32C2ED9}" type="datetimeFigureOut">
              <a:rPr lang="ru-RU" smtClean="0"/>
              <a:pPr/>
              <a:t>21.11.2012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5D42D-1275-49FF-9849-FC07DD5569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28F6039-7BB7-4DC4-9AE2-BB32A32C2ED9}" type="datetimeFigureOut">
              <a:rPr lang="ru-RU" smtClean="0"/>
              <a:pPr/>
              <a:t>21.11.2012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0BE5D42D-1275-49FF-9849-FC07DD5569F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gif"/><Relationship Id="rId5" Type="http://schemas.openxmlformats.org/officeDocument/2006/relationships/image" Target="../media/image4.gif"/><Relationship Id="rId4" Type="http://schemas.openxmlformats.org/officeDocument/2006/relationships/hyperlink" Target="http://www.radikal.ru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13" Type="http://schemas.openxmlformats.org/officeDocument/2006/relationships/image" Target="../media/image17.jpeg"/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12" Type="http://schemas.openxmlformats.org/officeDocument/2006/relationships/image" Target="../media/image16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0.jpeg"/><Relationship Id="rId11" Type="http://schemas.openxmlformats.org/officeDocument/2006/relationships/image" Target="../media/image15.jpeg"/><Relationship Id="rId5" Type="http://schemas.openxmlformats.org/officeDocument/2006/relationships/image" Target="../media/image9.jpeg"/><Relationship Id="rId10" Type="http://schemas.openxmlformats.org/officeDocument/2006/relationships/image" Target="../media/image14.gif"/><Relationship Id="rId4" Type="http://schemas.openxmlformats.org/officeDocument/2006/relationships/image" Target="../media/image8.jpeg"/><Relationship Id="rId9" Type="http://schemas.openxmlformats.org/officeDocument/2006/relationships/image" Target="../media/image13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13" Type="http://schemas.openxmlformats.org/officeDocument/2006/relationships/image" Target="../media/image17.jpeg"/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12" Type="http://schemas.openxmlformats.org/officeDocument/2006/relationships/image" Target="../media/image16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0.jpeg"/><Relationship Id="rId11" Type="http://schemas.openxmlformats.org/officeDocument/2006/relationships/image" Target="../media/image15.jpeg"/><Relationship Id="rId5" Type="http://schemas.openxmlformats.org/officeDocument/2006/relationships/image" Target="../media/image9.jpeg"/><Relationship Id="rId10" Type="http://schemas.openxmlformats.org/officeDocument/2006/relationships/image" Target="../media/image14.gif"/><Relationship Id="rId4" Type="http://schemas.openxmlformats.org/officeDocument/2006/relationships/image" Target="../media/image8.jpeg"/><Relationship Id="rId9" Type="http://schemas.openxmlformats.org/officeDocument/2006/relationships/image" Target="../media/image1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gif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2.gif"/><Relationship Id="rId4" Type="http://schemas.openxmlformats.org/officeDocument/2006/relationships/image" Target="../media/image21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24745"/>
            <a:ext cx="7772400" cy="247570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Мастер- класс</a:t>
            </a:r>
            <a:br>
              <a:rPr lang="ru-RU" dirty="0" smtClean="0"/>
            </a:br>
            <a:r>
              <a:rPr lang="ru-RU" dirty="0" smtClean="0"/>
              <a:t>по теме</a:t>
            </a:r>
            <a:br>
              <a:rPr lang="ru-RU" dirty="0" smtClean="0"/>
            </a:br>
            <a:r>
              <a:rPr lang="ru-RU" dirty="0" smtClean="0"/>
              <a:t>«Сочетательное свойство</a:t>
            </a:r>
            <a:br>
              <a:rPr lang="ru-RU" dirty="0" smtClean="0"/>
            </a:br>
            <a:r>
              <a:rPr lang="ru-RU" dirty="0" smtClean="0"/>
              <a:t>сложения»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3968" y="4581128"/>
            <a:ext cx="4536504" cy="1224136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Презентация </a:t>
            </a:r>
            <a:r>
              <a:rPr lang="ru-RU" dirty="0" err="1" smtClean="0"/>
              <a:t>Карановой</a:t>
            </a:r>
            <a:r>
              <a:rPr lang="ru-RU" dirty="0" smtClean="0"/>
              <a:t> А.М.</a:t>
            </a:r>
          </a:p>
          <a:p>
            <a:r>
              <a:rPr lang="ru-RU" dirty="0" smtClean="0"/>
              <a:t>учителя МОУ «СОШ №1</a:t>
            </a:r>
          </a:p>
          <a:p>
            <a:r>
              <a:rPr lang="ru-RU" dirty="0" smtClean="0"/>
              <a:t>Р.п.Татищево»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Заголовок 1"/>
          <p:cNvSpPr>
            <a:spLocks noGrp="1"/>
          </p:cNvSpPr>
          <p:nvPr/>
        </p:nvSpPr>
        <p:spPr bwMode="black">
          <a:xfrm>
            <a:off x="1301750" y="3250406"/>
            <a:ext cx="7470775" cy="307181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4800" b="1" kern="120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Corbel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Corbel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Corbel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Corbel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6000" i="1" dirty="0" smtClean="0">
                <a:solidFill>
                  <a:srgbClr val="C0101D"/>
                </a:solidFill>
                <a:latin typeface="Georgia" pitchFamily="18" charset="0"/>
              </a:rPr>
              <a:t>Урок</a:t>
            </a:r>
            <a:br>
              <a:rPr lang="ru-RU" sz="6000" i="1" dirty="0" smtClean="0">
                <a:solidFill>
                  <a:srgbClr val="C0101D"/>
                </a:solidFill>
                <a:latin typeface="Georgia" pitchFamily="18" charset="0"/>
              </a:rPr>
            </a:br>
            <a:r>
              <a:rPr lang="ru-RU" sz="6000" i="1" dirty="0" smtClean="0">
                <a:solidFill>
                  <a:srgbClr val="C0101D"/>
                </a:solidFill>
                <a:latin typeface="Georgia" pitchFamily="18" charset="0"/>
              </a:rPr>
              <a:t>математики</a:t>
            </a:r>
            <a:br>
              <a:rPr lang="ru-RU" sz="6000" i="1" dirty="0" smtClean="0">
                <a:solidFill>
                  <a:srgbClr val="C0101D"/>
                </a:solidFill>
                <a:latin typeface="Georgia" pitchFamily="18" charset="0"/>
              </a:rPr>
            </a:br>
            <a:r>
              <a:rPr lang="ru-RU" sz="6000" i="1" dirty="0" smtClean="0">
                <a:solidFill>
                  <a:srgbClr val="C0101D"/>
                </a:solidFill>
                <a:latin typeface="Georgia" pitchFamily="18" charset="0"/>
              </a:rPr>
              <a:t/>
            </a:r>
            <a:br>
              <a:rPr lang="ru-RU" sz="6000" i="1" dirty="0" smtClean="0">
                <a:solidFill>
                  <a:srgbClr val="C0101D"/>
                </a:solidFill>
                <a:latin typeface="Georgia" pitchFamily="18" charset="0"/>
              </a:rPr>
            </a:br>
            <a:r>
              <a:rPr lang="ru-RU" sz="6000" i="1" dirty="0" smtClean="0">
                <a:solidFill>
                  <a:srgbClr val="C0101D"/>
                </a:solidFill>
                <a:latin typeface="Georgia" pitchFamily="18" charset="0"/>
              </a:rPr>
              <a:t/>
            </a:r>
            <a:br>
              <a:rPr lang="ru-RU" sz="6000" i="1" dirty="0" smtClean="0">
                <a:solidFill>
                  <a:srgbClr val="C0101D"/>
                </a:solidFill>
                <a:latin typeface="Georgia" pitchFamily="18" charset="0"/>
              </a:rPr>
            </a:br>
            <a:r>
              <a:rPr lang="ru-RU" sz="6000" i="1" dirty="0" smtClean="0">
                <a:solidFill>
                  <a:srgbClr val="C0101D"/>
                </a:solidFill>
                <a:latin typeface="Georgia" pitchFamily="18" charset="0"/>
              </a:rPr>
              <a:t/>
            </a:r>
            <a:br>
              <a:rPr lang="ru-RU" sz="6000" i="1" dirty="0" smtClean="0">
                <a:solidFill>
                  <a:srgbClr val="C0101D"/>
                </a:solidFill>
                <a:latin typeface="Georgia" pitchFamily="18" charset="0"/>
              </a:rPr>
            </a:br>
            <a:r>
              <a:rPr lang="ru-RU" sz="6000" i="1" dirty="0" smtClean="0">
                <a:solidFill>
                  <a:srgbClr val="C0101D"/>
                </a:solidFill>
                <a:latin typeface="Georgia" pitchFamily="18" charset="0"/>
              </a:rPr>
              <a:t/>
            </a:r>
            <a:br>
              <a:rPr lang="ru-RU" sz="6000" i="1" dirty="0" smtClean="0">
                <a:solidFill>
                  <a:srgbClr val="C0101D"/>
                </a:solidFill>
                <a:latin typeface="Georgia" pitchFamily="18" charset="0"/>
              </a:rPr>
            </a:br>
            <a:r>
              <a:rPr lang="ru-RU" sz="6000" i="1" dirty="0" smtClean="0">
                <a:solidFill>
                  <a:srgbClr val="C0101D"/>
                </a:solidFill>
                <a:latin typeface="Georgia" pitchFamily="18" charset="0"/>
              </a:rPr>
              <a:t/>
            </a:r>
            <a:br>
              <a:rPr lang="ru-RU" sz="6000" i="1" dirty="0" smtClean="0">
                <a:solidFill>
                  <a:srgbClr val="C0101D"/>
                </a:solidFill>
                <a:latin typeface="Georgia" pitchFamily="18" charset="0"/>
              </a:rPr>
            </a:br>
            <a:r>
              <a:rPr lang="ru-RU" sz="6000" i="1" dirty="0" smtClean="0">
                <a:solidFill>
                  <a:srgbClr val="C0101D"/>
                </a:solidFill>
                <a:latin typeface="Georgia" pitchFamily="18" charset="0"/>
              </a:rPr>
              <a:t/>
            </a:r>
            <a:br>
              <a:rPr lang="ru-RU" sz="6000" i="1" dirty="0" smtClean="0">
                <a:solidFill>
                  <a:srgbClr val="C0101D"/>
                </a:solidFill>
                <a:latin typeface="Georgia" pitchFamily="18" charset="0"/>
              </a:rPr>
            </a:br>
            <a:endParaRPr lang="ru-RU" sz="6000" i="1" dirty="0">
              <a:solidFill>
                <a:srgbClr val="C0101D"/>
              </a:solidFill>
              <a:latin typeface="Georgia" pitchFamily="18" charset="0"/>
            </a:endParaRPr>
          </a:p>
        </p:txBody>
      </p:sp>
      <p:sp>
        <p:nvSpPr>
          <p:cNvPr id="5" name="Подзаголовок 2"/>
          <p:cNvSpPr>
            <a:spLocks noGrp="1"/>
          </p:cNvSpPr>
          <p:nvPr/>
        </p:nvSpPr>
        <p:spPr bwMode="black">
          <a:xfrm>
            <a:off x="442913" y="491331"/>
            <a:ext cx="8329612" cy="604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rmAutofit/>
          </a:bodyPr>
          <a:lstStyle>
            <a:lvl1pPr marL="0" indent="0" algn="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CC37F"/>
              </a:buClr>
              <a:buSzPct val="80000"/>
              <a:buFont typeface="Wingdings 2" pitchFamily="18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3C2FF"/>
              </a:buClr>
              <a:buFont typeface="Wingdings" pitchFamily="2" charset="2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5A0CC"/>
              </a:buClr>
              <a:buFont typeface="Wingdings" pitchFamily="2" charset="2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E79E"/>
              </a:buClr>
              <a:buFont typeface="Wingdings" pitchFamily="2" charset="2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5A0A0"/>
              </a:buClr>
              <a:buFont typeface="Wingdings" pitchFamily="2" charset="2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/>
            <a:endParaRPr lang="ru-RU" sz="6000" b="1" i="1" dirty="0" smtClean="0">
              <a:solidFill>
                <a:srgbClr val="FF0000"/>
              </a:solidFill>
              <a:latin typeface="Georgia" pitchFamily="18" charset="0"/>
            </a:endParaRPr>
          </a:p>
        </p:txBody>
      </p:sp>
      <p:pic>
        <p:nvPicPr>
          <p:cNvPr id="6" name="Picture 2" descr="http://fantasyflash.ru/anime/book/image/book29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0713999">
            <a:off x="541338" y="2947194"/>
            <a:ext cx="2387600" cy="2198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4" descr="http://fantasyflash.ru/anime/book/image/book30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285214">
            <a:off x="5999163" y="2937669"/>
            <a:ext cx="2165350" cy="188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8" descr="http://i069.radikal.ru/0903/01/a2862c4df1f1.gif">
            <a:hlinkClick r:id="rId4"/>
          </p:cNvPr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800475" y="2893219"/>
            <a:ext cx="1428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0" descr="http://s48.radikal.ru/i119/0904/62/e520382e4e4c.gif">
            <a:hlinkClick r:id="rId4"/>
          </p:cNvPr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71475" y="321469"/>
            <a:ext cx="1752600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4446240"/>
          </a:xfrm>
        </p:spPr>
        <p:txBody>
          <a:bodyPr>
            <a:normAutofit/>
          </a:bodyPr>
          <a:lstStyle/>
          <a:p>
            <a:pPr algn="ctr"/>
            <a:r>
              <a:rPr lang="ru-RU" sz="7200" dirty="0" smtClean="0"/>
              <a:t>«Сочетательное свойство</a:t>
            </a:r>
            <a:br>
              <a:rPr lang="ru-RU" sz="7200" dirty="0" smtClean="0"/>
            </a:br>
            <a:r>
              <a:rPr lang="ru-RU" sz="7200" dirty="0" smtClean="0"/>
              <a:t>сложения»</a:t>
            </a:r>
            <a:endParaRPr lang="ru-RU" sz="7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108012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Игра </a:t>
            </a:r>
            <a:br>
              <a:rPr lang="ru-RU" dirty="0" smtClean="0"/>
            </a:br>
            <a:r>
              <a:rPr lang="ru-RU" dirty="0" smtClean="0"/>
              <a:t>«Сочетаемое – не сочетаемое»</a:t>
            </a:r>
            <a:endParaRPr lang="ru-RU" dirty="0"/>
          </a:p>
        </p:txBody>
      </p:sp>
      <p:pic>
        <p:nvPicPr>
          <p:cNvPr id="1026" name="Picture 2" descr="D:\мамуля\Фрукты и овощи\фрукты - овощи\фрукты - овощи\MIL0500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2060848"/>
            <a:ext cx="1440160" cy="1152128"/>
          </a:xfrm>
          <a:prstGeom prst="rect">
            <a:avLst/>
          </a:prstGeom>
          <a:noFill/>
        </p:spPr>
      </p:pic>
      <p:pic>
        <p:nvPicPr>
          <p:cNvPr id="1027" name="Picture 3" descr="D:\мамуля\Фрукты и овощи\фрукты - овощи\фрукты - овощи\MIL0504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43808" y="4725144"/>
            <a:ext cx="1368152" cy="1094522"/>
          </a:xfrm>
          <a:prstGeom prst="rect">
            <a:avLst/>
          </a:prstGeom>
          <a:noFill/>
        </p:spPr>
      </p:pic>
      <p:pic>
        <p:nvPicPr>
          <p:cNvPr id="1028" name="Picture 4" descr="D:\мамуля\Фрукты и овощи\фрукты - овощи\фрукты - овощи\MIL0505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236296" y="2132856"/>
            <a:ext cx="1471712" cy="1177370"/>
          </a:xfrm>
          <a:prstGeom prst="rect">
            <a:avLst/>
          </a:prstGeom>
          <a:noFill/>
        </p:spPr>
      </p:pic>
      <p:pic>
        <p:nvPicPr>
          <p:cNvPr id="1030" name="Picture 6" descr="http://katalog.kriz.cz/data/products/big/3322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131840" y="2060848"/>
            <a:ext cx="998511" cy="1152128"/>
          </a:xfrm>
          <a:prstGeom prst="rect">
            <a:avLst/>
          </a:prstGeom>
          <a:noFill/>
        </p:spPr>
      </p:pic>
      <p:pic>
        <p:nvPicPr>
          <p:cNvPr id="1032" name="Picture 8" descr="http://market.novatour.ru/upload/iblock/2a4/bryki-autdoor-m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444208" y="3429000"/>
            <a:ext cx="1224136" cy="1224136"/>
          </a:xfrm>
          <a:prstGeom prst="rect">
            <a:avLst/>
          </a:prstGeom>
          <a:noFill/>
        </p:spPr>
      </p:pic>
      <p:pic>
        <p:nvPicPr>
          <p:cNvPr id="1034" name="Picture 10" descr="http://www.ssevera.ru/published/publicdata/SSEVMDB/attachments/SC/products_pictures/sahar_big_enl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860032" y="4725144"/>
            <a:ext cx="1152128" cy="1152128"/>
          </a:xfrm>
          <a:prstGeom prst="rect">
            <a:avLst/>
          </a:prstGeom>
          <a:noFill/>
        </p:spPr>
      </p:pic>
      <p:pic>
        <p:nvPicPr>
          <p:cNvPr id="1036" name="Picture 12" descr="http://www.podarkinadom.ru/obj/img/wmarket/Galereika/zoom/valenki_blue_goroshek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483768" y="3284984"/>
            <a:ext cx="1368152" cy="1191163"/>
          </a:xfrm>
          <a:prstGeom prst="rect">
            <a:avLst/>
          </a:prstGeom>
          <a:noFill/>
        </p:spPr>
      </p:pic>
      <p:pic>
        <p:nvPicPr>
          <p:cNvPr id="1038" name="Picture 14" descr="http://s005.radikal.ru/i211/1101/2b/fc8ae8f2e24f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436096" y="1916832"/>
            <a:ext cx="1448648" cy="1152128"/>
          </a:xfrm>
          <a:prstGeom prst="rect">
            <a:avLst/>
          </a:prstGeom>
          <a:noFill/>
        </p:spPr>
      </p:pic>
      <p:pic>
        <p:nvPicPr>
          <p:cNvPr id="1040" name="Picture 16" descr="http://img-fotki.yandex.ru/get/5506/xanyma5.3c/0_56e7b_c3f09019_XL"/>
          <p:cNvPicPr>
            <a:picLocks noChangeAspect="1" noChangeArrowheads="1" noCrop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355976" y="2996952"/>
            <a:ext cx="1152128" cy="1643703"/>
          </a:xfrm>
          <a:prstGeom prst="rect">
            <a:avLst/>
          </a:prstGeom>
          <a:noFill/>
        </p:spPr>
      </p:pic>
      <p:pic>
        <p:nvPicPr>
          <p:cNvPr id="1042" name="Picture 18" descr="http://www.chicagotribune.com/media/photo/2010-07/55059994.jp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539552" y="4797152"/>
            <a:ext cx="1471696" cy="1008112"/>
          </a:xfrm>
          <a:prstGeom prst="rect">
            <a:avLst/>
          </a:prstGeom>
          <a:noFill/>
        </p:spPr>
      </p:pic>
      <p:pic>
        <p:nvPicPr>
          <p:cNvPr id="1044" name="Picture 20" descr="http://cs9595.vkontakte.ru/u5649154/-6/x_aea2b497.jp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611560" y="3429000"/>
            <a:ext cx="1400172" cy="1152128"/>
          </a:xfrm>
          <a:prstGeom prst="rect">
            <a:avLst/>
          </a:prstGeom>
          <a:noFill/>
        </p:spPr>
      </p:pic>
      <p:pic>
        <p:nvPicPr>
          <p:cNvPr id="1046" name="Picture 22" descr="http://img-fotki.yandex.ru/get/5708/al-curo4ckina2010.e/0_66e8d_e64f2ff4_XL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588224" y="4941168"/>
            <a:ext cx="1929726" cy="10801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108012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Игра </a:t>
            </a:r>
            <a:br>
              <a:rPr lang="ru-RU" dirty="0" smtClean="0"/>
            </a:br>
            <a:r>
              <a:rPr lang="ru-RU" dirty="0" smtClean="0"/>
              <a:t>«Сочетаемое – не сочетаемое»</a:t>
            </a:r>
            <a:endParaRPr lang="ru-RU" dirty="0"/>
          </a:p>
        </p:txBody>
      </p:sp>
      <p:pic>
        <p:nvPicPr>
          <p:cNvPr id="3" name="Picture 2" descr="D:\мамуля\Фрукты и овощи\фрукты - овощи\фрукты - овощи\MIL0500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2060848"/>
            <a:ext cx="1440160" cy="1152128"/>
          </a:xfrm>
          <a:prstGeom prst="rect">
            <a:avLst/>
          </a:prstGeom>
          <a:noFill/>
        </p:spPr>
      </p:pic>
      <p:pic>
        <p:nvPicPr>
          <p:cNvPr id="4" name="Picture 3" descr="D:\мамуля\Фрукты и овощи\фрукты - овощи\фрукты - овощи\MIL0504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43808" y="4725144"/>
            <a:ext cx="1368152" cy="1094522"/>
          </a:xfrm>
          <a:prstGeom prst="rect">
            <a:avLst/>
          </a:prstGeom>
          <a:noFill/>
        </p:spPr>
      </p:pic>
      <p:pic>
        <p:nvPicPr>
          <p:cNvPr id="5" name="Picture 4" descr="D:\мамуля\Фрукты и овощи\фрукты - овощи\фрукты - овощи\MIL0505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236296" y="2132856"/>
            <a:ext cx="1471712" cy="1177370"/>
          </a:xfrm>
          <a:prstGeom prst="rect">
            <a:avLst/>
          </a:prstGeom>
          <a:noFill/>
        </p:spPr>
      </p:pic>
      <p:pic>
        <p:nvPicPr>
          <p:cNvPr id="6" name="Picture 6" descr="http://katalog.kriz.cz/data/products/big/3322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03848" y="2060848"/>
            <a:ext cx="998511" cy="1152128"/>
          </a:xfrm>
          <a:prstGeom prst="rect">
            <a:avLst/>
          </a:prstGeom>
          <a:noFill/>
        </p:spPr>
      </p:pic>
      <p:pic>
        <p:nvPicPr>
          <p:cNvPr id="7" name="Picture 8" descr="http://market.novatour.ru/upload/iblock/2a4/bryki-autdoor-m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444208" y="3429000"/>
            <a:ext cx="1224136" cy="1224136"/>
          </a:xfrm>
          <a:prstGeom prst="rect">
            <a:avLst/>
          </a:prstGeom>
          <a:noFill/>
        </p:spPr>
      </p:pic>
      <p:pic>
        <p:nvPicPr>
          <p:cNvPr id="8" name="Picture 10" descr="http://www.ssevera.ru/published/publicdata/SSEVMDB/attachments/SC/products_pictures/sahar_big_enl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932040" y="4797152"/>
            <a:ext cx="1152128" cy="1152128"/>
          </a:xfrm>
          <a:prstGeom prst="rect">
            <a:avLst/>
          </a:prstGeom>
          <a:noFill/>
        </p:spPr>
      </p:pic>
      <p:pic>
        <p:nvPicPr>
          <p:cNvPr id="9" name="Picture 12" descr="http://www.podarkinadom.ru/obj/img/wmarket/Galereika/zoom/valenki_blue_goroshek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483768" y="3284984"/>
            <a:ext cx="1368152" cy="1191163"/>
          </a:xfrm>
          <a:prstGeom prst="rect">
            <a:avLst/>
          </a:prstGeom>
          <a:noFill/>
        </p:spPr>
      </p:pic>
      <p:pic>
        <p:nvPicPr>
          <p:cNvPr id="10" name="Picture 14" descr="http://s005.radikal.ru/i211/1101/2b/fc8ae8f2e24f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436096" y="1916832"/>
            <a:ext cx="1448648" cy="1152128"/>
          </a:xfrm>
          <a:prstGeom prst="rect">
            <a:avLst/>
          </a:prstGeom>
          <a:noFill/>
        </p:spPr>
      </p:pic>
      <p:pic>
        <p:nvPicPr>
          <p:cNvPr id="11" name="Picture 16" descr="http://img-fotki.yandex.ru/get/5506/xanyma5.3c/0_56e7b_c3f09019_XL"/>
          <p:cNvPicPr>
            <a:picLocks noChangeAspect="1" noChangeArrowheads="1" noCrop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355976" y="2996952"/>
            <a:ext cx="1152128" cy="1643703"/>
          </a:xfrm>
          <a:prstGeom prst="rect">
            <a:avLst/>
          </a:prstGeom>
          <a:noFill/>
        </p:spPr>
      </p:pic>
      <p:pic>
        <p:nvPicPr>
          <p:cNvPr id="12" name="Picture 18" descr="http://www.chicagotribune.com/media/photo/2010-07/55059994.jp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539552" y="4797152"/>
            <a:ext cx="1471696" cy="1008112"/>
          </a:xfrm>
          <a:prstGeom prst="rect">
            <a:avLst/>
          </a:prstGeom>
          <a:noFill/>
        </p:spPr>
      </p:pic>
      <p:pic>
        <p:nvPicPr>
          <p:cNvPr id="13" name="Picture 20" descr="http://cs9595.vkontakte.ru/u5649154/-6/x_aea2b497.jp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611560" y="3429000"/>
            <a:ext cx="1400172" cy="1152128"/>
          </a:xfrm>
          <a:prstGeom prst="rect">
            <a:avLst/>
          </a:prstGeom>
          <a:noFill/>
        </p:spPr>
      </p:pic>
      <p:pic>
        <p:nvPicPr>
          <p:cNvPr id="14" name="Picture 22" descr="http://img-fotki.yandex.ru/get/5708/al-curo4ckina2010.e/0_66e8d_e64f2ff4_XL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588224" y="4941168"/>
            <a:ext cx="1929726" cy="10801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361 -0.12615 L -0.28351 -0.3990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0" y="-1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542 -0.00625 L 0.35834 -0.4261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1" y="-2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167 -0.01041 L 0.51424 0.2099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6" y="1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698 0.01064 L -0.48854 0.21018 " pathEditMode="relative" ptsTypes="AA">
                                      <p:cBhvr>
                                        <p:cTn id="1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2656 0.05255 L 0.48872 0.21019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1" y="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9444 -0.01481 L -0.26771 0.24769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" y="1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843807" y="1268761"/>
            <a:ext cx="5650905" cy="1296144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Владимир Иванович</a:t>
            </a:r>
            <a:br>
              <a:rPr lang="ru-RU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Даль</a:t>
            </a:r>
            <a:endParaRPr lang="ru-RU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СОЧЕТАНИЕ 1. см. сочетать, -</a:t>
            </a:r>
            <a:r>
              <a:rPr lang="ru-RU" dirty="0" err="1" smtClean="0"/>
              <a:t>ся</a:t>
            </a:r>
            <a:r>
              <a:rPr lang="ru-RU" dirty="0" smtClean="0"/>
              <a:t>. 2. Соединение, расположение чего-н., образующее единство, целое. </a:t>
            </a:r>
          </a:p>
          <a:p>
            <a:r>
              <a:rPr lang="ru-RU" dirty="0" smtClean="0"/>
              <a:t>СОЧЕТАТЬСЯ 1. Стать (становиться) совместно существующим в каком-н. единстве, согласовании. 2. несов. Соответствовать чему-н., гармонировать. </a:t>
            </a:r>
          </a:p>
          <a:p>
            <a:r>
              <a:rPr lang="ru-RU" dirty="0" smtClean="0"/>
              <a:t> </a:t>
            </a:r>
          </a:p>
          <a:p>
            <a:endParaRPr lang="ru-RU" dirty="0"/>
          </a:p>
        </p:txBody>
      </p:sp>
      <p:pic>
        <p:nvPicPr>
          <p:cNvPr id="15364" name="Picture 4" descr="http://img-fotki.yandex.ru/get/5602/ser99198384.1e/0_57f73_a2d2a507_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692696"/>
            <a:ext cx="1872208" cy="2239964"/>
          </a:xfrm>
          <a:prstGeom prst="rect">
            <a:avLst/>
          </a:prstGeom>
          <a:noFill/>
        </p:spPr>
      </p:pic>
      <p:pic>
        <p:nvPicPr>
          <p:cNvPr id="15366" name="Picture 6" descr="http://www.artbridge.ru/images/items/1670006/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52320" y="4365104"/>
            <a:ext cx="1460322" cy="23106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4294967295"/>
          </p:nvPr>
        </p:nvSpPr>
        <p:spPr>
          <a:xfrm>
            <a:off x="611560" y="548680"/>
            <a:ext cx="6552728" cy="5040560"/>
          </a:xfrm>
        </p:spPr>
        <p:txBody>
          <a:bodyPr>
            <a:normAutofit/>
          </a:bodyPr>
          <a:lstStyle/>
          <a:p>
            <a:endParaRPr lang="ru-RU" sz="4800" b="1" dirty="0" smtClean="0"/>
          </a:p>
          <a:p>
            <a:r>
              <a:rPr lang="en-US" sz="4800" b="1" dirty="0" smtClean="0"/>
              <a:t>( </a:t>
            </a:r>
            <a:r>
              <a:rPr lang="ru-RU" sz="4800" b="1" dirty="0" smtClean="0"/>
              <a:t>24 </a:t>
            </a:r>
            <a:r>
              <a:rPr lang="ru-RU" sz="4800" b="1" dirty="0" smtClean="0"/>
              <a:t>+ </a:t>
            </a:r>
            <a:r>
              <a:rPr lang="ru-RU" sz="4800" b="1" dirty="0" smtClean="0"/>
              <a:t>17</a:t>
            </a:r>
            <a:r>
              <a:rPr lang="en-US" sz="4800" b="1" dirty="0" smtClean="0"/>
              <a:t> )</a:t>
            </a:r>
            <a:r>
              <a:rPr lang="ru-RU" sz="4800" b="1" dirty="0" smtClean="0"/>
              <a:t> </a:t>
            </a:r>
            <a:r>
              <a:rPr lang="ru-RU" sz="4800" b="1" dirty="0" smtClean="0"/>
              <a:t>+ </a:t>
            </a:r>
            <a:r>
              <a:rPr lang="en-US" sz="4800" b="1" dirty="0" smtClean="0"/>
              <a:t> </a:t>
            </a:r>
            <a:r>
              <a:rPr lang="ru-RU" sz="4800" b="1" dirty="0" smtClean="0"/>
              <a:t>6</a:t>
            </a:r>
            <a:endParaRPr lang="ru-RU" sz="4800" b="1" dirty="0" smtClean="0"/>
          </a:p>
          <a:p>
            <a:pPr>
              <a:buNone/>
            </a:pPr>
            <a:endParaRPr lang="ru-RU" sz="4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23529" y="2927261"/>
            <a:ext cx="13681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7200" b="1" dirty="0">
                <a:solidFill>
                  <a:prstClr val="black"/>
                </a:solidFill>
              </a:rPr>
              <a:t>24</a:t>
            </a:r>
            <a:endParaRPr lang="ru-RU" sz="7200" dirty="0">
              <a:solidFill>
                <a:prstClr val="black"/>
              </a:solidFill>
            </a:endParaRPr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0" y="2708920"/>
            <a:ext cx="8172400" cy="1584176"/>
          </a:xfrm>
        </p:spPr>
        <p:txBody>
          <a:bodyPr>
            <a:normAutofit/>
          </a:bodyPr>
          <a:lstStyle/>
          <a:p>
            <a:r>
              <a:rPr lang="ru-RU" sz="7200" dirty="0" smtClean="0"/>
              <a:t>(</a:t>
            </a:r>
            <a:r>
              <a:rPr lang="ru-RU" dirty="0" smtClean="0"/>
              <a:t>          </a:t>
            </a:r>
            <a:r>
              <a:rPr lang="en-US" sz="7200" dirty="0" smtClean="0"/>
              <a:t>+</a:t>
            </a:r>
            <a:r>
              <a:rPr lang="ru-RU" dirty="0" smtClean="0"/>
              <a:t>        </a:t>
            </a:r>
            <a:r>
              <a:rPr lang="ru-RU" sz="7200" dirty="0" smtClean="0"/>
              <a:t>   </a:t>
            </a:r>
            <a:r>
              <a:rPr lang="ru-RU" dirty="0" smtClean="0"/>
              <a:t>   </a:t>
            </a:r>
            <a:r>
              <a:rPr lang="en-US" dirty="0" smtClean="0"/>
              <a:t>  </a:t>
            </a:r>
            <a:r>
              <a:rPr lang="ru-RU" sz="8000" dirty="0" smtClean="0"/>
              <a:t>)</a:t>
            </a:r>
            <a:r>
              <a:rPr lang="en-US" sz="8000" dirty="0" smtClean="0"/>
              <a:t> +</a:t>
            </a: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3059832" y="2852937"/>
            <a:ext cx="144016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8000" b="1" dirty="0" smtClean="0"/>
              <a:t>17</a:t>
            </a:r>
            <a:endParaRPr lang="ru-RU" sz="80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7812360" y="2996952"/>
            <a:ext cx="108011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7200" b="1" dirty="0" smtClean="0"/>
              <a:t>6</a:t>
            </a:r>
            <a:endParaRPr lang="ru-RU" sz="7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12 -0.03403 C -0.00052 -0.05348 0.00486 -0.02986 -0.00243 -0.04699 C -0.0033 -0.04931 -0.00278 -0.05232 -0.00382 -0.0544 C -0.0066 -0.05926 -0.01024 -0.06297 -0.01354 -0.06736 C -0.01597 -0.0706 -0.01945 -0.07153 -0.02188 -0.07477 C -0.02813 -0.0831 -0.03177 -0.08982 -0.03993 -0.09514 C -0.0434 -0.10185 -0.04618 -0.10162 -0.05104 -0.10625 C -0.05781 -0.11273 -0.06285 -0.11945 -0.07049 -0.12292 C -0.07691 -0.13148 -0.08698 -0.13496 -0.09549 -0.13959 C -0.10938 -0.14699 -0.12361 -0.15486 -0.13854 -0.1581 C -0.14584 -0.16459 -0.15399 -0.16505 -0.16215 -0.16922 C -0.17465 -0.17547 -0.18802 -0.1831 -0.20104 -0.18588 C -0.20729 -0.19144 -0.21389 -0.19074 -0.22049 -0.19514 C -0.22813 -0.20023 -0.23663 -0.20116 -0.2441 -0.20625 C -0.2533 -0.21227 -0.26736 -0.21829 -0.27743 -0.22107 C -0.30018 -0.22014 -0.32674 -0.22153 -0.34965 -0.21551 C -0.35434 -0.21135 -0.35799 -0.20996 -0.36354 -0.2081 C -0.36545 -0.21181 -0.36771 -0.21505 -0.3691 -0.21922 C -0.37795 -0.24607 -0.36806 -0.23797 -0.3816 -0.24514 C -0.39827 -0.23773 -0.38976 -0.2375 -0.39132 -0.27662 C -0.40278 -0.27361 -0.41389 -0.2676 -0.42465 -0.26181 C -0.42934 -0.25371 -0.43386 -0.24977 -0.43993 -0.24329 C -0.44132 -0.24028 -0.44254 -0.23681 -0.4441 -0.23403 C -0.44531 -0.23195 -0.4474 -0.23079 -0.44827 -0.22848 C -0.44931 -0.2257 -0.44896 -0.22223 -0.44965 -0.21922 C -0.4507 -0.21528 -0.45521 -0.20556 -0.4566 -0.20255 C -0.45868 -0.19098 -0.46059 -0.18542 -0.46354 -0.17477 C -0.46684 -0.16297 -0.46788 -0.15232 -0.47327 -0.14144 C -0.4757 -0.12894 -0.48281 -0.11852 -0.48854 -0.1081 C -0.4908 -0.09885 -0.49254 -0.08912 -0.49549 -0.08033 C -0.49618 -0.07848 -0.49965 -0.07037 -0.49965 -0.06736 C -0.5 -0.0507 -0.49965 -0.03403 -0.49965 -0.01736 " pathEditMode="relative" rAng="0" ptsTypes="fffffffffffffffffffffffffffffffA">
                                      <p:cBhvr>
                                        <p:cTn id="1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1" y="-11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0.07292 C 0.00052 -0.07731 0.00017 -0.08171 0.00139 -0.08588 C 0.00781 -0.10787 0.02517 -0.1162 0.0375 -0.13032 C 0.04028 -0.13356 0.04166 -0.13819 0.04444 -0.14144 C 0.05434 -0.15255 0.0684 -0.16343 0.07916 -0.17292 C 0.08264 -0.17986 0.09496 -0.18704 0.1 -0.19144 C 0.11736 -0.20671 0.13455 -0.22755 0.15555 -0.23218 C 0.16111 -0.23727 0.16719 -0.2375 0.17361 -0.23958 C 0.1816 -0.24676 0.19132 -0.24583 0.2 -0.25069 C 0.20486 -0.25347 0.21024 -0.25787 0.21528 -0.25995 C 0.22552 -0.26412 0.22066 -0.25972 0.22778 -0.26366 C 0.23455 -0.26759 0.23524 -0.2706 0.24444 -0.27106 C 0.25503 -0.27176 0.2658 -0.27222 0.27639 -0.27292 C 0.27778 -0.27361 0.27916 -0.275 0.28055 -0.27477 C 0.28212 -0.27431 0.28316 -0.27199 0.28472 -0.27106 C 0.2908 -0.2669 0.29774 -0.26134 0.30416 -0.2581 C 0.31528 -0.25255 0.30712 -0.25926 0.31528 -0.2544 C 0.32344 -0.24954 0.33055 -0.24144 0.33889 -0.23773 C 0.35503 -0.2162 0.33437 -0.2463 0.34444 -0.17106 C 0.34514 -0.16597 0.35278 -0.15995 0.35278 -0.15972 C 0.35364 -0.13981 0.3533 -0.09861 0.35694 -0.07847 C 0.35798 -0.07245 0.36476 -0.06435 0.36805 -0.05995 C 0.37205 -0.04421 0.37934 -0.04514 0.39028 -0.04144 C 0.39305 -0.03889 0.39861 -0.03403 0.39861 -0.0338 " pathEditMode="relative" rAng="0" ptsTypes="fffffffffffffffffffffffA">
                                      <p:cBhvr>
                                        <p:cTn id="1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9" y="-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7200" b="1" i="1" dirty="0" smtClean="0"/>
              <a:t>Молодцы!</a:t>
            </a:r>
            <a:endParaRPr lang="ru-RU" sz="7200" b="1" i="1" dirty="0"/>
          </a:p>
        </p:txBody>
      </p:sp>
      <p:pic>
        <p:nvPicPr>
          <p:cNvPr id="2050" name="Picture 2" descr="http://animashky.ru/flist/obludi/43/2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2160" y="4437112"/>
            <a:ext cx="1333500" cy="1438275"/>
          </a:xfrm>
          <a:prstGeom prst="rect">
            <a:avLst/>
          </a:prstGeom>
          <a:noFill/>
        </p:spPr>
      </p:pic>
      <p:pic>
        <p:nvPicPr>
          <p:cNvPr id="2052" name="Picture 4" descr="http://img-fotki.yandex.ru/get/6004/55369929.6d/0_7e5de_ea3c9738_XL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19872" y="2708920"/>
            <a:ext cx="1905000" cy="1066801"/>
          </a:xfrm>
          <a:prstGeom prst="rect">
            <a:avLst/>
          </a:prstGeom>
          <a:noFill/>
        </p:spPr>
      </p:pic>
      <p:pic>
        <p:nvPicPr>
          <p:cNvPr id="2054" name="Picture 6" descr="http://www.mms.mts.ru/datas1/000/001/160/1160926_thumb.gif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1520" y="3429000"/>
            <a:ext cx="3219450" cy="32385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160</TotalTime>
  <Words>86</Words>
  <Application>Microsoft Office PowerPoint</Application>
  <PresentationFormat>Экран (4:3)</PresentationFormat>
  <Paragraphs>20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Городская</vt:lpstr>
      <vt:lpstr>Мастер- класс по теме «Сочетательное свойство сложения»</vt:lpstr>
      <vt:lpstr>Слайд 2</vt:lpstr>
      <vt:lpstr>«Сочетательное свойство сложения»</vt:lpstr>
      <vt:lpstr>Игра  «Сочетаемое – не сочетаемое»</vt:lpstr>
      <vt:lpstr>Игра  «Сочетаемое – не сочетаемое»</vt:lpstr>
      <vt:lpstr>Владимир Иванович Даль</vt:lpstr>
      <vt:lpstr>Слайд 7</vt:lpstr>
      <vt:lpstr>(          +                ) +</vt:lpstr>
      <vt:lpstr>Молодцы!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Мастер- класс по теме «Сочетательное свойство сложения»</dc:title>
  <dc:creator>User</dc:creator>
  <cp:lastModifiedBy>User</cp:lastModifiedBy>
  <cp:revision>20</cp:revision>
  <dcterms:created xsi:type="dcterms:W3CDTF">2012-11-10T16:59:32Z</dcterms:created>
  <dcterms:modified xsi:type="dcterms:W3CDTF">2012-11-21T15:26:25Z</dcterms:modified>
</cp:coreProperties>
</file>