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331" r:id="rId3"/>
    <p:sldId id="332" r:id="rId4"/>
    <p:sldId id="258" r:id="rId5"/>
    <p:sldId id="259" r:id="rId6"/>
    <p:sldId id="260" r:id="rId7"/>
    <p:sldId id="261" r:id="rId8"/>
    <p:sldId id="277" r:id="rId9"/>
    <p:sldId id="264" r:id="rId10"/>
    <p:sldId id="262" r:id="rId11"/>
    <p:sldId id="263" r:id="rId12"/>
    <p:sldId id="272" r:id="rId13"/>
    <p:sldId id="265" r:id="rId14"/>
    <p:sldId id="266" r:id="rId15"/>
    <p:sldId id="268" r:id="rId16"/>
    <p:sldId id="267" r:id="rId17"/>
    <p:sldId id="269" r:id="rId18"/>
    <p:sldId id="284" r:id="rId19"/>
    <p:sldId id="270" r:id="rId20"/>
    <p:sldId id="271" r:id="rId21"/>
    <p:sldId id="315" r:id="rId22"/>
    <p:sldId id="316" r:id="rId23"/>
    <p:sldId id="335" r:id="rId24"/>
    <p:sldId id="274" r:id="rId25"/>
    <p:sldId id="275" r:id="rId26"/>
    <p:sldId id="276" r:id="rId27"/>
    <p:sldId id="334" r:id="rId28"/>
    <p:sldId id="278" r:id="rId29"/>
    <p:sldId id="294" r:id="rId30"/>
    <p:sldId id="317" r:id="rId31"/>
    <p:sldId id="285" r:id="rId32"/>
    <p:sldId id="327" r:id="rId33"/>
    <p:sldId id="319" r:id="rId34"/>
    <p:sldId id="318" r:id="rId35"/>
    <p:sldId id="280" r:id="rId36"/>
    <p:sldId id="286" r:id="rId37"/>
    <p:sldId id="328" r:id="rId38"/>
    <p:sldId id="329" r:id="rId39"/>
    <p:sldId id="320" r:id="rId40"/>
    <p:sldId id="287" r:id="rId41"/>
    <p:sldId id="288" r:id="rId42"/>
    <p:sldId id="330" r:id="rId43"/>
    <p:sldId id="281" r:id="rId44"/>
    <p:sldId id="321" r:id="rId45"/>
    <p:sldId id="282" r:id="rId46"/>
    <p:sldId id="283" r:id="rId47"/>
    <p:sldId id="297" r:id="rId48"/>
    <p:sldId id="290" r:id="rId49"/>
    <p:sldId id="295" r:id="rId50"/>
    <p:sldId id="292" r:id="rId51"/>
    <p:sldId id="336" r:id="rId52"/>
    <p:sldId id="347" r:id="rId53"/>
    <p:sldId id="337" r:id="rId54"/>
    <p:sldId id="338" r:id="rId55"/>
    <p:sldId id="339" r:id="rId56"/>
    <p:sldId id="351" r:id="rId57"/>
    <p:sldId id="340" r:id="rId58"/>
    <p:sldId id="348" r:id="rId59"/>
    <p:sldId id="349" r:id="rId60"/>
    <p:sldId id="350" r:id="rId61"/>
    <p:sldId id="352" r:id="rId62"/>
    <p:sldId id="323" r:id="rId63"/>
    <p:sldId id="293" r:id="rId64"/>
    <p:sldId id="322" r:id="rId65"/>
    <p:sldId id="346" r:id="rId66"/>
    <p:sldId id="344" r:id="rId67"/>
    <p:sldId id="345" r:id="rId68"/>
    <p:sldId id="300" r:id="rId69"/>
    <p:sldId id="301" r:id="rId70"/>
    <p:sldId id="304" r:id="rId71"/>
    <p:sldId id="302" r:id="rId72"/>
    <p:sldId id="305" r:id="rId73"/>
    <p:sldId id="325" r:id="rId74"/>
    <p:sldId id="291" r:id="rId7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30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1B8C1-847A-4831-ABC1-D8B124A1F18E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20107-3CA0-4665-9E30-5F062A755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368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635108"/>
            <a:ext cx="780768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ru.wikipedia.org/wiki/%D0%A4%D0%B0%D0%B9%D0%BB:Romanovs191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93723" cy="114348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Царская семья – идеал любви и образец семейной жизни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9219" name="Picture 4" descr="E:\СВЯТЫЕ Мужи\Мученики\Царственные м-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4800" y="1355183"/>
            <a:ext cx="3499200" cy="513269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1331977" y="1419974"/>
            <a:ext cx="3698347" cy="4990159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Романовы дополнение\27118390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20601"/>
            <a:ext cx="4357686" cy="673739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Романовы\фото семьи Романовых\69b643691a1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21508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Романовы\фото семьи Романовых\Coronation_of_Nicholas_II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-34260"/>
            <a:ext cx="9191290" cy="689226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Романовы\фото семьи Романовых\5e7eb846318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4241800" cy="6570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Романовы\фото семьи Романовых\i-86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7792"/>
            <a:ext cx="5841791" cy="682020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Романовы\фото семьи Романовых\i-92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9450"/>
            <a:ext cx="4169608" cy="670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Романовы\фото семьи Романовых\859e740b498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12616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61436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“Взаимная любовь скрепляется детьми” </a:t>
            </a:r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Менандр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Романовы\фото семьи Романовых\8f8ecee3300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Романовы\фото семьи Романовых\соб площадь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714480" y="0"/>
            <a:ext cx="5532356" cy="685800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Романовы\Tatyana-Art.ucoz.com\9810522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0"/>
            <a:ext cx="5192252" cy="6858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214414" y="1214422"/>
            <a:ext cx="6643734" cy="4911741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Sylfaen" pitchFamily="18" charset="0"/>
              </a:rPr>
              <a:t>Цель занятия:</a:t>
            </a:r>
            <a:endParaRPr lang="ru-RU" dirty="0" smtClean="0">
              <a:latin typeface="Sylfaen" pitchFamily="18" charset="0"/>
            </a:endParaRPr>
          </a:p>
          <a:p>
            <a:pPr algn="just"/>
            <a:r>
              <a:rPr lang="ru-RU" sz="2800" dirty="0" smtClean="0">
                <a:latin typeface="Sylfaen" pitchFamily="18" charset="0"/>
              </a:rPr>
              <a:t>Формирование у учащихся представления о существовании высшей духовной жизни у человека.</a:t>
            </a:r>
            <a:endParaRPr lang="ru-RU" sz="2800" dirty="0">
              <a:latin typeface="Sylfaen" pitchFamily="18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Романовы\фото семьи Романовых\d095b52584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 b="4349"/>
          <a:stretch>
            <a:fillRect/>
          </a:stretch>
        </p:blipFill>
        <p:spPr bwMode="auto">
          <a:xfrm>
            <a:off x="0" y="0"/>
            <a:ext cx="9178732" cy="68580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ирилл быков.кириллбыков-ПК\Desktop\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-285776"/>
            <a:ext cx="9087043" cy="6072206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Кирилл быков.кириллбыков-ПК\Desktop\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099846" cy="685800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Романовы\фото семьи Романовых\romanovi-exclusive-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2143108" y="0"/>
            <a:ext cx="4643438" cy="6858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Романовы\фото семьи Романовых\40cb43e6df10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000232" y="0"/>
            <a:ext cx="5041675" cy="681869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Романовы\фото семьи Романовых\Лазарет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190507"/>
            <a:ext cx="4000496" cy="666749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6387" name="Picture 3" descr="F:\Романовы\фото семьи Романовых\5dfc2941561d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161225"/>
            <a:ext cx="4786314" cy="6644388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Романовы\фото семьи Романовых\Vera_Gedroitz1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571480"/>
            <a:ext cx="9144000" cy="564360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Романовы\фото семьи Романовых\tsar_0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Романовы\фото семьи Романовых\b68378138f0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857224" y="0"/>
            <a:ext cx="7473861" cy="6829874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Романовы\фото семьи Романовых\Hbr9ShI9IV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285750"/>
            <a:ext cx="8143932" cy="62150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500" b="1" dirty="0" smtClean="0">
                <a:latin typeface="Sylfaen" pitchFamily="18" charset="0"/>
              </a:rPr>
              <a:t>Задачи:</a:t>
            </a:r>
            <a:endParaRPr lang="ru-RU" sz="3500" dirty="0" smtClean="0">
              <a:latin typeface="Sylfaen" pitchFamily="18" charset="0"/>
            </a:endParaRPr>
          </a:p>
          <a:p>
            <a:pPr>
              <a:buNone/>
            </a:pPr>
            <a:r>
              <a:rPr lang="ru-RU" sz="3000" b="1" i="1" dirty="0" smtClean="0">
                <a:latin typeface="Sylfaen" pitchFamily="18" charset="0"/>
              </a:rPr>
              <a:t>Обучающие:</a:t>
            </a:r>
            <a:endParaRPr lang="ru-RU" sz="3000" dirty="0" smtClean="0">
              <a:latin typeface="Sylfaen" pitchFamily="18" charset="0"/>
            </a:endParaRPr>
          </a:p>
          <a:p>
            <a:pPr lvl="0"/>
            <a:r>
              <a:rPr lang="ru-RU" sz="3000" dirty="0" smtClean="0">
                <a:latin typeface="Sylfaen" pitchFamily="18" charset="0"/>
              </a:rPr>
              <a:t>Расширить кругозор учащихся</a:t>
            </a:r>
          </a:p>
          <a:p>
            <a:pPr>
              <a:buNone/>
            </a:pPr>
            <a:r>
              <a:rPr lang="ru-RU" sz="3000" b="1" i="1" dirty="0" smtClean="0">
                <a:latin typeface="Sylfaen" pitchFamily="18" charset="0"/>
              </a:rPr>
              <a:t>Развивающие:</a:t>
            </a:r>
            <a:endParaRPr lang="ru-RU" sz="3000" dirty="0" smtClean="0">
              <a:latin typeface="Sylfaen" pitchFamily="18" charset="0"/>
            </a:endParaRPr>
          </a:p>
          <a:p>
            <a:pPr lvl="0"/>
            <a:r>
              <a:rPr lang="ru-RU" sz="3000" dirty="0" smtClean="0">
                <a:latin typeface="Sylfaen" pitchFamily="18" charset="0"/>
              </a:rPr>
              <a:t>Развивать логическое и аналитическое мышление учащихся</a:t>
            </a:r>
          </a:p>
          <a:p>
            <a:pPr>
              <a:buNone/>
            </a:pPr>
            <a:r>
              <a:rPr lang="ru-RU" sz="3000" b="1" i="1" dirty="0" smtClean="0">
                <a:latin typeface="Sylfaen" pitchFamily="18" charset="0"/>
              </a:rPr>
              <a:t>Воспитательные:</a:t>
            </a:r>
            <a:endParaRPr lang="ru-RU" sz="3000" dirty="0" smtClean="0">
              <a:latin typeface="Sylfaen" pitchFamily="18" charset="0"/>
            </a:endParaRPr>
          </a:p>
          <a:p>
            <a:pPr lvl="0"/>
            <a:r>
              <a:rPr lang="ru-RU" sz="3000" dirty="0" smtClean="0">
                <a:latin typeface="Sylfaen" pitchFamily="18" charset="0"/>
              </a:rPr>
              <a:t>Показать возможную красоту отношений родителей и детей</a:t>
            </a:r>
          </a:p>
          <a:p>
            <a:r>
              <a:rPr lang="ru-RU" sz="3000" dirty="0" smtClean="0">
                <a:latin typeface="Sylfaen" pitchFamily="18" charset="0"/>
              </a:rPr>
              <a:t>Показать красоту настоящей любви</a:t>
            </a:r>
            <a:endParaRPr lang="ru-RU" sz="3000" dirty="0"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ирилл быков.кириллбыков-ПК\Desktop\2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857224" y="0"/>
            <a:ext cx="7358114" cy="685800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Романовы\фото семьи Романовых\TsarStr01d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20000" contrast="10000"/>
          </a:blip>
          <a:srcRect/>
          <a:stretch>
            <a:fillRect/>
          </a:stretch>
        </p:blipFill>
        <p:spPr bwMode="auto">
          <a:xfrm>
            <a:off x="1857356" y="35890"/>
            <a:ext cx="5450987" cy="6822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омановы\фото семьи Романовых\photo2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771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Летом 1917 года Николай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II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вместе с семьёй отправлен в ссылку в город Тобольск</a:t>
            </a:r>
          </a:p>
        </p:txBody>
      </p:sp>
      <p:pic>
        <p:nvPicPr>
          <p:cNvPr id="20483" name="Содержимое 3" descr="http://upload.wikimedia.org/wikipedia/commons/thumb/f/f6/Romanovs1917.jpg/230px-Romanovs1917.jpg">
            <a:hlinkClick r:id="rId2"/>
          </p:cNvPr>
          <p:cNvPicPr>
            <a:picLocks/>
          </p:cNvPicPr>
          <p:nvPr/>
        </p:nvPicPr>
        <p:blipFill>
          <a:blip r:embed="rId3">
            <a:lum bright="-20000" contrast="20000"/>
          </a:blip>
          <a:srcRect/>
          <a:stretch>
            <a:fillRect/>
          </a:stretch>
        </p:blipFill>
        <p:spPr bwMode="auto">
          <a:xfrm>
            <a:off x="0" y="1428736"/>
            <a:ext cx="4249738" cy="4451350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20484" name="Picture 2" descr="C:\Users\Кирилл быков.кириллбыков-ПК\Desktop\28.jpg"/>
          <p:cNvPicPr>
            <a:picLocks noChangeAspect="1" noChangeArrowheads="1"/>
          </p:cNvPicPr>
          <p:nvPr/>
        </p:nvPicPr>
        <p:blipFill>
          <a:blip r:embed="rId4">
            <a:lum bright="-20000" contrast="20000"/>
          </a:blip>
          <a:srcRect/>
          <a:stretch>
            <a:fillRect/>
          </a:stretch>
        </p:blipFill>
        <p:spPr bwMode="auto">
          <a:xfrm>
            <a:off x="4246562" y="2689225"/>
            <a:ext cx="4897438" cy="4168775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Кирилл быков.кириллбыков-ПК\Desktop\3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000100" y="0"/>
            <a:ext cx="7129975" cy="6828597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Романовы\фото семьи Романовых\TsarStr08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-65214"/>
            <a:ext cx="9144000" cy="60167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F:\Романовы\фото семьи Романовых\t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214414" y="0"/>
            <a:ext cx="6744241" cy="6858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Из писем и дневников: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12605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b="1" i="1" dirty="0" smtClean="0">
                <a:latin typeface="Monotype Corsiva" pitchFamily="66" charset="0"/>
              </a:rPr>
              <a:t>«Тяжело неимоверно, грустно, обидно, стыдно, но не теряйте веру в Божию милость. Он не оставит Родину погибнуть. Надо перенести все эти унижения, гадости, ужасы с покорностью (раз не в силах наших помочь). И Он спасет, долготерпелив и многомилостив — не прогневается до конца... Без веры невозможно было бы жить...</a:t>
            </a:r>
            <a:endParaRPr lang="ru-RU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ru-RU" b="1" i="1" dirty="0" smtClean="0">
                <a:latin typeface="Monotype Corsiva" pitchFamily="66" charset="0"/>
              </a:rPr>
              <a:t>Как я счастлива, что мы не за границей, а с ней [Родиной] все переживаем. Как хочется с любимым больным человеком все разделить, все пережить и с любовью и волнением за ним следить, так и с Родиной.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9144000" cy="584041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b="1" i="1" dirty="0" smtClean="0">
                <a:latin typeface="Monotype Corsiva" pitchFamily="66" charset="0"/>
              </a:rPr>
              <a:t>Я чувствовала себя слишком долго ее матерью, чтобы потерять это чувство, — мы одно составляем, и делим горе и счастье. Больно она нам сделала, обидела, оклеветала... но мы ее любим все-таки глубоко и хотим видеть ее выздоровление, как больного ребенка с плохими, но и хорошими качествами, так и Родину родную...</a:t>
            </a:r>
            <a:endParaRPr lang="ru-RU" dirty="0" smtClean="0">
              <a:latin typeface="Monotype Corsiva" pitchFamily="66" charset="0"/>
            </a:endParaRPr>
          </a:p>
          <a:p>
            <a:pPr algn="just">
              <a:buNone/>
            </a:pPr>
            <a:r>
              <a:rPr lang="ru-RU" b="1" i="1" dirty="0" smtClean="0">
                <a:latin typeface="Monotype Corsiva" pitchFamily="66" charset="0"/>
              </a:rPr>
              <a:t>Крепко верю, что время страданий проходит, что солнце опять будет светить над многострадальной Родиной. Ведь Господь милостив — спасет Родину...» — </a:t>
            </a:r>
            <a:r>
              <a:rPr lang="ru-RU" b="1" dirty="0" smtClean="0">
                <a:latin typeface="Monotype Corsiva" pitchFamily="66" charset="0"/>
              </a:rPr>
              <a:t>писала Императрица.</a:t>
            </a:r>
            <a:endParaRPr lang="ru-RU" dirty="0" smtClean="0">
              <a:latin typeface="Monotype Corsiva" pitchFamily="66" charset="0"/>
            </a:endParaRPr>
          </a:p>
          <a:p>
            <a:pPr algn="just"/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3999" cy="6010275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С весны до 17 июля 1918 года семья Романовых находилась в городе Екатеринбурге </a:t>
            </a:r>
          </a:p>
        </p:txBody>
      </p:sp>
      <p:pic>
        <p:nvPicPr>
          <p:cNvPr id="21507" name="Picture 2" descr="C:\Users\Кирилл быков.кириллбыков-ПК\Desktop\38.jp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1142984"/>
            <a:ext cx="4530554" cy="4500594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pic>
        <p:nvPicPr>
          <p:cNvPr id="21508" name="Picture 3" descr="C:\Users\Кирилл быков.кириллбыков-ПК\Desktop\39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4679950" y="2474913"/>
            <a:ext cx="4464050" cy="4383087"/>
          </a:xfrm>
          <a:prstGeom prst="rect">
            <a:avLst/>
          </a:prstGeom>
          <a:noFill/>
          <a:ln w="952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/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 algn="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300" dirty="0" smtClean="0"/>
              <a:t/>
            </a:r>
            <a:br>
              <a:rPr lang="ru-RU" sz="2300" dirty="0" smtClean="0"/>
            </a:br>
            <a:endParaRPr lang="en-GB" sz="1500" i="1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786190"/>
            <a:ext cx="8229600" cy="3071810"/>
          </a:xfrm>
          <a:noFill/>
        </p:spPr>
        <p:txBody>
          <a:bodyPr lIns="0" tIns="0" rIns="0" bIns="0" anchor="ctr">
            <a:normAutofit/>
          </a:bodyPr>
          <a:lstStyle/>
          <a:p>
            <a:pPr marL="0" indent="0" algn="r">
              <a:buClr>
                <a:srgbClr val="000000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3600" b="1" dirty="0" smtClean="0">
                <a:latin typeface="Sylfaen" pitchFamily="18" charset="0"/>
              </a:rPr>
              <a:t>«</a:t>
            </a:r>
            <a:r>
              <a:rPr lang="en-GB" sz="3600" b="1" dirty="0" smtClean="0">
                <a:solidFill>
                  <a:schemeClr val="bg1"/>
                </a:solidFill>
                <a:latin typeface="Sylfaen" pitchFamily="18" charset="0"/>
              </a:rPr>
              <a:t>К </a:t>
            </a:r>
            <a:r>
              <a:rPr lang="en-GB" sz="3600" b="1" dirty="0" err="1" smtClean="0">
                <a:solidFill>
                  <a:schemeClr val="bg1"/>
                </a:solidFill>
                <a:latin typeface="Sylfaen" pitchFamily="18" charset="0"/>
              </a:rPr>
              <a:t>святости</a:t>
            </a:r>
            <a:r>
              <a:rPr lang="en-GB" sz="36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Sylfaen" pitchFamily="18" charset="0"/>
              </a:rPr>
              <a:t>ведёт</a:t>
            </a:r>
            <a:r>
              <a:rPr lang="en-GB" sz="36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Sylfaen" pitchFamily="18" charset="0"/>
              </a:rPr>
              <a:t>такой</a:t>
            </a:r>
            <a:r>
              <a:rPr lang="en-GB" sz="36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Sylfaen" pitchFamily="18" charset="0"/>
              </a:rPr>
              <a:t>ясный</a:t>
            </a:r>
            <a:r>
              <a:rPr lang="ru-RU" sz="3600" b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Sylfaen" pitchFamily="18" charset="0"/>
              </a:rPr>
              <a:t>путь</a:t>
            </a:r>
            <a:r>
              <a:rPr lang="en-GB" sz="3600" b="1" dirty="0" smtClean="0">
                <a:solidFill>
                  <a:schemeClr val="bg1"/>
                </a:solidFill>
                <a:latin typeface="Sylfaen" pitchFamily="18" charset="0"/>
              </a:rPr>
              <a:t>!</a:t>
            </a:r>
            <a:r>
              <a:rPr lang="ru-RU" sz="3600" b="1" dirty="0" smtClean="0">
                <a:solidFill>
                  <a:schemeClr val="bg1"/>
                </a:solidFill>
                <a:latin typeface="Sylfaen" pitchFamily="18" charset="0"/>
              </a:rPr>
              <a:t>»</a:t>
            </a:r>
            <a:br>
              <a:rPr lang="ru-RU" sz="3600" b="1" dirty="0" smtClean="0">
                <a:solidFill>
                  <a:schemeClr val="bg1"/>
                </a:solidFill>
                <a:latin typeface="Sylfaen" pitchFamily="18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Sylfaen" pitchFamily="18" charset="0"/>
              </a:rPr>
              <a:t/>
            </a:r>
            <a:br>
              <a:rPr lang="en-GB" sz="2000" dirty="0" smtClean="0">
                <a:solidFill>
                  <a:schemeClr val="bg1"/>
                </a:solidFill>
                <a:latin typeface="Sylfaen" pitchFamily="18" charset="0"/>
              </a:rPr>
            </a:br>
            <a:endParaRPr lang="en-GB" sz="2400" i="1" dirty="0" smtClean="0">
              <a:solidFill>
                <a:schemeClr val="bg1"/>
              </a:solidFill>
              <a:latin typeface="Sylfaen" pitchFamily="18" charset="0"/>
            </a:endParaRPr>
          </a:p>
          <a:p>
            <a:pPr marL="0" indent="0" algn="r">
              <a:buClr>
                <a:srgbClr val="000000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ru-RU" sz="2400" i="1" dirty="0" smtClean="0">
                <a:solidFill>
                  <a:schemeClr val="bg1"/>
                </a:solidFill>
                <a:latin typeface="Sylfaen" pitchFamily="18" charset="0"/>
              </a:rPr>
              <a:t>                          </a:t>
            </a:r>
          </a:p>
          <a:p>
            <a:pPr marL="0" indent="0" algn="r">
              <a:buClr>
                <a:srgbClr val="000000"/>
              </a:buClr>
              <a:buSzPct val="45000"/>
              <a:buNone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2400" i="1" dirty="0" err="1" smtClean="0">
                <a:solidFill>
                  <a:schemeClr val="bg1"/>
                </a:solidFill>
                <a:latin typeface="Sylfaen" pitchFamily="18" charset="0"/>
              </a:rPr>
              <a:t>Императрица</a:t>
            </a:r>
            <a:r>
              <a:rPr lang="en-GB" sz="2400" i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GB" sz="2400" i="1" dirty="0" err="1" smtClean="0">
                <a:solidFill>
                  <a:schemeClr val="bg1"/>
                </a:solidFill>
                <a:latin typeface="Sylfaen" pitchFamily="18" charset="0"/>
              </a:rPr>
              <a:t>Александра</a:t>
            </a:r>
            <a:r>
              <a:rPr lang="en-GB" sz="2400" i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en-GB" sz="2400" i="1" dirty="0" err="1" smtClean="0">
                <a:solidFill>
                  <a:schemeClr val="bg1"/>
                </a:solidFill>
                <a:latin typeface="Sylfaen" pitchFamily="18" charset="0"/>
              </a:rPr>
              <a:t>Фёдоровна</a:t>
            </a:r>
            <a:r>
              <a:rPr lang="ru-RU" sz="2400" i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endParaRPr lang="en-GB" sz="2400" i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F:\Романовы\фото семьи Романовых\z372481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tretch>
            <a:fillRect/>
          </a:stretch>
        </p:blipFill>
        <p:spPr bwMode="auto">
          <a:xfrm>
            <a:off x="0" y="1182"/>
            <a:ext cx="9196938" cy="685681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:\Романовы\фото семьи Романовых\Zarst0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357422" y="0"/>
            <a:ext cx="4469366" cy="68580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Из письма Ольги: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786842" cy="4625989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Monotype Corsiva" pitchFamily="66" charset="0"/>
              </a:rPr>
              <a:t>«Отец просит передать всем тем, кто ему остался предан, и тем, на кого они могут иметь влияние, чтобы они не мстили за него, так как он всех простил и за всех молится, и чтобы не мстили за себя, и чтобы помнили, что то зло, которое сейчас в мире, будет еще сильней, но что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не зло победит зло, а только любовь»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Романовы\фото семьи Романовых\tsarM0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1857356" y="-8646"/>
            <a:ext cx="5491727" cy="686664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dirty="0" smtClean="0">
                <a:latin typeface="Sylfaen" pitchFamily="18" charset="0"/>
              </a:rPr>
              <a:t>Романовы были расстреляны 17 июля 1918 года в доме инженера Ипатьева в Екатеринбурге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000" b="1" dirty="0" smtClean="0">
                <a:latin typeface="Sylfaen" pitchFamily="18" charset="0"/>
              </a:rPr>
              <a:t>дом до Романовых     дом во время Романовых   дом после Романовых</a:t>
            </a:r>
          </a:p>
        </p:txBody>
      </p:sp>
      <p:pic>
        <p:nvPicPr>
          <p:cNvPr id="24581" name="Picture 3" descr="C:\Users\Кирилл быков.кириллбыков-ПК\Desktop\Романовы\44.jpg"/>
          <p:cNvPicPr>
            <a:picLocks noChangeAspect="1" noChangeArrowheads="1"/>
          </p:cNvPicPr>
          <p:nvPr/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1" y="3357562"/>
            <a:ext cx="2999700" cy="35004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4582" name="Picture 4" descr="C:\Users\Кирилл быков.кириллбыков-ПК\Desktop\45.jp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5975350" y="3546475"/>
            <a:ext cx="3168650" cy="331152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4580" name="Picture 2" descr="C:\Users\Кирилл быков.кириллбыков-ПК\Desktop\43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857488" y="1955406"/>
            <a:ext cx="3143272" cy="306902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Романовы\фото семьи Романовых\tsarM00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-1" y="42450"/>
            <a:ext cx="9144001" cy="6815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Романовы\фото семьи Романовых\Царственные_страстотерпцы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2143108" y="0"/>
            <a:ext cx="4931339" cy="68253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:\Романовы\фото семьи Романовых\135-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857356" y="93650"/>
            <a:ext cx="5425348" cy="67643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Романовы\фото семьи Романовых\p60_a19fdbc5cd2dt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714480" y="42671"/>
            <a:ext cx="5708728" cy="68153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:\Романовы\фото семьи Романовых\135-1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1928794" y="0"/>
            <a:ext cx="5434288" cy="6898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Николай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II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1027" name="Picture 3" descr="F:\Романовы\фото семьи Романовых\001ah0kd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896945"/>
            <a:ext cx="4276990" cy="596105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F:\Романовы\фото семьи Романовых\ib277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857356" y="0"/>
            <a:ext cx="5277551" cy="686418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F:\Романовы\фото семьи Романовых\2117ce5420fc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9908"/>
            <a:ext cx="9125492" cy="679809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Православная церковь причислила Романовых к лику святых…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Святые страстотерпцы</a:t>
            </a:r>
          </a:p>
        </p:txBody>
      </p:sp>
      <p:pic>
        <p:nvPicPr>
          <p:cNvPr id="27651" name="Picture 2" descr="C:\Users\Кирилл быков.кириллбыков-ПК\Desktop\40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08" y="1019257"/>
            <a:ext cx="4929204" cy="5838744"/>
          </a:xfr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F:\Романовы\Tatyana-Art.ucoz.com\17187726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146"/>
            <a:ext cx="5122051" cy="68558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:\Романовы\Tatyana-Art.ucoz.com\31208510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0"/>
            <a:ext cx="5278578" cy="685301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:\Романовы\Tatyana-Art.ucoz.com\84508090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1643042" y="0"/>
            <a:ext cx="5929322" cy="68023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:\Романовы\фото семьи Романовых\92fe045d49a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9214"/>
            <a:ext cx="4246692" cy="67487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F:\Романовы\фото семьи Романовых\8348a98545e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0"/>
            <a:ext cx="4847434" cy="6858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:\Романовы\фото семьи Романовых\i-194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0"/>
            <a:ext cx="4886990" cy="685800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F:\Романовы\фото семьи Романовых\1342292792_1342272699_68635938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36524" y="1"/>
            <a:ext cx="5003305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Алиса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Гессен-Дармштадтская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2050" name="Picture 2" descr="F:\Романовы\Tatyana-Art.ucoz.com\501721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1214422"/>
            <a:ext cx="3727869" cy="564357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F:\Романовы\фото семьи Романовых\martyrs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071538" y="54396"/>
            <a:ext cx="7043674" cy="68036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F:\Романовы\фото семьи Романовых\0_65d76_da28d4fe_XL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Память потомков… Ганина яма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26627" name="Picture 3" descr="C:\Users\Кирилл быков.кириллбыков-ПК\Desktop\4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54931"/>
            <a:ext cx="5455570" cy="590306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Романовы\фото семьи Романовых\i-259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19308"/>
            <a:ext cx="9119854" cy="6838692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Память потомков… Храм на крови в городе Екатеринбурге</a:t>
            </a:r>
          </a:p>
        </p:txBody>
      </p:sp>
      <p:pic>
        <p:nvPicPr>
          <p:cNvPr id="25603" name="Picture 2" descr="C:\Users\Кирилл быков.кириллбыков-ПК\Desktop\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43944" y="1142984"/>
            <a:ext cx="4800056" cy="5715017"/>
          </a:xfrm>
          <a:noFill/>
          <a:ln>
            <a:solidFill>
              <a:schemeClr val="tx2"/>
            </a:solidFill>
          </a:ln>
        </p:spPr>
      </p:pic>
      <p:pic>
        <p:nvPicPr>
          <p:cNvPr id="25604" name="Picture 3" descr="C:\Users\Кирилл быков.кириллбыков-ПК\Desktop\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4071934" cy="528418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Романовы\фото семьи Романовых\135-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662"/>
            <a:ext cx="5280117" cy="683633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Романовы\фото семьи Романовых\136-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143108" y="0"/>
            <a:ext cx="4857784" cy="69412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Романовы\фото семьи Романовых\136-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285984" y="0"/>
            <a:ext cx="4469275" cy="68580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:\Романовы\фото семьи Романовых\136-1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857356" y="-23801"/>
            <a:ext cx="5375665" cy="6881801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 descr="F:\Романовы\фото семьи Романовых\136-1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214546" y="0"/>
            <a:ext cx="4650631" cy="67616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Романовы\фото семьи Романовых\2937551de05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857232"/>
            <a:ext cx="4620017" cy="6000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F:\Романовы\фото семьи Романовых\1a843c1533e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053815" y="0"/>
            <a:ext cx="4090186" cy="642939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F:\Романовы\фото семьи Романовых\136-1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857356" y="-9699"/>
            <a:ext cx="4872207" cy="68676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F:\Романовы\фото семьи Романовых\136-2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143108" y="0"/>
            <a:ext cx="4765497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:\Романовы\фото семьи Романовых\136-1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2285984" y="0"/>
            <a:ext cx="4650631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F:\Романовы\фото семьи Романовых\0_55e65_7f374302_xl1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571604" y="0"/>
            <a:ext cx="5821241" cy="6858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Романовы\фото семьи Романовых\p60_1773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 b="23015"/>
          <a:stretch>
            <a:fillRect/>
          </a:stretch>
        </p:blipFill>
        <p:spPr bwMode="auto">
          <a:xfrm>
            <a:off x="1142976" y="29450"/>
            <a:ext cx="6651730" cy="682855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Романовы\фото семьи Романовых\nikolay_4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4156655" cy="6858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Романовы\фото семьи Романовых\4_329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-1" y="0"/>
            <a:ext cx="9143333" cy="6143644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424</Words>
  <PresentationFormat>Экран (4:3)</PresentationFormat>
  <Paragraphs>33</Paragraphs>
  <Slides>74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5" baseType="lpstr">
      <vt:lpstr>Тема Office</vt:lpstr>
      <vt:lpstr>Царская семья – идеал любви и образец семейной жизни</vt:lpstr>
      <vt:lpstr>Слайд 2</vt:lpstr>
      <vt:lpstr>Слайд 3</vt:lpstr>
      <vt:lpstr> </vt:lpstr>
      <vt:lpstr>Николай II</vt:lpstr>
      <vt:lpstr>Алиса Гессен-Дармштадтская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Из писем и дневников:</vt:lpstr>
      <vt:lpstr>Слайд 38</vt:lpstr>
      <vt:lpstr>Слайд 39</vt:lpstr>
      <vt:lpstr>Слайд 40</vt:lpstr>
      <vt:lpstr>Слайд 41</vt:lpstr>
      <vt:lpstr>Из письма Ольги:</vt:lpstr>
      <vt:lpstr>Слайд 43</vt:lpstr>
      <vt:lpstr>Романовы были расстреляны 17 июля 1918 года в доме инженера Ипатьева в Екатеринбурге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Православная церковь причислила Романовых к лику святых… Святые страстотерпцы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Память потомков… Ганина яма</vt:lpstr>
      <vt:lpstr>Слайд 63</vt:lpstr>
      <vt:lpstr>Память потомков… Храм на крови в городе Екатеринбурге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ЦАРСКАЯ СЕМЬЯ – ИДЕАЛ ЛЮБВИ  И  ОБРАЗЕЦ СЕМЕЙНОЙ ЖИЗНИ</dc:title>
  <cp:lastModifiedBy>Valued Acer Customer</cp:lastModifiedBy>
  <cp:revision>55</cp:revision>
  <dcterms:modified xsi:type="dcterms:W3CDTF">2014-01-15T12:33:32Z</dcterms:modified>
</cp:coreProperties>
</file>