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entury" pitchFamily="18" charset="0"/>
        <a:ea typeface="ＭＳ ゴシック" pitchFamily="49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entury" pitchFamily="18" charset="0"/>
        <a:ea typeface="ＭＳ ゴシック" pitchFamily="49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entury" pitchFamily="18" charset="0"/>
        <a:ea typeface="ＭＳ ゴシック" pitchFamily="49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entury" pitchFamily="18" charset="0"/>
        <a:ea typeface="ＭＳ ゴシック" pitchFamily="49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entury" pitchFamily="18" charset="0"/>
        <a:ea typeface="ＭＳ ゴシック" pitchFamily="49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Century" pitchFamily="18" charset="0"/>
        <a:ea typeface="ＭＳ ゴシック" pitchFamily="49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Century" pitchFamily="18" charset="0"/>
        <a:ea typeface="ＭＳ ゴシック" pitchFamily="49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Century" pitchFamily="18" charset="0"/>
        <a:ea typeface="ＭＳ ゴシック" pitchFamily="49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Century" pitchFamily="18" charset="0"/>
        <a:ea typeface="ＭＳ ゴシック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5902"/>
    <a:srgbClr val="005900"/>
    <a:srgbClr val="CC6600"/>
    <a:srgbClr val="9966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0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ja-JP" noProof="0" smtClean="0"/>
              <a:t>Образец заголовка</a:t>
            </a:r>
            <a:endParaRPr lang="en-US" altLang="ja-JP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ja-JP" noProof="0" smtClean="0"/>
              <a:t>Образец подзаголовка</a:t>
            </a:r>
            <a:endParaRPr lang="en-US" altLang="ja-JP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F20CB80-37C4-4840-B78D-544E20CCFBA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B8F59-8ED2-4CE5-9E6A-6AE0F54E957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35383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EDC32-9DBB-490A-A9EA-A9C53B37CFC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453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8410D-E4A4-43F1-9AB2-3B64B8D538B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94849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A125A-7713-4F3A-AA44-7A7F340BE1E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9987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7CD8E-63A2-4A49-87C6-A7AF881ED9F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7545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1FBDA-DAD0-4C06-B17D-78B640AC37B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7954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DB78F-084C-4EB7-82EF-EBE8A435F21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36684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76F3E-F403-4B62-847F-3E5F68712C6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99536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D49BC-6190-4BCE-8B86-B375DBAB999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5507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1AF85-7BFE-45EE-AECE-6FEC61D2851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12428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ja-JP" smtClean="0"/>
              <a:t>Заголовок слайда</a:t>
            </a:r>
            <a:endParaRPr lang="en-US" altLang="ja-JP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ja-JP" smtClean="0"/>
              <a:t>Текст слайда</a:t>
            </a:r>
            <a:endParaRPr lang="en-US" altLang="ja-JP" smtClean="0"/>
          </a:p>
          <a:p>
            <a:pPr lvl="1"/>
            <a:r>
              <a:rPr lang="ru-RU" altLang="ja-JP" smtClean="0"/>
              <a:t>Текст слайда</a:t>
            </a:r>
            <a:endParaRPr lang="en-US" altLang="ja-JP" smtClean="0"/>
          </a:p>
          <a:p>
            <a:pPr lvl="2"/>
            <a:r>
              <a:rPr lang="ru-RU" altLang="ja-JP" smtClean="0"/>
              <a:t>Текст слайда</a:t>
            </a:r>
            <a:endParaRPr lang="en-US" altLang="ja-JP" smtClean="0"/>
          </a:p>
          <a:p>
            <a:pPr lvl="3"/>
            <a:r>
              <a:rPr lang="ru-RU" altLang="ja-JP" smtClean="0"/>
              <a:t>Текст слайда</a:t>
            </a:r>
            <a:endParaRPr lang="en-US" altLang="ja-JP" smtClean="0"/>
          </a:p>
          <a:p>
            <a:pPr lvl="4"/>
            <a:r>
              <a:rPr lang="ru-RU" altLang="ja-JP" smtClean="0"/>
              <a:t>Текст слайда</a:t>
            </a:r>
            <a:endParaRPr lang="en-US" altLang="ja-JP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996633"/>
                </a:solidFill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96633"/>
                </a:solidFill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996633"/>
                </a:solidFill>
                <a:latin typeface="+mn-lt"/>
              </a:defRPr>
            </a:lvl1pPr>
          </a:lstStyle>
          <a:p>
            <a:fld id="{4596BD39-FFC7-4B51-98E6-2F06AFDFE1BA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3200">
          <a:solidFill>
            <a:srgbClr val="9966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800">
          <a:solidFill>
            <a:srgbClr val="9966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400">
          <a:solidFill>
            <a:srgbClr val="9966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000">
          <a:solidFill>
            <a:srgbClr val="9966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000">
          <a:solidFill>
            <a:srgbClr val="9966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000">
          <a:solidFill>
            <a:srgbClr val="9966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000">
          <a:solidFill>
            <a:srgbClr val="9966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000">
          <a:solidFill>
            <a:srgbClr val="9966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000">
          <a:solidFill>
            <a:srgbClr val="99663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2016224"/>
          </a:xfrm>
        </p:spPr>
        <p:txBody>
          <a:bodyPr/>
          <a:lstStyle/>
          <a:p>
            <a:r>
              <a:rPr lang="ru-RU" dirty="0" smtClean="0"/>
              <a:t>Урок по литературному чтению «Украинская народная сказка «Колосок»</a:t>
            </a:r>
            <a:endParaRPr lang="ru-RU" dirty="0"/>
          </a:p>
        </p:txBody>
      </p:sp>
      <p:pic>
        <p:nvPicPr>
          <p:cNvPr id="6" name="Picture 6" descr="kolosok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96331"/>
            <a:ext cx="5010150" cy="369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720080"/>
          </a:xfrm>
        </p:spPr>
        <p:txBody>
          <a:bodyPr/>
          <a:lstStyle/>
          <a:p>
            <a:r>
              <a:rPr lang="ru-RU" dirty="0" smtClean="0"/>
              <a:t>Определим задачи урока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484784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5900"/>
                </a:solidFill>
              </a:rPr>
              <a:t>Будем </a:t>
            </a:r>
            <a:r>
              <a:rPr lang="ru-RU" sz="2800" b="1" dirty="0">
                <a:solidFill>
                  <a:srgbClr val="005900"/>
                </a:solidFill>
              </a:rPr>
              <a:t>думать и рассуждать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5900"/>
                </a:solidFill>
              </a:rPr>
              <a:t>Будем </a:t>
            </a:r>
            <a:r>
              <a:rPr lang="ru-RU" sz="2800" b="1" dirty="0">
                <a:solidFill>
                  <a:srgbClr val="005900"/>
                </a:solidFill>
              </a:rPr>
              <a:t>правильно, выразительно читать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5900"/>
                </a:solidFill>
              </a:rPr>
              <a:t>Будем </a:t>
            </a:r>
            <a:r>
              <a:rPr lang="ru-RU" sz="2800" b="1" dirty="0">
                <a:solidFill>
                  <a:srgbClr val="005900"/>
                </a:solidFill>
              </a:rPr>
              <a:t>играть и бегать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5900"/>
                </a:solidFill>
              </a:rPr>
              <a:t>Будем </a:t>
            </a:r>
            <a:r>
              <a:rPr lang="ru-RU" sz="2800" b="1" dirty="0">
                <a:solidFill>
                  <a:srgbClr val="005900"/>
                </a:solidFill>
              </a:rPr>
              <a:t>анализировать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5900"/>
                </a:solidFill>
              </a:rPr>
              <a:t>Будем </a:t>
            </a:r>
            <a:r>
              <a:rPr lang="ru-RU" sz="2800" b="1" dirty="0">
                <a:solidFill>
                  <a:srgbClr val="005900"/>
                </a:solidFill>
              </a:rPr>
              <a:t>открывать новое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5900"/>
                </a:solidFill>
              </a:rPr>
              <a:t>Выкрикивать</a:t>
            </a:r>
            <a:endParaRPr lang="ru-RU" sz="2800" b="1" dirty="0">
              <a:solidFill>
                <a:srgbClr val="0059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5900"/>
                </a:solidFill>
              </a:rPr>
              <a:t>Работать </a:t>
            </a:r>
            <a:r>
              <a:rPr lang="ru-RU" sz="2800" b="1" dirty="0">
                <a:solidFill>
                  <a:srgbClr val="005900"/>
                </a:solidFill>
              </a:rPr>
              <a:t>в группе и парах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5900"/>
                </a:solidFill>
              </a:rPr>
              <a:t>Будем </a:t>
            </a:r>
            <a:r>
              <a:rPr lang="ru-RU" sz="2800" b="1" dirty="0">
                <a:solidFill>
                  <a:srgbClr val="005900"/>
                </a:solidFill>
              </a:rPr>
              <a:t>вежливыми и внимательными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5900"/>
                </a:solidFill>
              </a:rPr>
              <a:t>Будем </a:t>
            </a:r>
            <a:r>
              <a:rPr lang="ru-RU" sz="2800" b="1" dirty="0">
                <a:solidFill>
                  <a:srgbClr val="005900"/>
                </a:solidFill>
              </a:rPr>
              <a:t>работать с компьютером.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484784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5900"/>
                </a:solidFill>
              </a:rPr>
              <a:t>Будем </a:t>
            </a:r>
            <a:r>
              <a:rPr lang="ru-RU" sz="2800" b="1" dirty="0">
                <a:solidFill>
                  <a:srgbClr val="005900"/>
                </a:solidFill>
              </a:rPr>
              <a:t>думать и рассуждать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5900"/>
                </a:solidFill>
              </a:rPr>
              <a:t>Будем </a:t>
            </a:r>
            <a:r>
              <a:rPr lang="ru-RU" sz="2800" b="1" dirty="0">
                <a:solidFill>
                  <a:srgbClr val="005900"/>
                </a:solidFill>
              </a:rPr>
              <a:t>правильно, выразительно читать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</a:rPr>
              <a:t>Будем </a:t>
            </a:r>
            <a:r>
              <a:rPr lang="ru-RU" sz="2800" b="1" dirty="0">
                <a:solidFill>
                  <a:srgbClr val="FF0000"/>
                </a:solidFill>
              </a:rPr>
              <a:t>играть и бегать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5900"/>
                </a:solidFill>
              </a:rPr>
              <a:t>Будем </a:t>
            </a:r>
            <a:r>
              <a:rPr lang="ru-RU" sz="2800" b="1" dirty="0">
                <a:solidFill>
                  <a:srgbClr val="005900"/>
                </a:solidFill>
              </a:rPr>
              <a:t>анализировать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5900"/>
                </a:solidFill>
              </a:rPr>
              <a:t>Будем </a:t>
            </a:r>
            <a:r>
              <a:rPr lang="ru-RU" sz="2800" b="1" dirty="0">
                <a:solidFill>
                  <a:srgbClr val="005900"/>
                </a:solidFill>
              </a:rPr>
              <a:t>открывать новое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</a:rPr>
              <a:t>Выкрикивать</a:t>
            </a:r>
            <a:endParaRPr lang="ru-RU" sz="2800" b="1" dirty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5900"/>
                </a:solidFill>
              </a:rPr>
              <a:t>Работать </a:t>
            </a:r>
            <a:r>
              <a:rPr lang="ru-RU" sz="2800" b="1" dirty="0">
                <a:solidFill>
                  <a:srgbClr val="005900"/>
                </a:solidFill>
              </a:rPr>
              <a:t>в группе и парах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5900"/>
                </a:solidFill>
              </a:rPr>
              <a:t>Будем </a:t>
            </a:r>
            <a:r>
              <a:rPr lang="ru-RU" sz="2800" b="1" dirty="0">
                <a:solidFill>
                  <a:srgbClr val="005900"/>
                </a:solidFill>
              </a:rPr>
              <a:t>вежливыми и внимательными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5900"/>
                </a:solidFill>
              </a:rPr>
              <a:t>Будем </a:t>
            </a:r>
            <a:r>
              <a:rPr lang="ru-RU" sz="2800" b="1" dirty="0">
                <a:solidFill>
                  <a:srgbClr val="005900"/>
                </a:solidFill>
              </a:rPr>
              <a:t>работать с компьютером. </a:t>
            </a:r>
          </a:p>
        </p:txBody>
      </p:sp>
    </p:spTree>
    <p:extLst>
      <p:ext uri="{BB962C8B-B14F-4D97-AF65-F5344CB8AC3E}">
        <p14:creationId xmlns:p14="http://schemas.microsoft.com/office/powerpoint/2010/main" val="284115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720080"/>
          </a:xfrm>
        </p:spPr>
        <p:txBody>
          <a:bodyPr/>
          <a:lstStyle/>
          <a:p>
            <a:r>
              <a:rPr lang="ru-RU" dirty="0" smtClean="0"/>
              <a:t>Определим взаимосвязь</a:t>
            </a:r>
            <a:endParaRPr lang="ru-RU" dirty="0"/>
          </a:p>
        </p:txBody>
      </p:sp>
      <p:pic>
        <p:nvPicPr>
          <p:cNvPr id="8195" name="Picture 3" descr="http://us.123rf.com/400wm/400/400/elnur/elnur0807/elnur080700274/3330590-bread-and-wheat-ears-isolated-on-wh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560840" cy="5021647"/>
          </a:xfrm>
          <a:prstGeom prst="rect">
            <a:avLst/>
          </a:prstGeom>
          <a:noFill/>
          <a:ln cmpd="dbl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47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44624"/>
            <a:ext cx="7772400" cy="180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 smtClean="0"/>
              <a:t>Зарубежные сказки знакомят нас с жизнью народов разных стран</a:t>
            </a:r>
            <a:endParaRPr lang="ru-RU" dirty="0"/>
          </a:p>
        </p:txBody>
      </p:sp>
      <p:pic>
        <p:nvPicPr>
          <p:cNvPr id="10243" name="Picture 3" descr="http://moikostum.ru/wp-content/uploads/2011/06/1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72816"/>
            <a:ext cx="3312368" cy="4943833"/>
          </a:xfrm>
          <a:prstGeom prst="rect">
            <a:avLst/>
          </a:prstGeom>
          <a:noFill/>
          <a:ln cmpd="dbl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44624"/>
            <a:ext cx="7772400" cy="180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 smtClean="0"/>
              <a:t>Выберете, пословицу, которая отражает основную мысль сказки.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348880"/>
            <a:ext cx="81369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2D5902"/>
                </a:solidFill>
              </a:rPr>
              <a:t>Какие труды, такие плоды.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800" b="1" dirty="0" smtClean="0">
              <a:solidFill>
                <a:srgbClr val="2D5902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2D5902"/>
                </a:solidFill>
              </a:rPr>
              <a:t>Доплясались, что без хлеба остались.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800" b="1" dirty="0" smtClean="0">
              <a:solidFill>
                <a:srgbClr val="2D5902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2D5902"/>
                </a:solidFill>
              </a:rPr>
              <a:t>Делу - время, потехе – час.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800" b="1" dirty="0" smtClean="0">
              <a:solidFill>
                <a:srgbClr val="2D5902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2D5902"/>
                </a:solidFill>
              </a:rPr>
              <a:t>Без труда не вытащишь и рыбку из пруда</a:t>
            </a:r>
            <a:r>
              <a:rPr lang="ru-RU" sz="2800" b="1" dirty="0" smtClean="0">
                <a:solidFill>
                  <a:srgbClr val="00590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087270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b="1" dirty="0">
                <a:solidFill>
                  <a:srgbClr val="2D5902"/>
                </a:solidFill>
              </a:rPr>
              <a:t>Какие труды, такие плоды.</a:t>
            </a:r>
          </a:p>
        </p:txBody>
      </p:sp>
      <p:pic>
        <p:nvPicPr>
          <p:cNvPr id="7" name="Picture 4" descr="kolosok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67" y="2852936"/>
            <a:ext cx="488322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98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14000"/>
            <a:ext cx="9143999" cy="5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7763" y="1340768"/>
            <a:ext cx="823629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Хлеб – всему голова.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-1663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2"/>
                </a:solidFill>
                <a:latin typeface="+mj-lt"/>
              </a:rPr>
              <a:t>Ребята, берегите хлеб!</a:t>
            </a:r>
            <a:endParaRPr lang="ru-RU" sz="6000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036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«Осенний»">
  <a:themeElements>
    <a:clrScheme name="落ち葉と波紋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落ち葉と波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ja-JP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" pitchFamily="18" charset="0"/>
            <a:ea typeface="ＭＳ ゴシック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ja-JP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" pitchFamily="18" charset="0"/>
            <a:ea typeface="ＭＳ ゴシック" pitchFamily="49" charset="-128"/>
          </a:defRPr>
        </a:defPPr>
      </a:lstStyle>
    </a:lnDef>
  </a:objectDefaults>
  <a:extraClrSchemeLst>
    <a:extraClrScheme>
      <a:clrScheme name="落ち葉と波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落ち葉と波紋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落ち葉と波紋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落ち葉と波紋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落ち葉と波紋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落ち葉と波紋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落ち葉と波紋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落ち葉と波紋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落ち葉と波紋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落ち葉と波紋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落ち葉と波紋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落ち葉と波紋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«Осенний»</Template>
  <TotalTime>154</TotalTime>
  <Words>147</Words>
  <Application>Microsoft Office PowerPoint</Application>
  <PresentationFormat>Экран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Шаблон оформления «Осенний»</vt:lpstr>
      <vt:lpstr>Урок по литературному чтению «Украинская народная сказка «Колосок»</vt:lpstr>
      <vt:lpstr>Определим задачи урока</vt:lpstr>
      <vt:lpstr>Определим взаимосвязь</vt:lpstr>
      <vt:lpstr>Зарубежные сказки знакомят нас с жизнью народов разных стран</vt:lpstr>
      <vt:lpstr>Выберете, пословицу, которая отражает основную мысль сказки.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литературному чтению «Украинская народная сказка «Колосок»</dc:title>
  <dc:creator>Нина Кулагина</dc:creator>
  <cp:lastModifiedBy>Сергей</cp:lastModifiedBy>
  <cp:revision>8</cp:revision>
  <dcterms:created xsi:type="dcterms:W3CDTF">2013-02-10T14:48:26Z</dcterms:created>
  <dcterms:modified xsi:type="dcterms:W3CDTF">2014-01-19T10:47:21Z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TC102499511049</vt:lpwstr>
  </property>
</Properties>
</file>