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260" r:id="rId2"/>
    <p:sldId id="270" r:id="rId3"/>
    <p:sldId id="297" r:id="rId4"/>
    <p:sldId id="271" r:id="rId5"/>
    <p:sldId id="272" r:id="rId6"/>
    <p:sldId id="273" r:id="rId7"/>
    <p:sldId id="274" r:id="rId8"/>
    <p:sldId id="276" r:id="rId9"/>
    <p:sldId id="279" r:id="rId10"/>
    <p:sldId id="298" r:id="rId11"/>
    <p:sldId id="280" r:id="rId12"/>
    <p:sldId id="283" r:id="rId13"/>
    <p:sldId id="292" r:id="rId14"/>
    <p:sldId id="284" r:id="rId15"/>
    <p:sldId id="286" r:id="rId16"/>
    <p:sldId id="294" r:id="rId17"/>
    <p:sldId id="288" r:id="rId18"/>
    <p:sldId id="287" r:id="rId19"/>
    <p:sldId id="285" r:id="rId20"/>
    <p:sldId id="293" r:id="rId21"/>
    <p:sldId id="29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SzPct val="85000"/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85000"/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85000"/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85000"/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85000"/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544"/>
    <a:srgbClr val="5F5F5F"/>
    <a:srgbClr val="808080"/>
    <a:srgbClr val="663300"/>
    <a:srgbClr val="969696"/>
    <a:srgbClr val="777777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0" autoAdjust="0"/>
    <p:restoredTop sz="90929"/>
  </p:normalViewPr>
  <p:slideViewPr>
    <p:cSldViewPr>
      <p:cViewPr varScale="1">
        <p:scale>
          <a:sx n="42" d="100"/>
          <a:sy n="42" d="100"/>
        </p:scale>
        <p:origin x="-756" y="-10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0"/>
    </p:cViewPr>
  </p:sorterViewPr>
  <p:notesViewPr>
    <p:cSldViewPr>
      <p:cViewPr varScale="1">
        <p:scale>
          <a:sx n="71" d="100"/>
          <a:sy n="71" d="100"/>
        </p:scale>
        <p:origin x="-18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fld id="{500FA738-3D50-4AF8-B7FA-86A1CFCED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10249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06DCEB-A0B5-435A-B381-79D44CE2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8408-BBA7-4D73-AF3E-87ADF78D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B790-1226-483F-8263-82BDF93E3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FBCAB-29EB-4E82-8625-75A1E33D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B53C-8807-4E4D-B405-6B88C15F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E2E8-6B05-41BB-82A1-16D79FA9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F2C8-1628-4DA2-A851-A272E05B6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0B144-7FF7-4B9F-85EA-0C7DD0B2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1D0A-6E06-4E9B-8745-3491243ED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3192-17AD-4FE2-B333-B91E2D80F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C31C-9087-4339-9431-4AF93DF37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7818-9524-407F-AB54-330F34D2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6900-3732-4FA9-802E-120B8E09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kumimoji="1" lang="ru-RU" sz="2400"/>
          </a:p>
        </p:txBody>
      </p:sp>
      <p:sp>
        <p:nvSpPr>
          <p:cNvPr id="9225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B52581-DC23-449B-8A8B-9316173E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 spd="slow"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051050" y="473075"/>
            <a:ext cx="4465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>
                <a:solidFill>
                  <a:srgbClr val="663300"/>
                </a:solidFill>
              </a:rPr>
              <a:t>   </a:t>
            </a:r>
            <a:r>
              <a:rPr lang="ru-RU"/>
              <a:t>Иллюстрации к теме: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375" y="4365625"/>
            <a:ext cx="51847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ru-RU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ПЕЙЗАЖ 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827088" y="3336925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7200"/>
              <a:t>ГРАФИКА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684213" y="1989138"/>
            <a:ext cx="8567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FFC000"/>
                </a:solidFill>
              </a:rPr>
              <a:t>ИЗОБРАЖЕНИЕ ПРОСТРАНСТВА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28713" y="55563"/>
            <a:ext cx="7848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Остроумова-Лебедева Анна Петровна (1871 – 1955).</a:t>
            </a:r>
          </a:p>
          <a:p>
            <a:pPr>
              <a:buFontTx/>
              <a:buNone/>
            </a:pPr>
            <a:r>
              <a:rPr lang="ru-RU" sz="2200"/>
              <a:t>В своих акварелях передает колористическое своеобразие города, его атмосферу, сохранив в чистом виде акварельную технику.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820863"/>
            <a:ext cx="5824537" cy="4178300"/>
          </a:xfrm>
          <a:prstGeom prst="rect">
            <a:avLst/>
          </a:prstGeom>
          <a:noFill/>
          <a:ln w="3175">
            <a:solidFill>
              <a:srgbClr val="436544"/>
            </a:solidFill>
            <a:miter lim="800000"/>
            <a:headEnd/>
            <a:tailEnd/>
          </a:ln>
          <a:effectLst/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16075" y="6073775"/>
            <a:ext cx="6196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1400"/>
              <a:t>Пруд в Павловске. 1922 г.                                         Б. на картоне, акварель.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138738" y="1903413"/>
            <a:ext cx="36718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Перовой рисунок выполняли чернилами, тушью, сепией на гладкой, плотной, белой или тонированной бумаге. Часто сочетали технику работы пером и кистью.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sz="2200"/>
              <a:t>Рисунок пером требует от художника точности и уверенности, так как почти невозможно внести исправления.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sz="22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138738" y="5922963"/>
            <a:ext cx="4038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 саду Русского музея. Ленинград. 1925 г.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тушь, кисть, тростниковое перо.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181100" y="563563"/>
            <a:ext cx="807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Неуловимые состояния природы, ее напоенность воздухом и светом передает Верейский в своих ленинградских пейзажах. </a:t>
            </a:r>
          </a:p>
        </p:txBody>
      </p:sp>
      <p:pic>
        <p:nvPicPr>
          <p:cNvPr id="13317" name="Picture 7" descr="C:\Galja\иллюстрации\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133600"/>
            <a:ext cx="4681538" cy="44211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1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5562600"/>
            <a:ext cx="1371600" cy="990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1476375" y="77788"/>
            <a:ext cx="635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Верейский Георгий Семенович (1886 – 1962).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alja\иллюстрации\029-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5075" y="1793875"/>
            <a:ext cx="3143250" cy="4911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78325" y="6245225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Осень. 1963 г.     </a:t>
            </a:r>
            <a:r>
              <a:rPr lang="ru-RU" sz="1400" i="1"/>
              <a:t>Бумага, соус.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524375" y="1989138"/>
            <a:ext cx="4044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ru-RU" sz="2200"/>
              <a:t>Важно отметить у художника редкий дар передачи зримого воплощения образов, глубокое знание истории России, быта разных эпох и сословий, тонкое чувство пейзажа.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sz="2200"/>
              <a:t>Профессор  И.С. Глазунов всегда в поиске, в работе. Народный художник живет неуемно, страстно,  вдохновенно.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219200" y="660400"/>
            <a:ext cx="7524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Художники </a:t>
            </a:r>
            <a:r>
              <a:rPr lang="en-US" sz="2200">
                <a:cs typeface="Times New Roman" charset="0"/>
              </a:rPr>
              <a:t>XX</a:t>
            </a:r>
            <a:r>
              <a:rPr lang="ru-RU" sz="2200">
                <a:cs typeface="Times New Roman" charset="0"/>
              </a:rPr>
              <a:t> века продолжают развивать традиции русской школы и авангардных направлений.</a:t>
            </a:r>
            <a:r>
              <a:rPr lang="ru-RU" sz="2200"/>
              <a:t> </a:t>
            </a:r>
            <a:endParaRPr lang="ru-RU" sz="2200">
              <a:cs typeface="Times New Roman" charset="0"/>
            </a:endParaRPr>
          </a:p>
        </p:txBody>
      </p:sp>
      <p:sp>
        <p:nvSpPr>
          <p:cNvPr id="1434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55626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2209800"/>
            <a:ext cx="13716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1309688" y="198438"/>
            <a:ext cx="6624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Глазунов Илья Сергеевич ( Родился в 1930 г.).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Galja\детские рисунки\от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844675"/>
            <a:ext cx="5970588" cy="41163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42988" y="0"/>
            <a:ext cx="79025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sz="2400">
                <a:cs typeface="Times New Roman" charset="0"/>
              </a:rPr>
              <a:t>Задание-упражнение.</a:t>
            </a:r>
            <a:r>
              <a:rPr lang="ru-RU" sz="2400"/>
              <a:t>    </a:t>
            </a:r>
            <a:r>
              <a:rPr lang="ru-RU" sz="2400">
                <a:cs typeface="Times New Roman" charset="0"/>
              </a:rPr>
              <a:t>Пейзаж с отражением в воде.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Изучение средств художественной выразительности в графике, используемых для передачи понимания красоты природы (линия, штрих, пятно).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800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716463" y="6046788"/>
            <a:ext cx="3962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Старостина Наташа.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Отражение.  </a:t>
            </a:r>
            <a:r>
              <a:rPr lang="ru-RU" sz="1400" i="1"/>
              <a:t>Б., акварель.</a:t>
            </a:r>
          </a:p>
        </p:txBody>
      </p:sp>
      <p:sp>
        <p:nvSpPr>
          <p:cNvPr id="1536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5257800"/>
            <a:ext cx="1295400" cy="914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Galja\детские рисунки\птиц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1752600"/>
            <a:ext cx="3284537" cy="2308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7" name="Picture 2" descr="C:\Galja\детские рисунки\1 класс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191000"/>
            <a:ext cx="3276600" cy="2279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4" descr="C:\Galja\детские рисунки\пейзаж 1 кл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91000"/>
            <a:ext cx="3276600" cy="2266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2362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Акимова Оля.   8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Непогода.  </a:t>
            </a:r>
            <a:r>
              <a:rPr lang="ru-RU" sz="1400" i="1"/>
              <a:t>Б., тушь,перо.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629400" y="3429000"/>
            <a:ext cx="2362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Кнуренко Ира.   8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Пейзаж.    </a:t>
            </a:r>
            <a:r>
              <a:rPr lang="ru-RU" sz="1400" i="1"/>
              <a:t>Б., тушь,перо.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2514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Пучкин Вадим.   7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Птицы. </a:t>
            </a:r>
            <a:r>
              <a:rPr lang="ru-RU" sz="1400" i="1"/>
              <a:t>Б., шариковая ручка.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1066800" y="-304800"/>
            <a:ext cx="8077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sz="1800"/>
              <a:t>								</a:t>
            </a:r>
            <a:r>
              <a:rPr lang="ru-RU" sz="2400"/>
              <a:t>.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sz="2200"/>
              <a:t>Техника перового рисунка требует дисциплины, так как исправления трудны. Два тона: чернота туши и белизна бумаги. Тональное разнообразие здесь достигается только сочетанием штрихов, их толщиной и частотой.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2200">
              <a:cs typeface="Times New Roman" charset="0"/>
            </a:endParaRP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79388" y="2065338"/>
            <a:ext cx="2305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Детские работы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Galja\детские рисунки\радуг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52800"/>
            <a:ext cx="4249738" cy="310038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7411" name="Picture 3" descr="C:\Galja\детские рисунки\след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286000"/>
            <a:ext cx="4148138" cy="3198813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2743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Аветова Анна.  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Радуга. 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и цв. карандаши.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05600" y="5484813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Петракова Юля.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Следы на снегу.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и цв. карандаши.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404938" y="188913"/>
            <a:ext cx="7127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Пространственное построение  пейзажа решается средствами линии и тона. С помощью линейной перспективы  художники  создают  глубину пространства.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673350" y="174783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/>
              <a:t>Детские</a:t>
            </a:r>
            <a:r>
              <a:rPr lang="ru-RU" sz="2400" b="1"/>
              <a:t> </a:t>
            </a:r>
            <a:r>
              <a:rPr lang="ru-RU" sz="2400"/>
              <a:t>работы.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Galja\детские рисунки\вой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189163"/>
            <a:ext cx="4267200" cy="3144837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8435" name="Picture 2" descr="C:\Galja\детские рисунки\вид из ок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357563"/>
            <a:ext cx="4038600" cy="3021012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5435600"/>
            <a:ext cx="3581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Иванов Андрей.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Была война.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и цв. карандаши.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0" y="2217738"/>
            <a:ext cx="3810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Закиров Артем.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Вид из окна.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и цв. карандаши.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132138" y="163988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ru-RU" sz="1400"/>
              <a:t> </a:t>
            </a:r>
            <a:r>
              <a:rPr lang="ru-RU" sz="2400"/>
              <a:t>Детские работы.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1258888" y="246063"/>
            <a:ext cx="708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200"/>
              <a:t>Карандаш легок и прост для исправлений. Карандаш передает мельчайшие предметы и детали с необычайной ясностью формы, обволакивая сочным звучным пятном.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C:\Galja\детские рисунки\кремль-салю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5700" y="1905000"/>
            <a:ext cx="3416300" cy="4648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4876800" y="1752600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Осотина Женя. 13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Кремль. Салют.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и цв. карандаши.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1066800" y="188913"/>
            <a:ext cx="8077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/>
              <a:t>Чтобы узнать о возможностях цветных карандашей, нужно лишь внимательно присмотреться к маленькому грифелю в деревянной оправе, и он подарит большую радость и успех.</a:t>
            </a:r>
          </a:p>
        </p:txBody>
      </p:sp>
      <p:pic>
        <p:nvPicPr>
          <p:cNvPr id="19461" name="Picture 1029" descr="C:\Galja\детские рисунки\деревн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924175"/>
            <a:ext cx="4038600" cy="27860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6096000" y="5805488"/>
            <a:ext cx="30480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Кудинов Миша. 11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Деревня.    Б., граф. и цв. карандаши.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Galja\детские рисунки\улиц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657600"/>
            <a:ext cx="4071938" cy="2759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483" name="Picture 3" descr="C:\Galja\детские рисунки\пар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209800"/>
            <a:ext cx="2863850" cy="4191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562225"/>
            <a:ext cx="312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Ивченко Андрей. 11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Улица. Салют.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граф. карандаш, акварель.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581400" y="2209800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Поштич Мина. 11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Парк зимой.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акварель, белила.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136650" y="0"/>
            <a:ext cx="8077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Художники не делают точных расчетов, а полагаются на свой глазомер, то есть используют наблюдательную перспективу</a:t>
            </a:r>
            <a:r>
              <a:rPr lang="ru-RU" sz="2200"/>
              <a:t>. </a:t>
            </a:r>
            <a:r>
              <a:rPr lang="ru-RU" sz="2200">
                <a:cs typeface="Times New Roman" charset="0"/>
              </a:rPr>
              <a:t>Поэтому предметы, находящиеся на земле, облака в небе уменьшаются по мере удаления, утрачивая детали.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325563" y="1751013"/>
            <a:ext cx="3840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/>
              <a:t>Детские работы.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Galja\детские рисунки\вет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352800"/>
            <a:ext cx="3962400" cy="3028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7" name="Picture 4" descr="C:\Galja\детские рисунки\река 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362200"/>
            <a:ext cx="4414837" cy="3182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198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Петров Саша.  9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Ветер.  </a:t>
            </a:r>
            <a:r>
              <a:rPr lang="ru-RU" sz="1400" i="1"/>
              <a:t>Б., тушь,кисть.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172200" y="5545138"/>
            <a:ext cx="2971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			   </a:t>
            </a:r>
            <a:r>
              <a:rPr lang="ru-RU" sz="1400" b="1"/>
              <a:t>Лосева  Маргарита.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Река.     </a:t>
            </a:r>
            <a:r>
              <a:rPr lang="ru-RU" sz="1400" i="1"/>
              <a:t>Б., черная акварель.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187450" y="42863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Свои перспективные закономерности имеют и отражения в воде. Как правило, длина отражения предмета в воде равна длине самого предмета. Отражение точно повторяет предмет, но в перевернутом виде.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800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0" y="1752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743200" y="1905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758950" y="171767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/>
              <a:t>Детские  работы.</a:t>
            </a:r>
          </a:p>
        </p:txBody>
      </p:sp>
      <p:sp>
        <p:nvSpPr>
          <p:cNvPr id="2151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51816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Galja\иллюстрации\009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550" y="2566988"/>
            <a:ext cx="5153025" cy="3921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099" name="Picture 6" descr="C:\Galja\иллюстрации\008_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1803400"/>
            <a:ext cx="2865438" cy="46497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5562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Деревья. Этюд.  		                Лесная дорожка. 1863 г.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Граф. карандаш</a:t>
            </a:r>
            <a:r>
              <a:rPr lang="ru-RU" sz="1400"/>
              <a:t>.		                 </a:t>
            </a:r>
            <a:r>
              <a:rPr lang="ru-RU" sz="1400" i="1"/>
              <a:t>Граф. Карандаш</a:t>
            </a:r>
            <a:r>
              <a:rPr lang="ru-RU" sz="1400"/>
              <a:t>.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267200" y="1981200"/>
            <a:ext cx="1676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257300" y="77788"/>
            <a:ext cx="77612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/>
              <a:t>Шишкин Иван Иванович (1832 – 1898) -  </a:t>
            </a:r>
            <a:r>
              <a:rPr lang="ru-RU" sz="2200"/>
              <a:t>мастер леса, стволов, листвы. В его картинах - радость познания природы; они красивы игрой черного карандашного штриха, в них много воздуха и света. 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/>
              <a:t> </a:t>
            </a:r>
            <a:r>
              <a:rPr lang="ru-RU">
                <a:cs typeface="Times New Roman" charset="0"/>
              </a:rPr>
              <a:t> </a:t>
            </a:r>
            <a:endParaRPr lang="ru-RU"/>
          </a:p>
        </p:txBody>
      </p:sp>
      <p:sp>
        <p:nvSpPr>
          <p:cNvPr id="410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0225" y="53340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1905000"/>
            <a:ext cx="21336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2743200"/>
            <a:ext cx="1295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Galja\детские рисунки\рассв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1695450"/>
            <a:ext cx="2605088" cy="37719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22531" name="Picture 4" descr="C:\Galja\детские рисунки\река-бере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667000"/>
            <a:ext cx="2646363" cy="3848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2" name="Picture 5" descr="C:\Galja\детские рисунки\зим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057400"/>
            <a:ext cx="2646363" cy="3848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2514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Евсеева Анна. 13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Река. </a:t>
            </a:r>
            <a:r>
              <a:rPr lang="ru-RU" sz="1400" i="1"/>
              <a:t>Б., акварель, белила.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733800" y="6019800"/>
            <a:ext cx="2743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Ардельянова Яна. 13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Зима. Б., акварель, белила.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934200" y="5562600"/>
            <a:ext cx="2438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Головков Кирилл. 13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Рассвет. </a:t>
            </a:r>
            <a:r>
              <a:rPr lang="ru-RU" sz="1400" i="1"/>
              <a:t>Б., акварель.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1266825" y="188913"/>
            <a:ext cx="7697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Дети с удовольствием используют все разновидности технических приемов рисунка. Монохромные работы– гризайль широко применялась у старых мастеров.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Galja\детские рисунки\лунная дорож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133600"/>
            <a:ext cx="4826000" cy="34321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55" name="Picture 5" descr="C:\Galja\детские рисунки\берез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828800"/>
            <a:ext cx="3413125" cy="45291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219200" y="0"/>
            <a:ext cx="76009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Многообразие великого и малого подвластно и доступно именно графике. Интеллектуальное богатство человека позволяет ему с одинаковым восторгом воспринимать величие техники наших дней и лирику русской природы. 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386138" y="5732463"/>
            <a:ext cx="3657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Щербакова Катя. 12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Зимний пейзаж.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Б., акварель, гуашь, фломастер.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23850" y="5719763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Кизас Сергей. 10 лет.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Лунная дорожка.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Тон. б., гуашь, цв. мелки.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124075" y="1600200"/>
            <a:ext cx="3590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/>
              <a:t>Смешанные техники.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9550" y="1844675"/>
            <a:ext cx="6249988" cy="4248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379538" y="0"/>
            <a:ext cx="7848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Саврасов  Алексей  Кондратьевич (1830 – 1897).</a:t>
            </a:r>
          </a:p>
          <a:p>
            <a:pPr>
              <a:buFontTx/>
              <a:buNone/>
            </a:pPr>
            <a:r>
              <a:rPr lang="ru-RU" sz="2200"/>
              <a:t>Саврасов любит тональный рисунок, построенный на переходах от темного к светлому, создающих богатую колористическую гамму. </a:t>
            </a:r>
          </a:p>
          <a:p>
            <a:pPr>
              <a:buFontTx/>
              <a:buNone/>
            </a:pPr>
            <a:endParaRPr lang="ru-RU" sz="2400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579563" y="6175375"/>
            <a:ext cx="6049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1400"/>
              <a:t>Вечер. 1872 г.                                                     </a:t>
            </a:r>
            <a:r>
              <a:rPr lang="ru-RU" sz="1400" i="1"/>
              <a:t>Бумага, итальянский карандаш.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Galja\иллюстрации\011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804988"/>
            <a:ext cx="6516687" cy="4278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252538" y="6224588"/>
            <a:ext cx="681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Вечер.                                                                                                       </a:t>
            </a:r>
            <a:r>
              <a:rPr lang="ru-RU" sz="1400" i="1"/>
              <a:t>Бумага, сепия.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953000" y="49530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								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066800" y="0"/>
            <a:ext cx="8077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>
                <a:cs typeface="Times New Roman" charset="0"/>
              </a:rPr>
              <a:t>Васильев Федор Александрович (1850 – 1873).                 </a:t>
            </a:r>
            <a:r>
              <a:rPr lang="ru-RU" sz="2200">
                <a:cs typeface="Times New Roman" charset="0"/>
              </a:rPr>
              <a:t>Тональные рисунки  выполнены остро отточенным карандашом, где пейзаж намечен одним контуром. В красивом цвете сепии, они полны чувства торжественной успокоенности природы.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800">
              <a:cs typeface="Times New Roman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sz="1800"/>
          </a:p>
        </p:txBody>
      </p:sp>
      <p:sp>
        <p:nvSpPr>
          <p:cNvPr id="615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47244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2057400"/>
            <a:ext cx="19050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67000" y="2362200"/>
            <a:ext cx="17287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Galja\иллюстрации\013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514600"/>
            <a:ext cx="4267200" cy="334168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7171" name="Picture 4" descr="C:\Galja\иллюстрации-эр\тум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2514600"/>
            <a:ext cx="4200525" cy="33416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76300" y="0"/>
            <a:ext cx="8458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SzTx/>
              <a:buFontTx/>
              <a:buNone/>
            </a:pPr>
            <a:r>
              <a:rPr lang="ru-RU" sz="2200"/>
              <a:t>У</a:t>
            </a:r>
            <a:r>
              <a:rPr lang="ru-RU" sz="2200">
                <a:cs typeface="Times New Roman" charset="0"/>
              </a:rPr>
              <a:t> Левитана пейзажные образы намечены в общих чертах. Акварели в творчестве Левитана очень редки. Но и в тех немногих листах, он проявляет себя как большой психолог природы и тонкий колорист.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800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28600" y="6061075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Осень. 1890-е гг.             </a:t>
            </a:r>
            <a:r>
              <a:rPr lang="ru-RU" sz="1400" i="1"/>
              <a:t>Б.,</a:t>
            </a:r>
            <a:r>
              <a:rPr lang="ru-RU" sz="1400"/>
              <a:t> а</a:t>
            </a:r>
            <a:r>
              <a:rPr lang="ru-RU" sz="1400" i="1"/>
              <a:t>кварель, граф. карандаш.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105400" y="5746750"/>
            <a:ext cx="3886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endParaRPr lang="ru-RU" sz="1400" b="1"/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 Туман. 1899 г.                                   </a:t>
            </a:r>
            <a:r>
              <a:rPr lang="ru-RU" sz="1400" i="1"/>
              <a:t>Б</a:t>
            </a:r>
            <a:r>
              <a:rPr lang="ru-RU" sz="1400"/>
              <a:t>.,  а</a:t>
            </a:r>
            <a:r>
              <a:rPr lang="ru-RU" sz="1400" i="1"/>
              <a:t>кварель.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728788" y="1695450"/>
            <a:ext cx="74152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800"/>
              <a:t>Левитан Исаак Ильич (1860 – 1900).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  <p:sp>
        <p:nvSpPr>
          <p:cNvPr id="717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5720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V="1">
            <a:off x="4000500" y="1736725"/>
            <a:ext cx="2209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5334000"/>
            <a:ext cx="1524000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Galja\иллюстрации-эр\белая сире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246438"/>
            <a:ext cx="4579938" cy="3206750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8195" name="Picture 3" descr="C:\Galja\иллюстрации-эр\хмурый день_ц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286000"/>
            <a:ext cx="3886200" cy="3048000"/>
          </a:xfrm>
          <a:prstGeom prst="rect">
            <a:avLst/>
          </a:prstGeom>
          <a:blipFill dpi="0" rotWithShape="0">
            <a:blip r:embed="rId4" cstate="email"/>
            <a:srcRect/>
            <a:tile tx="0" ty="0" sx="100000" sy="100000" flip="none" algn="tl"/>
          </a:blipFill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419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b="1"/>
              <a:t>Левитан Исаак Ильич (1860 – 1900)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Весна, белая сирень. 1890-е гг.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Бумага, пастель.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162800" y="5562600"/>
            <a:ext cx="198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Хмурый день. 1895 г.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Бумага, пастель.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117600" y="115888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200"/>
              <a:t>Развитие пейзажного рисунка XIX века завершает И.И. Левитан. В отличие от акварели пастель непрозрачна или малопрозрачна, обладает интенсивностью цвета и со временем мало выцветает.  </a:t>
            </a:r>
          </a:p>
        </p:txBody>
      </p:sp>
      <p:sp>
        <p:nvSpPr>
          <p:cNvPr id="819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5181600"/>
            <a:ext cx="1219200" cy="11191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2209800"/>
            <a:ext cx="24384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2971800"/>
            <a:ext cx="1423988" cy="914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992188" y="0"/>
            <a:ext cx="838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400">
                <a:cs typeface="Times New Roman" charset="0"/>
              </a:rPr>
              <a:t>Суриков Василий Иванович (1848 – 1916) - </a:t>
            </a:r>
            <a:r>
              <a:rPr lang="ru-RU" sz="2200">
                <a:cs typeface="Times New Roman" charset="0"/>
              </a:rPr>
              <a:t>прирожденный мастер цвета. </a:t>
            </a:r>
            <a:r>
              <a:rPr lang="ru-RU" sz="2200"/>
              <a:t>К</a:t>
            </a:r>
            <a:r>
              <a:rPr lang="ru-RU" sz="2200">
                <a:cs typeface="Times New Roman" charset="0"/>
              </a:rPr>
              <a:t>омпозиционные наброски </a:t>
            </a:r>
            <a:r>
              <a:rPr lang="ru-RU" sz="2200"/>
              <a:t>сразу </a:t>
            </a:r>
            <a:r>
              <a:rPr lang="ru-RU" sz="2200">
                <a:cs typeface="Times New Roman" charset="0"/>
              </a:rPr>
              <a:t>делает в акварели, намечая основные цветовые пятна и соотношения. Свет и цвет, мастерски передают окутанные влажным воздухом пейзажи. </a:t>
            </a:r>
          </a:p>
        </p:txBody>
      </p:sp>
      <p:pic>
        <p:nvPicPr>
          <p:cNvPr id="9219" name="Picture 7" descr="C:\Galja\иллюстрации\012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7963" y="1700213"/>
            <a:ext cx="5770562" cy="4308475"/>
          </a:xfrm>
          <a:prstGeom prst="rect">
            <a:avLst/>
          </a:prstGeom>
          <a:solidFill>
            <a:srgbClr val="969696"/>
          </a:solidFill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endParaRPr lang="ru-RU" sz="1400"/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403350" y="6042025"/>
            <a:ext cx="5334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Колокольня Ивана Великого и купола Успенского собора. 1876 г.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 i="1"/>
              <a:t>Бумага, акварель, граф. карандаш.</a:t>
            </a:r>
          </a:p>
        </p:txBody>
      </p:sp>
      <p:sp>
        <p:nvSpPr>
          <p:cNvPr id="922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33400" y="46482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Galja\иллюстрации\014-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0475" y="1752600"/>
            <a:ext cx="2179638" cy="4419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243" name="Picture 3" descr="C:\Galja\иллюстрации\015-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138" y="2397125"/>
            <a:ext cx="5087937" cy="37750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71575" y="-315913"/>
            <a:ext cx="7821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1800">
                <a:cs typeface="Times New Roman" charset="0"/>
              </a:rPr>
              <a:t> 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2200">
                <a:cs typeface="Times New Roman" charset="0"/>
              </a:rPr>
              <a:t>Врубель-непревзойденный рисовальщик</a:t>
            </a:r>
            <a:r>
              <a:rPr lang="ru-RU" sz="2200"/>
              <a:t>, с талантливым своим </a:t>
            </a:r>
            <a:r>
              <a:rPr lang="ru-RU" sz="2200">
                <a:cs typeface="Times New Roman" charset="0"/>
              </a:rPr>
              <a:t>почерком. Карандашные рисунки создают живую вибрацию поверхности, </a:t>
            </a:r>
            <a:r>
              <a:rPr lang="ru-RU" sz="2200"/>
              <a:t>акварели</a:t>
            </a:r>
            <a:r>
              <a:rPr lang="ru-RU" sz="2200">
                <a:cs typeface="Times New Roman" charset="0"/>
              </a:rPr>
              <a:t> построен</a:t>
            </a:r>
            <a:r>
              <a:rPr lang="ru-RU" sz="2200"/>
              <a:t>ы</a:t>
            </a:r>
            <a:r>
              <a:rPr lang="ru-RU" sz="2200">
                <a:cs typeface="Times New Roman" charset="0"/>
              </a:rPr>
              <a:t> на мозаике световых граней.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98550" y="1565275"/>
            <a:ext cx="4581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ru-RU" sz="2400"/>
              <a:t>Врубель Михаил Александрович     (1856 – 1910).</a:t>
            </a:r>
          </a:p>
        </p:txBody>
      </p:sp>
      <p:sp>
        <p:nvSpPr>
          <p:cNvPr id="10246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1981200"/>
            <a:ext cx="24384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2667000"/>
            <a:ext cx="1600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92138" y="6172200"/>
            <a:ext cx="24844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1400"/>
              <a:t>Дворик зимой. 1904 г.</a:t>
            </a:r>
          </a:p>
          <a:p>
            <a:pPr>
              <a:buFontTx/>
              <a:buNone/>
            </a:pPr>
            <a:r>
              <a:rPr lang="ru-RU" sz="1400"/>
              <a:t>Б., граф. карандаш.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4859338" y="6181725"/>
            <a:ext cx="2962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1400"/>
              <a:t>Венеция. Мост вздохов. 1890-е гг.</a:t>
            </a:r>
          </a:p>
          <a:p>
            <a:pPr>
              <a:buFontTx/>
              <a:buNone/>
            </a:pPr>
            <a:r>
              <a:rPr lang="ru-RU" sz="1400"/>
              <a:t>Б. на картоне, акварель.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Galja\иллюстрации\019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6438" y="2235200"/>
            <a:ext cx="5187950" cy="3944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1981200" y="6276975"/>
            <a:ext cx="4964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ru-RU" sz="1400"/>
              <a:t>Весенний пейзаж.                                             </a:t>
            </a:r>
            <a:r>
              <a:rPr lang="ru-RU" sz="1400" i="1"/>
              <a:t>Картон, акварель</a:t>
            </a:r>
            <a:r>
              <a:rPr lang="ru-RU" sz="1400" i="1">
                <a:solidFill>
                  <a:srgbClr val="070000"/>
                </a:solidFill>
              </a:rPr>
              <a:t>.</a:t>
            </a: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1066800" y="0"/>
            <a:ext cx="7924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ru-RU" sz="2200"/>
              <a:t>Т</a:t>
            </a:r>
            <a:r>
              <a:rPr lang="ru-RU" sz="2200">
                <a:cs typeface="Times New Roman" charset="0"/>
              </a:rPr>
              <a:t>радиции русского </a:t>
            </a:r>
            <a:r>
              <a:rPr lang="ru-RU" sz="2200" b="1">
                <a:cs typeface="Times New Roman" charset="0"/>
              </a:rPr>
              <a:t>пейзажа в графике</a:t>
            </a:r>
            <a:r>
              <a:rPr lang="ru-RU" sz="2200">
                <a:cs typeface="Times New Roman" charset="0"/>
              </a:rPr>
              <a:t> расширили </a:t>
            </a:r>
            <a:r>
              <a:rPr lang="ru-RU" sz="2200"/>
              <a:t> </a:t>
            </a:r>
            <a:r>
              <a:rPr lang="ru-RU" sz="2200">
                <a:cs typeface="Times New Roman" charset="0"/>
              </a:rPr>
              <a:t>и</a:t>
            </a:r>
            <a:r>
              <a:rPr lang="ru-RU" sz="2200"/>
              <a:t> </a:t>
            </a:r>
            <a:r>
              <a:rPr lang="ru-RU" sz="2200">
                <a:cs typeface="Times New Roman" charset="0"/>
              </a:rPr>
              <a:t> </a:t>
            </a:r>
            <a:r>
              <a:rPr lang="ru-RU" sz="2200"/>
              <a:t>о</a:t>
            </a:r>
            <a:r>
              <a:rPr lang="ru-RU" sz="2200">
                <a:cs typeface="Times New Roman" charset="0"/>
              </a:rPr>
              <a:t>богатили </a:t>
            </a:r>
            <a:r>
              <a:rPr lang="en-US" sz="2200">
                <a:cs typeface="Times New Roman" charset="0"/>
              </a:rPr>
              <a:t> </a:t>
            </a:r>
            <a:r>
              <a:rPr lang="ru-RU" sz="2200">
                <a:cs typeface="Times New Roman" charset="0"/>
              </a:rPr>
              <a:t>К.А.</a:t>
            </a:r>
            <a:r>
              <a:rPr lang="ru-RU" sz="2200"/>
              <a:t> </a:t>
            </a:r>
            <a:r>
              <a:rPr lang="ru-RU" sz="2200">
                <a:cs typeface="Times New Roman" charset="0"/>
              </a:rPr>
              <a:t>Сомов</a:t>
            </a:r>
            <a:r>
              <a:rPr lang="ru-RU" sz="2200"/>
              <a:t> и </a:t>
            </a:r>
            <a:r>
              <a:rPr lang="ru-RU" sz="2200">
                <a:cs typeface="Times New Roman" charset="0"/>
              </a:rPr>
              <a:t>А.П. Остроумова-Лебедева</a:t>
            </a:r>
            <a:r>
              <a:rPr lang="ru-RU" sz="2200"/>
              <a:t>, </a:t>
            </a:r>
            <a:r>
              <a:rPr lang="ru-RU" sz="2200">
                <a:cs typeface="Times New Roman" charset="0"/>
              </a:rPr>
              <a:t>У Сомова - это акварели этюдного характера, с тонким, лирическим ощущением едва уловимых состояний природы. </a:t>
            </a:r>
            <a:endParaRPr lang="ru-RU" sz="2200"/>
          </a:p>
        </p:txBody>
      </p:sp>
      <p:sp>
        <p:nvSpPr>
          <p:cNvPr id="1126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50292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5486400"/>
            <a:ext cx="1447800" cy="762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1439863" y="1628775"/>
            <a:ext cx="638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/>
              <a:t>Сомов Константин Андреевич (1869 – 1939).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Рисовая бумага">
  <a:themeElements>
    <a:clrScheme name="Рисовая бумага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Рисовая бумаг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5000"/>
          <a:buFontTx/>
          <a:buBlip>
            <a:blip xmlns:r="http://schemas.openxmlformats.org/officeDocument/2006/relationships" r:embed="rId1"/>
          </a:buBlip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5000"/>
          <a:buFontTx/>
          <a:buBlip>
            <a:blip xmlns:r="http://schemas.openxmlformats.org/officeDocument/2006/relationships" r:embed="rId1"/>
          </a:buBlip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Рисовая бумага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исовая бумага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Designs\Рисовая бумага.pot</Template>
  <TotalTime>7166</TotalTime>
  <Words>1101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Wingdings</vt:lpstr>
      <vt:lpstr>Рисовая бумага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CROC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БМазо</dc:creator>
  <cp:lastModifiedBy>re</cp:lastModifiedBy>
  <cp:revision>194</cp:revision>
  <dcterms:created xsi:type="dcterms:W3CDTF">2005-02-28T11:48:14Z</dcterms:created>
  <dcterms:modified xsi:type="dcterms:W3CDTF">2014-03-31T20:26:04Z</dcterms:modified>
</cp:coreProperties>
</file>