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5E4D-0375-4ADA-AA14-7E6381910972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9809-CDA2-4CB8-A9D4-EA34FBB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9.xml"/><Relationship Id="rId3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2" Type="http://schemas.openxmlformats.org/officeDocument/2006/relationships/slide" Target="slide3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4248472" cy="55446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– викторина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Владимир Иванович Вернадский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(1863-1945)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31746" name="Picture 2" descr="http://vmdaily.ru/photo/vecherka/2012/08/file66b3d8minio963rq2hj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46055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342900" algn="just">
              <a:buNone/>
            </a:pPr>
            <a:r>
              <a:rPr lang="ru-RU" dirty="0" smtClean="0"/>
              <a:t>Это микроорганизмы (бактерии гниения). Они являются редуцентами – разрушителями мертвой органики.</a:t>
            </a:r>
            <a:endParaRPr lang="ru-RU" dirty="0"/>
          </a:p>
        </p:txBody>
      </p:sp>
      <p:pic>
        <p:nvPicPr>
          <p:cNvPr id="23554" name="Picture 2" descr="http://www.compulenta.ru/upload/iblock/4be/B255116-Yeast_and_mould_on_melon_in_compost-S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778896" cy="3631961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роли человека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И. Вернадский отмечал: «Биогеохимическая роль человека за последние столетия стала значительно превосходить роль других, даже наиболее активных в биохимическом отношении организмов»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Докажите на примерах его высказывание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ru-RU" dirty="0" smtClean="0"/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охотничья деятельность древнего человека (прямое уничтожение древних животных (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стелерова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корова, тарпан, дронт))</a:t>
            </a:r>
          </a:p>
          <a:p>
            <a:pPr marL="0" indent="0" algn="just"/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скотоводство, земледелие (выветривание пастбищ, образование пустынь, уничтожение мест обитания диких видов организмов)</a:t>
            </a:r>
          </a:p>
          <a:p>
            <a:pPr marL="0" indent="0" algn="just"/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сжигание топлива  (загрязнение атмосферы кислотными оксидами (смог), увеличение углекислого газа (тепловой эффект))</a:t>
            </a:r>
          </a:p>
          <a:p>
            <a:pPr marL="0" indent="0" algn="just"/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вырубка лесов (изменение климата, уровня мирового океана)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составе биосферы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«Оно подобно массе газа растекается по земной поверхности и оказывает определенное давление в окружающей среде»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каком компоненте биосферы идет речь? Приведите примеры этого  воздействия?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Живое вещество изменяют газовый состав атмосферы или живые организмы</a:t>
            </a:r>
          </a:p>
          <a:p>
            <a:r>
              <a:rPr lang="ru-RU" dirty="0" smtClean="0"/>
              <a:t>Накопление черных пород</a:t>
            </a:r>
          </a:p>
          <a:p>
            <a:r>
              <a:rPr lang="ru-RU" dirty="0" smtClean="0"/>
              <a:t> аккумулирует солнечную энергию 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неизвестном изображении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968971"/>
          </a:xfrm>
        </p:spPr>
        <p:txBody>
          <a:bodyPr/>
          <a:lstStyle/>
          <a:p>
            <a:r>
              <a:rPr lang="ru-RU" dirty="0" smtClean="0"/>
              <a:t>Что изображено на рисунке? Докажите это?</a:t>
            </a:r>
            <a:endParaRPr lang="ru-RU" dirty="0"/>
          </a:p>
        </p:txBody>
      </p:sp>
      <p:pic>
        <p:nvPicPr>
          <p:cNvPr id="4" name="Рисунок 3" descr="209570_html_63b874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7250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почва – верхний, рыхлый, плодородный слой литосферы, на котором развивается растения.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iki.iteach.ru/images/c/c5/Schgrf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789326" cy="4320480"/>
          </a:xfrm>
          <a:prstGeom prst="rect">
            <a:avLst/>
          </a:prstGeom>
          <a:noFill/>
        </p:spPr>
      </p:pic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8820472" y="6453336"/>
            <a:ext cx="323528" cy="404664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аэрации почвы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Важное свойство почвы  - аэрация – насыщенность ее воздухом, который необходим для дыхания корней растений.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 простым опытом можно доказать наличие в почве воздуха?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8001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Небольшое количество сухой почвы бросить в воду – будут заметны пузырьки воздуха.</a:t>
            </a:r>
            <a:endParaRPr lang="ru-RU" dirty="0"/>
          </a:p>
        </p:txBody>
      </p:sp>
      <p:pic>
        <p:nvPicPr>
          <p:cNvPr id="4" name="Рисунок 3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3289300" cy="4470400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плодородии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Почву относят не к костному веществу (как горные породы), а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биокостному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Почему?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196752"/>
            <a:ext cx="237626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Об энергии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2656"/>
            <a:ext cx="208823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 газах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3573016"/>
            <a:ext cx="345638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 живом веществе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789040"/>
            <a:ext cx="345638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 составе биосферы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060848"/>
            <a:ext cx="280831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 плодородии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188640"/>
            <a:ext cx="460851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 неизвестном изображении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44824"/>
            <a:ext cx="42484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Об органических отходах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2708920"/>
            <a:ext cx="381642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О границах биосферы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4437112"/>
            <a:ext cx="28803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 аэрации почвы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2924944"/>
            <a:ext cx="302433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 роли человека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980728"/>
            <a:ext cx="45365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О природных сообществах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5301208"/>
            <a:ext cx="28803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 наставниках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653136"/>
            <a:ext cx="396044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О энциклопедичности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6137920"/>
            <a:ext cx="28803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О биографии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5517232"/>
            <a:ext cx="432048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О мегаполисе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Косное вещество создается без участия живых организмов, а в увеличении плодородия почвы участвуют микроорганизмы, т.е. это продукт совместной деятельности живых организмов и неорганической природы</a:t>
            </a:r>
            <a:endParaRPr lang="ru-RU" dirty="0"/>
          </a:p>
        </p:txBody>
      </p:sp>
      <p:pic>
        <p:nvPicPr>
          <p:cNvPr id="13314" name="Picture 2" descr="http://www.copywriter-yastrebova.com/wp-content/uploads/2013/02/%D0%9C%D0%B8%D0%BA%D1%80%D0%BE%D0%B1%D1%8B-%D1%83%D1%81%D1%82%D0%BE%D0%B9%D1%87%D0%B8%D0%B2%D1%8B%D0%B5-%D0%BA-%D0%B0%D0%BD%D1%82%D0%B8%D0%B1%D0%B8%D0%BE%D1%82%D0%B8%D0%BA%D0%B0%D0%BC-%D0%B0%D1%82%D0%B0%D0%BA%D1%83%D1%8E%D1%82-%D1%87%D0%B5%D0%BB%D0%BE%D0%B2%D0%B5%D1%87%D0%B5%D1%81%D1%82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4127773" cy="3097619"/>
          </a:xfrm>
          <a:prstGeom prst="rect">
            <a:avLst/>
          </a:prstGeom>
          <a:noFill/>
        </p:spPr>
      </p:pic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газах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661248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r>
              <a:rPr lang="ru-RU" dirty="0" smtClean="0"/>
              <a:t>Какая функция живого вещества биосферы показаны на рисунке? Докажите это?</a:t>
            </a:r>
            <a:endParaRPr lang="ru-RU" dirty="0"/>
          </a:p>
        </p:txBody>
      </p:sp>
      <p:pic>
        <p:nvPicPr>
          <p:cNvPr id="12290" name="Picture 2" descr="http://thumbs.dreamstime.com/x/%D1%84%D0%BE%D1%82%D0%BE%D1%81%D0%B8%D0%BD%D1%82%D0%B5%D0%B7-2-6908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624736" cy="443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Газовая функция </a:t>
            </a:r>
          </a:p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фотосинтезе зеленые растения используют углекислый газ и выделяют в атмосферу кислород, изменяя газовый состав атмосферы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oolsci.ru/wp-content/uploads/2012/01/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4248472" cy="376650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мегаполисе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600997"/>
            <a:ext cx="8496944" cy="1257003"/>
          </a:xfrm>
        </p:spPr>
        <p:txBody>
          <a:bodyPr/>
          <a:lstStyle/>
          <a:p>
            <a:pPr marL="0" algn="ctr">
              <a:buNone/>
            </a:pPr>
            <a:r>
              <a:rPr lang="ru-RU" dirty="0" smtClean="0"/>
              <a:t>Какое влияние оказало возникновение городов на биосферу земли?</a:t>
            </a:r>
            <a:endParaRPr lang="ru-RU" dirty="0"/>
          </a:p>
        </p:txBody>
      </p:sp>
      <p:pic>
        <p:nvPicPr>
          <p:cNvPr id="10242" name="Picture 2" descr="http://b.a.d-cd.net/aca8588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6153200" cy="46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Негативное влияние – загрязнение среды бытовыми и промышленными отходами, исчезновение видов животных и растений</a:t>
            </a:r>
            <a:endParaRPr lang="ru-RU" dirty="0"/>
          </a:p>
        </p:txBody>
      </p:sp>
      <p:pic>
        <p:nvPicPr>
          <p:cNvPr id="9218" name="Picture 2" descr="http://static.panoramio.com/photos/large/23065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55701" cy="484177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природных сообществах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45224"/>
            <a:ext cx="8784976" cy="1412776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ru-RU" dirty="0" smtClean="0"/>
              <a:t>Тропические леса, дельты рек в районах с жарким климатом, мелководные зоны морей, коралловые рифы. Что объединяет эти природные сообщества?</a:t>
            </a:r>
            <a:endParaRPr lang="ru-RU" dirty="0"/>
          </a:p>
        </p:txBody>
      </p:sp>
      <p:pic>
        <p:nvPicPr>
          <p:cNvPr id="8194" name="Picture 2" descr="http://4.bp.blogspot.com/-YCtBJZ-R4p0/T6DrQYioI2I/AAAAAAAAASU/laUmNweOwM0/s1600/%D1%82%D1%80%D0%BE%D0%BF%D0%B8%D1%87%D0%B5%D1%81%D0%BA%D0%B8%D0%B9+%D0%BB%D0%B5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686811" cy="2448272"/>
          </a:xfrm>
          <a:prstGeom prst="rect">
            <a:avLst/>
          </a:prstGeom>
          <a:noFill/>
        </p:spPr>
      </p:pic>
      <p:pic>
        <p:nvPicPr>
          <p:cNvPr id="8196" name="Picture 4" descr="http://forexaw.com/TERMs/Nature/img178669_2-10_Delta_reki_Orino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3816424" cy="2664296"/>
          </a:xfrm>
          <a:prstGeom prst="rect">
            <a:avLst/>
          </a:prstGeom>
          <a:noFill/>
        </p:spPr>
      </p:pic>
      <p:pic>
        <p:nvPicPr>
          <p:cNvPr id="8198" name="Picture 6" descr="http://www.ecosystema.ru/08nature/world/70astr/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3672408" cy="2376264"/>
          </a:xfrm>
          <a:prstGeom prst="rect">
            <a:avLst/>
          </a:prstGeom>
          <a:noFill/>
        </p:spPr>
      </p:pic>
      <p:pic>
        <p:nvPicPr>
          <p:cNvPr id="8200" name="Picture 8" descr="http://www.infokart.ru/wp-content/uploads/2011/03/korallovie_rif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2976"/>
            <a:ext cx="3816424" cy="236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2980928"/>
          </a:xfrm>
        </p:spPr>
        <p:txBody>
          <a:bodyPr/>
          <a:lstStyle/>
          <a:p>
            <a:pPr mar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места наибольшей концентрации жизни на планете с максимальным видовым разнообразием (оптимальные условия для жизни: много тепла, влаги, света)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omenhappiness.ru/wp-content/uploads/2011/03/%D0%A2%D1%80%D0%BE%D0%BF%D0%B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916150" cy="4437112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395536" cy="404664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биографии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1112987"/>
          </a:xfrm>
        </p:spPr>
        <p:txBody>
          <a:bodyPr/>
          <a:lstStyle/>
          <a:p>
            <a:pPr marL="0" algn="ctr">
              <a:buNone/>
            </a:pPr>
            <a:r>
              <a:rPr lang="ru-RU" dirty="0" smtClean="0"/>
              <a:t>Что связывает Вернадского и известного писателя Короленко?</a:t>
            </a:r>
            <a:endParaRPr lang="ru-RU" dirty="0"/>
          </a:p>
        </p:txBody>
      </p:sp>
      <p:pic>
        <p:nvPicPr>
          <p:cNvPr id="6146" name="Picture 2" descr="http://grafskaya.com/wp-content/uploads/%D0%92.%D0%98.%D0%92%D0%B5%D1%80%D0%BD%D0%B0%D0%B4%D1%81%D0%BA%D0%B8%D0%B9.-%D0%9F%D0%B0%D1%80%D0%B8%D0%B6-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251161" cy="4320480"/>
          </a:xfrm>
          <a:prstGeom prst="rect">
            <a:avLst/>
          </a:prstGeom>
          <a:noFill/>
        </p:spPr>
      </p:pic>
      <p:sp>
        <p:nvSpPr>
          <p:cNvPr id="6148" name="AutoShape 4" descr="http://www.my-chekhov.ru/images/korol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my-chekhov.ru/images/korol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37092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26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Они были троюродными братьями</a:t>
            </a:r>
            <a:endParaRPr lang="ru-RU" dirty="0"/>
          </a:p>
        </p:txBody>
      </p:sp>
      <p:sp>
        <p:nvSpPr>
          <p:cNvPr id="5122" name="AutoShape 2" descr="data:image/jpeg;base64,/9j/4AAQSkZJRgABAQAAAQABAAD/2wCEAAkGBxQTEhIUEhQWFBUXFhkaGRgVGB8XGxcaGBQeGxodFxcYHiggGh0nHB0hITQhJSorLi4vGB8zODMsNygtLiwBCgoKDg0OGxAQGyskICQtNSwsLCw0NywsLCwsLSwsLCwsLCwvLCwsLCwsLCwsLCwsLCwsLCwsLCwsLCwsLCwsLP/AABEIAK0BIwMBIgACEQEDEQH/xAAbAAEAAgMBAQAAAAAAAAAAAAAABQcDBAYBAv/EAEwQAAECBAIFBA0JBwMFAQEAAAECEQADBCESMQUiQVFhBhYykQcTI1JiY3GBkpOhsdEVNEJDU1Rzs/AUJDNyotLTF4K0dIOyweHxRP/EABkBAQADAQEAAAAAAAAAAAAAAAABAgQDBf/EACsRAAIBAwIGAgEEAwAAAAAAAAABAgMRUQQUEhMhMUFhMlJxI0KR8CIz4f/aAAwDAQACEQMRAD8AvGEIQAhCEAIQhACEIQAhCEAI5nshLUKQlJUD2xF0kg57wLdY8uw9NHL9kYfuf/cR7/J+vZHSj81+SlT4P8FZiarv15v01Z788+MO2q79eb9NWe/PPj5I+IR7PCsHmcTPszFX1l3IJ11ZhmJvchhfgN0DNVfWXcgl1quRkTe5DC/AboktFdpwLE1nUSATmB2tW09HWZiLk8Izpo6XEe6auIByplM6Pottdd3tgG+9G4p2sWs7dyGVNVd1rvm61XbJ73y9kFTVF3Wu+brVfgq94lUypCVzQ4I1e1lRBAUZS3CiLFIWwLHdnGZFBTMo4rBg/bBYEkBXR6ZAftfDi0LxwEnkhFzFHE6llwxdai43KvcXNuJgqaou61lwxdai43G9xc28I74l0UlM6cS9VmLLvcoAUbatislOzCnffybS0oyWp2SxcEKdKnJDukPhd7jdeF44FnkijOVfXXcMddWW43yvlxh25ffrybpqy3Z5cIlZlJTMrDMdkkh1MQddmS2tcIDblPbZDRK4X4Id15PsTVBmWsMGGuqw3C9hYW4CJfkatX7dSDEpgZiQCokYf2eYWANgHSm3gjdELExyN+f0n88z/jTYrViuCXTwyabfGvyW/CEI8Y9QQhCAEIQgBCEIAQhCAEIQgBCEIAQhCAEIQgBCEIAQhCAEIQgBHMdkRJNGWBPdEZfzR08ItCXDJMrJXTRRWA7ldR+EeYDuV1H4RekyYEh1EAbyWHWY0k6Ykq6C+2Z3lJMwW4oBEbVrJPtEyvTRXkpjAdyvRPwj3Adyuo/CLlNbNLhFOobjNWlCT6JUrPh/99MuoUenLljclJmFv5iUh/8Abt2ted2/KX8jbLLKZwHcrqPwj4Kg7bcgNvkZs4un5MfpzZq/9+AdUvDH2nRUkAgS03ActctkSrN7C7vaG99Da+ylsB3K6j8IYDuV1H4RcgkzZX8PuqO8WrXGVkrUWVZyytv0my2aStRMBwG4Z0kFKkvliSbp8+6D1j7pBaZZKSwHcrqPwhgO5XUfhF6wiu9eCdqslFYDuV1H4RMcjUH9vpbGypj2P3eaIt2EVlrHKLVu5aOmSadxCEIxmkQhCAEIQgBCEIAQhCAEIQgBCEIAQjRVpinBIM+UCCxBmJcF2bPeY+Rpymt+8Sbt9YnazbfCT6Q3xPC8EXRIQiPTp2mLNUSS7N3RO3C23wk+kN8fMzT9MAVGolMA9lg2YHIFzYjrieF4F0SUI5+TytkqSCCHIJZS0IYXZytQuReztfdHq9PAv3akljeZwWQAFO6RhD6p+lsO6J5cvJHGifjxSmubRAmvknp16LO4QuWgfTzzNsJ2/V3fWfPSU9HMVqGVOWBclYnKAfCbqJIDv53hw27jiNn5YkuyZgWXZpbzCPKJYJHljz5RWTqSJqh3ysMsdS1Bf9P/AM3kIAsAB5LRrT9KSUKwrnS0qtqqWkG7NYniOsRHTwh18sxNUqZ+0yrh2xTtgsCcGZe7ZDedX35PUQRMnTVP3pEtssjLAUMjt+keDeDTtMW/eJN2buiduFtvhp9Ib4J05THKok+sTtZtvhDrET/l4RFlk+5WiZKTiEtOK2soYjbK6nP/AOCNwBso0flum+8SfWJ+MeHTdN94k+sTx48D1RD4n3LKyJCER6tO0wd6iSGd+6J2Yn2+Cr0TugdOU1/3iTZ/rE7Hfb4KvRO6I4XgXRIQjSRpenJCRPlEksAJiSSSWYB83tG7C1iRGtVUKJjFQIUMlJJSoZOyhdrC2RYbozrUACSQAA5JsABvMaCdO0xZqiSXZu6J24W2+En0hvgr+CHbyeCfNlMJg7ZLH1qekNxmSx7VI8uFIy3pE9K0hSFBQO0F8ix9to0xpum+8SfWJ4ceI64059XS4scuqlSl7SmYhl/iJJZWWdjncRa1+6IvYnIRz2j+VEtS5iZq5SAkWXjASpsWLpEH6JOW/NnMidO0wd6iTZ37onZifb4CvRO6IcJLwFJMkIRoHTdN94k+sTsfjwPUYfLVN94k+sT8YjheCbo34RgpayXMBMtaFgZ4FBTOHu3CM8QSIRpTNL06VFKp8oKBYgrSCDaxD2OsOsR8/LdN94k+sT8YnhZF0b8Ijzpum+8SfWJ48eB6oK07TB3qJIZ37onY77fBV6J3Q4XgXRIQiPOnKa/7xJs790TsxPt8FXondHvy3TfeJPrE8ePA9UOF4F0b8I0Plum+8SfWJ+PGMlNpSRMUEy50taiHAStKiQACbA7iOsQsxdG3CEIgkoSm6Cf5R7o2aWQVrShOalADznM8Bn5o1qboJ/lHuje0fRqmqwozABJvYY0pJtsGJzwBj3W+h5Nrsk/kBxOUlRKQAZZN8QZCjiUl02CmcHNJyaMNToFaH1klg7ZGyFqYB7nuZDC+RsxbFIoZ+EhPRWkOMQAIdJSC51ekkgFicQ3x8jR09RTYkq3qHeuynOrqub5iOab+xbpg2V8nlhQTiuSkJZJOsXcKZwlsOb39yboQplLWSCQHBCtVsKCQA1yy83b2PrnR1RtCtYD6VzdIAN/DSb7C+UfCNFzizJNwCHUA4IDAObu4YbWO6F39ibL6mjHW9jT51M/BP5iY5J46fsfSlKqV4JhltKJLAFxjFtYHriNR/rYo/NFoRUnLf59Uf9v8pMWGiTO7YZZqFMEpW+BDl1EFPRZrC4fO7WeuOVyFJrJwUsrIwaxAH1SdibRj0itU7+DVqHeBDw/XuiV0dWS0y0omZCbiUliQpLIawOE3BzB4RkXVUwYoSQROQvoiyQdYA7QbMOGQjfxu/Yx8KyQwP66v15oRPjSUhWEKSQDMExbpBBWZawofyuUt54xSqikbCpBa7LCdbWKiL3OqClPmO+HG8MngWSFgYmFVFMxGE3CcLJujUVixX1yVEF7M43NCuqaYpmiXLuoDCcLMQEu25ziybO4OyeN4ZHD7NPQ/zmm/6iT+cIuuKU0P85pv+ok/nJi64wa35I16X4shuWPzGq/BX7oqJ4t3lif3Gq/CX7vKP1vyioo6aL4spqvkjaoaZKkzVHFqIBASWckgbEK9wyzEbc3QS0hZUoMhOIkBwwWpJa9yyHYcAWOWrSUa1IWtBsmymfaLC28skDeY+1aOngKsSGuywcTYjYA6zYVZP0Vbo1N9e5wS6djbXyfILCYDrLHRLntYViZIcm6Tbcx4R4eTq766MiQ7gliQbHJrO+WJt8YZVFUJJwuGClFlhslJU12KrKFr2MfE3Rk8EulW17v3xLl/BV5wdsVu/sibLB7U6JUiWZhIYKAtd8QzB2h7buJiO/Xv/Xnjem0E4JViBAS5IKhZs9V7sCL7ARGlHSL9lJfgsHsX/wAKo/FH5YjtY4DsdSFqlz8Ewyx21LskEnUDh1AjL/1lt6WllTlqnJ/aFDBMCXwS7jtctZ+j4RHVuL+XXjepLqehSlaC6FZ8oQ1VU2buy8v5nfynOI4fr2frzRvacQU1NQFG/bVuWZ3U7swzz+OZ+KKgVMTMUCB2sPkb6qlbBayDnwj0oO0EYJJuTNyk0OJkpCkkhRz2gJCpgJYgCwQPpHPJLOfRoBeIpxBw72OEJE3tb4mbNy2bbzaMB0bPTsKcN+kA1lOwfPVU4F9UxjmUE4BYUDqBSiCrYknEQHv0TlueIu/Eifyjcl8nlqAZaXu4LjCMaUuTtcLCvIdr3w6U0Z2pEtW1TPrO7oxAgNYXOZJz2MTjVoydZwb4WdYviLJFz0rdHPV4R7L0TNUQClQDpBObOUgOHz1hbPqgnmQt07EfE1yLH79T2e6/N3Jd4i6ynMtRSrNknc4UkKBY3FjtvEryL+fU+26/ylcYiq703+BT+a/JbkIQjxj1CmJXJurCQDTTHAALMcuLxnkaFrUF0yJoNrgD6KgobdigD5uu4IRs3ksIz7aJVUmlr0v+7rOqANRFmKCC20gISATkBHwKLSDfwZmy+FDlmYk5ksGc7LRbEYqmoTLSVLUEpDOVFhcsLniWiFqpfVDkLLKsNHpBwe0zXAAcJSCQFAgE7WKU57gI9TR6QDdxmlgGdCCzAAM+RDBjsz2mLH+W6f7eX6Yh8t0/28v0xE7if0X8EcmH2Kr5vVf3ab1D4x03IDRU+VUTFTZS5aTKIBU1zjBaxjrvlun+3l+mIfLdP9vL9MQnXqTi4uIjRhF3TPpHzlXGSjzstfufjmej9LguV+haiZWTly5K1pOBlABrS0g7d79UdvRVSJlRMVLUlYEpAJSXvjWwLf8A3M5bZSOMajpyul4OjgpxsU2OT1X92m9Q+MByeq/u03qHxi5IR23s8I57WJTfN6r+7TeofGHN6r+7TeofGLkhDezwhtYlN83qv7tN6h8Yc3qv7tN6h8YuSEN7PCG1iVLorQNUKinUqnmAJnSlEkBgEzASc8mi2oQjhVquo7s606agrIi+VEhcykqUS0lS1SlAAZkkZdIe/wAxyNX83qv7tN6h8YuSEWpV5U1ZIipRU3dlQyNEVyHwyJozyA2pbfu+MbJpa/Cofs67tcIQCAywQlui+NRJDdIxasI6PVt94ootOl5ZU6qLSB+pmDPJCA7hT5b8Sj5VP5PV0ekCSe0zbuSyUhyUkEkDMsT19Vo1NUiWAZikoBLAqLPZ9vAE+aNX5bp/t5fpiJWpk+0UQ6MV5ZW82h0goKCpMw4nclKXvnfMOAAeAAjT5vVf3ab1D4xany3T/by/TEPlun+3l+mIlamou0SHQg+7IHsd6PmyZc/tstUsqWCApnICBuGT8d9hmqe0X/Eq/wAcf8eVD5bp/t5fpiPjQs5K1VKkEKSZwYi4LSJQsfKI4ScpOUmv70O0UlZIrrTWgqlVRPUinmFJmrIICSCCs3s1jnltu+Zw0+iK1AUE08wYs9VJIYEOCTYsohxe8W9COq1crWsjm9NG97lUqpK8hb06yVEEqwIeyVgtuJxm+d4JpNIDE8mYQpwoFKS4OJxnYHEoW77ZstaERun9UTyFllVzKbSB/wD51OF4n7WixckEbmJUXz1z5vlNLpEM0qbYg9FOYKS/E6ibndxMWtCG6f1Q5Cyynp2hKxZdVPNJYByBkkADbu90SfJPQtQiskLmSJiUpKnUWADy1APrZOcrxZ0IS1cpR4bIhaeKdxCEIymgQhCAER2nP4aPx6f/AJCIkYjdPKAloc/XSD5hUIeLQ+SKy+LJKEeAvcR7FSwhCEAIQhACEIQAhCEAIQhACEIQAhCEAIQhAEfpH+LS/iK/ImRIRHaSUO20tx/EV+RMiRi0uy/vkqu7EIQipYQhCAEIQgBCEIAQhCAEIQgBCEIArNHZDqSHEqSHAbpFvLe/sj6PL6qLhMqS5DJsosfIDrbLWy4246n6Cf5R7o26Kf2uYlfel7G+WyPX29O3Y87nzv3OnmcvqkFQ7VKFsiFODxvfZa2R82jpflbNqE4VypLApIOs4IUCduRAYiMErSUkdqJl4lJQEqxIQcTlGIk/SLBTFn194eEzSEjCyZVxLwhRQixZWswsouRmLtlYRVUoJ3USXUk+jkSn+oNR9nJy8LPr9kB2Qamzy5OV+lc7xe3k4xHHSsgl1SEku74UhhiQQABZ2Cnfe21Ua1XWSSkhMsYmbHhCHPc3VhSWS+FRYZY7ZmCoU/qHVn9iZT2QKnVeXJNr9IObXGtbba+Yva87yP5UTaqaqXMTLGGXidD3OIDIksLxW0dR2O56UVMwqe8kswKidcHJIJ/Q3xWtQgoNpdSaVabmk2WfHD8o+WM6RUrlIRLKUYbqxOcUsK2Fhc+yOqTpeUSAFEkh2CVZXvllY9UVfyxnBdbOUm4Pa2cEfVJ3sYy6elxTtJGitUtG8WSY7IFTbucnMv0ri7DpWOV+BsHt9J5e1TP2qU2K5ZTMXYO9jx2sbbuRESeitIJlpIWCsKIdBAwkOknNTfRyKd1xG2WnppdImVVpvyTX+oNT9nJz8LLd0vb7If6g1P2cnPwst3S9vsiNXpKQX7kA8xKj3NLkJwFgytRylQ+laYYDSkgsVSElTDEcKQHGF2AsAWVfiMrvXkw+hbmz+xInsgVN+5ycw3Sys46VznfY4sWv6eyBU37nJzDdKws46V9t+I3XhJ9ZKMpaUy8KyUMWGrhSkFldK5Cs3zfe8cYstPTf7SrrTydro7l3PXOlIVLlYVzZaLYnAWsJO2+bxYMUpof5zTf9RJ/OTF1xj1VOMJJRRp085STuaGna1UmnnTUgKUiWpQBdrB74Q7fpxmOEV2QKm7S5OVukWN7nWuMrWyN727HlkP3Gq/CVsfIeQ/raMxUUdNLShOL4kV1FSUWrM6w9kGov3OTl4We/P2R6OyBU/ZScvC688uEclGzQVIllZUnE6CANjuCMW8OLjzRpenp/UzqvPJLVnK2bMmSlrlSXll/pjEWs+tkCXYv733E9kCp1XlyTa/SDm1xrW22vmL2vqVGmZK1JUqWSrGVKJQgkvjzc6w1k2t0c8oja6qlKSRLlBFwX4AzCxALCyk+XDfIRVUoOycSzqyXaRPJ7IFTZ5ck2v0g54a1vJfOA7INTZ5cnj0r+TWtHJwi+2pYK8+pktTkZp5dWiaZiUJUhQGptBDgsSTw3WzzAh+UHLSdJqZklEuWUy1JDqd1Aykq2G11ezi4x9jmtRLlz8ameYDkSP4Yc2sLbWyGZA1ea5Uz0rrKhSC6SpDHL6mWLg3F7RmhRi60k10O86slTTT6kyOyBU27nJzPfZbB0rHK/A23P9Qan7OTn4WW7pe32RyYgI07alg4c+pk6z/UGp+zk5+Flu6WfH2R4eyBU37nJzDdLKzjpXOd+IsWvx89JKSEsCQznjnbyRpGkmhLJWAAkgM4+isJ3tmnf0eur09NftJVadvkd8eyBU37nJzDdKws46V9t+I3XHsgVN+5yeHStv+leOITJmBYJUCkFT3NwSphhys6eo+fbMStPT+pDrTydYrsg1N2lyeHSLf1X9kFdkCpu0uSLW6RY7zrX8lso5IwidtSwOfUyd1T8uZ6kg/s6TncCeRYtmiSpPUT5soRx1NShSQSgKzuZaVbTtNMt/SPmyHsZZUoJvoaYzlZGjTdBP8o90SWiFyws9u6Oq21j21BdtoZ3G0ONsWAOQNJs7aBsHbDYbrw5hUvjfWGOj1dNq3U5bad79DjqOjp1AOoEhAKtcgZygoqZOqcSlgJGYSPLHwiRS6hKnAz1i6nSBcAapCzkM0pJjtOYVL431hhzCpfG+sMV3MMstyJ+ji1SaQYddTMlyLl8aMWq4ZgV+YAgHalSaU4XV9FOJyQzgYylgcRF2G0vawftOYVL431hhzCpfG+sMNzDLHIl6KxEdb2NPnMz8E/mJjoeYVL431hiQ0Lyak0y1LlY8Sk4TiVis4PvERV1UJwcVcU9PKMk2biPnCs/4SPJ015frdFZcuPn0/8A2flJizEfOV/hI/8ANf625jLbHaU5I08+aqbM7ZiUz4VkCyQBbyCONGoqc7vB1qQc42WSpxEtTCSUywtSUownGw7r2xlNdrp6NnbLjHccwqXxvrDDmFS+N9YY0vV03k4LTzWDkJVDT9InVw4i6yAlInIl2OFyTrqAbvRHxKkUmEOsv2t3J+lqvYXcHEG3AWO3suYNJ431hhzCpfG+sMV3MMstyJYRxS5VIMIClk3c7BqAtsLOSMV7pNmIMQ0WdzCpfG+sMOYVL431hi0dXBZKvTzeCvdD/Oab/qJP5yYuuOapuRFMhaFjtjoUlQdZIdKsQceWOljLqKsajTRooU3BNMhuWPzGq/BX7oqKLur6RM6WuUt8K0lJYsWI2EZRz3MKl8b6wxfT14000ylalKbTRxlH+zmVLTMKQoO7MFE90YKIAIHQuVN5Lt5PpaYJBcjEFqSysSvrgl0lhmmW17lR2ZdpzCpfG+sMOYVL431hjruYeynIn6OMRR05DhYLLUSCop1AFMDxJCMu/ObW+p1LSpUQVDDcghRJczAwIbo9rL4s7nMho7HmFS+N9YYcwqXxvrDDcwyxyJejkaRNIkg4yXZ3AOZR0XFiHVfgc7PAGLN5hUvjfWGHMKl8b6wxMdVTWSJaebwQ/Ib5nX/7vyf1+sue5U/PJ/ll/wDHlxYkvQcqlpqkSsTLQtRxKxXEsjPyRhquR9PPUZq+2YlhJVhWQLICRbyARzhXipufh/8AC8qMnBR/vkpuXNmgBwSbbCdgYHJnLuo2DDfGVM6Y4BSwJFwCrMnPJshfY/G1tcwqXxvrDDmFS+N9YY67uHspt5+ioxPmuBhfVc6pAdxZ3P6EembN70bmY21lDpPkwBy2xbfMKl8b6ww5hUvjfWGG7h7I28/RUYqJtnQ1rkAqbL6IvtOT5dZNRNc6ne7DZwH1siHJyfLrtzmFS+N9YYcwqXxvrDEbuHsnbz9FU0sxZbGkDVBtvOYbY0bEWdzCpfG+sMOYVL431hiy1kPZXbT9FfUiAUiwOewHadpQff1ZQiypPI6lSAMKy20rU+flhGeVeLdzRGm0rHQQhCMh3EIQgBCEIAQhCANFHzlf4KPYtfXnxZx0X1t6NFHzlf4KLf719ftbwX1t6LSKxEIQipYQhCAEIQgBCEIAQhCAEIQgBCEIAQhCANTS/wDAnfhL/wDAxnp+gn+Ue6NfTCgJE59qFAcSUkADiTZoy0U0KQkpIIZnBe4sYt+0jyZ4QhFSRCEIAQhCAEIQgBCEIAQhCAOYqOXNMla0NMJSopJCLOksWc79sfHP6l72b6A+MVzX/wAaf+PO/OVGOTKKiEpDk5BwMg5ubM0emtJTtfqYXqZ3sWVz+pe9m+gP7oc/qXvZvoD+6K3VTLBKSlTgszPfdbOPjAWdi2TtZ23w2lPLI3Myy+f1L3s30B/dDn9S97N9Af3RWmA7jDAWdi2+J2dP2NzM7iXywkipVMxTu1FAZOG5U6nD4uiHdt6uESfP6l72b6A/uiuFUyg2qbuzXdkhRy2BKknz9WMSyWsS9wwzAzIg9LTZC1E0WXz+pe9m+gPjDn9S97N9Af3RWqZZLapLuzA3AzbyR8hJ3H9N8fbDZ0/ZO5mWZz+pe9m+gP7oc/qXdN9Af3RWZSbODe+5xw+MeCGzp+xuZl3aNrUzpSJqHwrDhwx842RsxCci/mNN/J/7MTcebJWbRui7q4hCEVJEIQgD4nKZKiNgJ9kVcjl5WEA9xyB/hq/yRZ9V0F/yn3RRcrop8g9wjbpKcZX4kZdTOUbWZ0/Pqs8T6tX+SHPqs8T6tX+SImkoAuVMXiIUl2TbWwpxHMg5bnyjLP0FMSFF0qZsnuSsI1SUh2UQ/lfdGnl0e1kcOOr3uSPPqs8T6tX+SHPqs8T6tX+SNE8npn0ShQdnBIBLBmdPhf0mPTydm+BnvLZqALtYFgRvxp3w4KGEOOr7Nir5ZVUxCkL7SUqBB7kcjudecKXllVS0IQjtISkBKR2tWQDD6yNL5JwrSmYsMRMcp2GWjERrgDIi+V+EfVRoRSHxLQAMZuTiwIxurCkEsyDk+Y3xPBS7WI46ne5Ic+qzxPq1f5Ic+qzxPq1f5IjlaDmAsSjNiXdrrBdg4HczdmuOMfI0MtiSpAwlQU5NgjG6rJNu5q48Ijl0cInjq5JPn1WeJ9Wr/JDn1WeJ9Wr/ACRoS+T804WKLhJFyzLAIJtbNmN32XD4dKaN7UmWb6w27wlJs2zWs9+G0lTot2shzKlr3JOZy8rACe42B+rV/ki0ZK8SUq3gHdmOMURP6KvIfcYvWkLoQXfVF8ntnGbV04wtwo76acpXuzLCEIxGoQhCAEIQgCj68d2n/jTeH1yuA9whR1Ha1hYDs9nbNLZ7M429J6Pw1M9AVlPWHwt0pko5C1u37O82PbVl0pIBxZgbN6UHf4Xsj2Y1IcKTweY4S4uhIDTynOoGJxEObqw4cXlYDZcgnaRGU8oAyml3ViUXJKcayrE6dzKI8w4xFGkID4tm7cknfw9seTqYpCi7sFbO9TNO/wAV/VwvW9Mm1REqeU0xwcCTvd7uoqV1qwn/ALYj4naeKpRQUsogp1SQkJKSno7WBYPkwMRc6QUlYfo49meE1A37e0f18L5F0ZBUMWRUMtypg3+B7Yn9JD9Rm7J04oFLpfCEhLKKSAgoKQ4+jiQ5G3GobmyfLrYAElglL65BxJTLGqR0Q8sWGYJy2R/7EX6W1svCbfHiKQkp1synZliVLG/xn9PG0XpC1QkJXKBYYBIYAsxyJUlRKXBA1kvl9IiMaNOLH0E5AbrNLGYGfc88w/ARHyZBJRdsWDZljNON+zt/9HG31IpioJLs4ScssSZR3+N/p42n9Mj/ADMukNIGbhcMznMm6mdnyFrJ2XjUEbApCwOLY+Xgg7+MeLpSAdbIE5bkrO/wPbwiyqQXREOE2WpyKH7jTfyf+zwH62nMzcRHJOTgpJKHfCCHYB2WXLDj595JuZePHn8melHshCEIqWEIQgDFVnUX/Kfd5R7xFFyuiPIPdF8LS4IO0NYt7RcRzY5CUX2a/WzP7o06etGne5wrUnO1ispVQtNkqUnI6pIuMjaPuTWzENhWsNsctbK0WUeQlF9mv1szj4XH2CPDyDou8Xt+tmbX8Lj/AEiNO8p4Zw208lbrr5pwvMWSAQDiL3JOf6yG4Rj/AGhffq9I7Aw6gAPNFmnkLRfZr9bM4+Fx9ghzFovs1+tmf3Q3dPA208lbTa+YpYWVqxDIgkMGZk7hwEeyNITUdGYodLabFQYkblXN84sgchaL7NfrZnDwv05jwchKK2ovZ9bM4eFw/qMRu6eCdvPJWiKpYLhawd4UX27fOfSO+M3ypOy7YvZ9I2baNx47XO8xYyeQlEG7mv1szh4XD2mA5CUX2a/WzOHhcIbungjbTyVkKlffqzB6R2M3nDDqEfK5hOZJ8pfY3uAHmEWfzEovs1+tmf3fpo8VyEovs1j/ALszj4XH2CJ3lPDG2nkquf0VeQ+4xetIp0ILhTpFxkbZiOeVyDoi/c13f62ZtfwuP9IjpUhrRm1FaNS1vB3oUnC9z2EIRmO4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TEhIUEhQWFBUXFhkaGRgVGB8XGxcaGBQeGxodFxcYHiggGh0nHB0hITQhJSorLi4vGB8zODMsNygtLiwBCgoKDg0OGxAQGyskICQtNSwsLCw0NywsLCwsLSwsLCwsLCwvLCwsLCwsLCwsLCwsLCwsLCwsLCwsLCwsLCwsLP/AABEIAK0BIwMBIgACEQEDEQH/xAAbAAEAAgMBAQAAAAAAAAAAAAAABQcDBAYBAv/EAEwQAAECBAIFBA0JBwMFAQEAAAECEQADBCESMQUiQVFhBhYykQcTI1JiY3GBkpOhsdEVNEJDU1Rzs/AUJDNyotLTF4K0dIOyweHxRP/EABkBAQADAQEAAAAAAAAAAAAAAAABAgQDBf/EACsRAAIBAwIGAgEEAwAAAAAAAAABAgMRUQQUEhMhMUFhMlJxI0KR8CIz4f/aAAwDAQACEQMRAD8AvGEIQAhCEAIQhACEIQAhCEAI5nshLUKQlJUD2xF0kg57wLdY8uw9NHL9kYfuf/cR7/J+vZHSj81+SlT4P8FZiarv15v01Z788+MO2q79eb9NWe/PPj5I+IR7PCsHmcTPszFX1l3IJ11ZhmJvchhfgN0DNVfWXcgl1quRkTe5DC/AboktFdpwLE1nUSATmB2tW09HWZiLk8Izpo6XEe6auIByplM6Pottdd3tgG+9G4p2sWs7dyGVNVd1rvm61XbJ73y9kFTVF3Wu+brVfgq94lUypCVzQ4I1e1lRBAUZS3CiLFIWwLHdnGZFBTMo4rBg/bBYEkBXR6ZAftfDi0LxwEnkhFzFHE6llwxdai43KvcXNuJgqaou61lwxdai43G9xc28I74l0UlM6cS9VmLLvcoAUbatislOzCnffybS0oyWp2SxcEKdKnJDukPhd7jdeF44FnkijOVfXXcMddWW43yvlxh25ffrybpqy3Z5cIlZlJTMrDMdkkh1MQddmS2tcIDblPbZDRK4X4Id15PsTVBmWsMGGuqw3C9hYW4CJfkatX7dSDEpgZiQCokYf2eYWANgHSm3gjdELExyN+f0n88z/jTYrViuCXTwyabfGvyW/CEI8Y9QQhCAEIQgBCEIAQhCAEIQgBCEIAQhCAEIQgBCEIAQhCAEIQgBHMdkRJNGWBPdEZfzR08ItCXDJMrJXTRRWA7ldR+EeYDuV1H4RekyYEh1EAbyWHWY0k6Ykq6C+2Z3lJMwW4oBEbVrJPtEyvTRXkpjAdyvRPwj3Adyuo/CLlNbNLhFOobjNWlCT6JUrPh/99MuoUenLljclJmFv5iUh/8Abt2ted2/KX8jbLLKZwHcrqPwj4Kg7bcgNvkZs4un5MfpzZq/9+AdUvDH2nRUkAgS03ActctkSrN7C7vaG99Da+ylsB3K6j8IYDuV1H4RcgkzZX8PuqO8WrXGVkrUWVZyytv0my2aStRMBwG4Z0kFKkvliSbp8+6D1j7pBaZZKSwHcrqPwhgO5XUfhF6wiu9eCdqslFYDuV1H4RMcjUH9vpbGypj2P3eaIt2EVlrHKLVu5aOmSadxCEIxmkQhCAEIQgBCEIAQhCAEIQgBCEIAQjRVpinBIM+UCCxBmJcF2bPeY+Rpymt+8Sbt9YnazbfCT6Q3xPC8EXRIQiPTp2mLNUSS7N3RO3C23wk+kN8fMzT9MAVGolMA9lg2YHIFzYjrieF4F0SUI5+TytkqSCCHIJZS0IYXZytQuReztfdHq9PAv3akljeZwWQAFO6RhD6p+lsO6J5cvJHGifjxSmubRAmvknp16LO4QuWgfTzzNsJ2/V3fWfPSU9HMVqGVOWBclYnKAfCbqJIDv53hw27jiNn5YkuyZgWXZpbzCPKJYJHljz5RWTqSJqh3ysMsdS1Bf9P/AM3kIAsAB5LRrT9KSUKwrnS0qtqqWkG7NYniOsRHTwh18sxNUqZ+0yrh2xTtgsCcGZe7ZDedX35PUQRMnTVP3pEtssjLAUMjt+keDeDTtMW/eJN2buiduFtvhp9Ib4J05THKok+sTtZtvhDrET/l4RFlk+5WiZKTiEtOK2soYjbK6nP/AOCNwBso0flum+8SfWJ+MeHTdN94k+sTx48D1RD4n3LKyJCER6tO0wd6iSGd+6J2Yn2+Cr0TugdOU1/3iTZ/rE7Hfb4KvRO6I4XgXRIQjSRpenJCRPlEksAJiSSSWYB83tG7C1iRGtVUKJjFQIUMlJJSoZOyhdrC2RYbozrUACSQAA5JsABvMaCdO0xZqiSXZu6J24W2+En0hvgr+CHbyeCfNlMJg7ZLH1qekNxmSx7VI8uFIy3pE9K0hSFBQO0F8ix9to0xpum+8SfWJ4ceI64059XS4scuqlSl7SmYhl/iJJZWWdjncRa1+6IvYnIRz2j+VEtS5iZq5SAkWXjASpsWLpEH6JOW/NnMidO0wd6iTZ37onZifb4CvRO6IcJLwFJMkIRoHTdN94k+sTsfjwPUYfLVN94k+sT8YjheCbo34RgpayXMBMtaFgZ4FBTOHu3CM8QSIRpTNL06VFKp8oKBYgrSCDaxD2OsOsR8/LdN94k+sT8YnhZF0b8Ijzpum+8SfWJ48eB6oK07TB3qJIZ37onY77fBV6J3Q4XgXRIQiPOnKa/7xJs790TsxPt8FXondHvy3TfeJPrE8ePA9UOF4F0b8I0Plum+8SfWJ+PGMlNpSRMUEy50taiHAStKiQACbA7iOsQsxdG3CEIgkoSm6Cf5R7o2aWQVrShOalADznM8Bn5o1qboJ/lHuje0fRqmqwozABJvYY0pJtsGJzwBj3W+h5Nrsk/kBxOUlRKQAZZN8QZCjiUl02CmcHNJyaMNToFaH1klg7ZGyFqYB7nuZDC+RsxbFIoZ+EhPRWkOMQAIdJSC51ekkgFicQ3x8jR09RTYkq3qHeuynOrqub5iOab+xbpg2V8nlhQTiuSkJZJOsXcKZwlsOb39yboQplLWSCQHBCtVsKCQA1yy83b2PrnR1RtCtYD6VzdIAN/DSb7C+UfCNFzizJNwCHUA4IDAObu4YbWO6F39ibL6mjHW9jT51M/BP5iY5J46fsfSlKqV4JhltKJLAFxjFtYHriNR/rYo/NFoRUnLf59Uf9v8pMWGiTO7YZZqFMEpW+BDl1EFPRZrC4fO7WeuOVyFJrJwUsrIwaxAH1SdibRj0itU7+DVqHeBDw/XuiV0dWS0y0omZCbiUliQpLIawOE3BzB4RkXVUwYoSQROQvoiyQdYA7QbMOGQjfxu/Yx8KyQwP66v15oRPjSUhWEKSQDMExbpBBWZawofyuUt54xSqikbCpBa7LCdbWKiL3OqClPmO+HG8MngWSFgYmFVFMxGE3CcLJujUVixX1yVEF7M43NCuqaYpmiXLuoDCcLMQEu25ziybO4OyeN4ZHD7NPQ/zmm/6iT+cIuuKU0P85pv+ok/nJi64wa35I16X4shuWPzGq/BX7oqJ4t3lif3Gq/CX7vKP1vyioo6aL4spqvkjaoaZKkzVHFqIBASWckgbEK9wyzEbc3QS0hZUoMhOIkBwwWpJa9yyHYcAWOWrSUa1IWtBsmymfaLC28skDeY+1aOngKsSGuywcTYjYA6zYVZP0Vbo1N9e5wS6djbXyfILCYDrLHRLntYViZIcm6Tbcx4R4eTq766MiQ7gliQbHJrO+WJt8YZVFUJJwuGClFlhslJU12KrKFr2MfE3Rk8EulW17v3xLl/BV5wdsVu/sibLB7U6JUiWZhIYKAtd8QzB2h7buJiO/Xv/Xnjem0E4JViBAS5IKhZs9V7sCL7ARGlHSL9lJfgsHsX/wAKo/FH5YjtY4DsdSFqlz8Ewyx21LskEnUDh1AjL/1lt6WllTlqnJ/aFDBMCXwS7jtctZ+j4RHVuL+XXjepLqehSlaC6FZ8oQ1VU2buy8v5nfynOI4fr2frzRvacQU1NQFG/bVuWZ3U7swzz+OZ+KKgVMTMUCB2sPkb6qlbBayDnwj0oO0EYJJuTNyk0OJkpCkkhRz2gJCpgJYgCwQPpHPJLOfRoBeIpxBw72OEJE3tb4mbNy2bbzaMB0bPTsKcN+kA1lOwfPVU4F9UxjmUE4BYUDqBSiCrYknEQHv0TlueIu/Eifyjcl8nlqAZaXu4LjCMaUuTtcLCvIdr3w6U0Z2pEtW1TPrO7oxAgNYXOZJz2MTjVoydZwb4WdYviLJFz0rdHPV4R7L0TNUQClQDpBObOUgOHz1hbPqgnmQt07EfE1yLH79T2e6/N3Jd4i6ynMtRSrNknc4UkKBY3FjtvEryL+fU+26/ylcYiq703+BT+a/JbkIQjxj1CmJXJurCQDTTHAALMcuLxnkaFrUF0yJoNrgD6KgobdigD5uu4IRs3ksIz7aJVUmlr0v+7rOqANRFmKCC20gISATkBHwKLSDfwZmy+FDlmYk5ksGc7LRbEYqmoTLSVLUEpDOVFhcsLniWiFqpfVDkLLKsNHpBwe0zXAAcJSCQFAgE7WKU57gI9TR6QDdxmlgGdCCzAAM+RDBjsz2mLH+W6f7eX6Yh8t0/28v0xE7if0X8EcmH2Kr5vVf3ab1D4x03IDRU+VUTFTZS5aTKIBU1zjBaxjrvlun+3l+mIfLdP9vL9MQnXqTi4uIjRhF3TPpHzlXGSjzstfufjmej9LguV+haiZWTly5K1pOBlABrS0g7d79UdvRVSJlRMVLUlYEpAJSXvjWwLf8A3M5bZSOMajpyul4OjgpxsU2OT1X92m9Q+MByeq/u03qHxi5IR23s8I57WJTfN6r+7TeofGHN6r+7TeofGLkhDezwhtYlN83qv7tN6h8Yc3qv7tN6h8YuSEN7PCG1iVLorQNUKinUqnmAJnSlEkBgEzASc8mi2oQjhVquo7s606agrIi+VEhcykqUS0lS1SlAAZkkZdIe/wAxyNX83qv7tN6h8YuSEWpV5U1ZIipRU3dlQyNEVyHwyJozyA2pbfu+MbJpa/Cofs67tcIQCAywQlui+NRJDdIxasI6PVt94ootOl5ZU6qLSB+pmDPJCA7hT5b8Sj5VP5PV0ekCSe0zbuSyUhyUkEkDMsT19Vo1NUiWAZikoBLAqLPZ9vAE+aNX5bp/t5fpiJWpk+0UQ6MV5ZW82h0goKCpMw4nclKXvnfMOAAeAAjT5vVf3ab1D4xany3T/by/TEPlun+3l+mIlamou0SHQg+7IHsd6PmyZc/tstUsqWCApnICBuGT8d9hmqe0X/Eq/wAcf8eVD5bp/t5fpiPjQs5K1VKkEKSZwYi4LSJQsfKI4ScpOUmv70O0UlZIrrTWgqlVRPUinmFJmrIICSCCs3s1jnltu+Zw0+iK1AUE08wYs9VJIYEOCTYsohxe8W9COq1crWsjm9NG97lUqpK8hb06yVEEqwIeyVgtuJxm+d4JpNIDE8mYQpwoFKS4OJxnYHEoW77ZstaERun9UTyFllVzKbSB/wD51OF4n7WixckEbmJUXz1z5vlNLpEM0qbYg9FOYKS/E6ibndxMWtCG6f1Q5Cyynp2hKxZdVPNJYByBkkADbu90SfJPQtQiskLmSJiUpKnUWADy1APrZOcrxZ0IS1cpR4bIhaeKdxCEIymgQhCAER2nP4aPx6f/AJCIkYjdPKAloc/XSD5hUIeLQ+SKy+LJKEeAvcR7FSwhCEAIQhACEIQAhCEAIQhACEIQAhCEAIQhAEfpH+LS/iK/ImRIRHaSUO20tx/EV+RMiRi0uy/vkqu7EIQipYQhCAEIQgBCEIAQhCAEIQgBCEIArNHZDqSHEqSHAbpFvLe/sj6PL6qLhMqS5DJsosfIDrbLWy4246n6Cf5R7o26Kf2uYlfel7G+WyPX29O3Y87nzv3OnmcvqkFQ7VKFsiFODxvfZa2R82jpflbNqE4VypLApIOs4IUCduRAYiMErSUkdqJl4lJQEqxIQcTlGIk/SLBTFn194eEzSEjCyZVxLwhRQixZWswsouRmLtlYRVUoJ3USXUk+jkSn+oNR9nJy8LPr9kB2Qamzy5OV+lc7xe3k4xHHSsgl1SEku74UhhiQQABZ2Cnfe21Ua1XWSSkhMsYmbHhCHPc3VhSWS+FRYZY7ZmCoU/qHVn9iZT2QKnVeXJNr9IObXGtbba+Yva87yP5UTaqaqXMTLGGXidD3OIDIksLxW0dR2O56UVMwqe8kswKidcHJIJ/Q3xWtQgoNpdSaVabmk2WfHD8o+WM6RUrlIRLKUYbqxOcUsK2Fhc+yOqTpeUSAFEkh2CVZXvllY9UVfyxnBdbOUm4Pa2cEfVJ3sYy6elxTtJGitUtG8WSY7IFTbucnMv0ri7DpWOV+BsHt9J5e1TP2qU2K5ZTMXYO9jx2sbbuRESeitIJlpIWCsKIdBAwkOknNTfRyKd1xG2WnppdImVVpvyTX+oNT9nJz8LLd0vb7If6g1P2cnPwst3S9vsiNXpKQX7kA8xKj3NLkJwFgytRylQ+laYYDSkgsVSElTDEcKQHGF2AsAWVfiMrvXkw+hbmz+xInsgVN+5ycw3Sys46VznfY4sWv6eyBU37nJzDdKws46V9t+I3XhJ9ZKMpaUy8KyUMWGrhSkFldK5Cs3zfe8cYstPTf7SrrTydro7l3PXOlIVLlYVzZaLYnAWsJO2+bxYMUpof5zTf9RJ/OTF1xj1VOMJJRRp085STuaGna1UmnnTUgKUiWpQBdrB74Q7fpxmOEV2QKm7S5OVukWN7nWuMrWyN727HlkP3Gq/CVsfIeQ/raMxUUdNLShOL4kV1FSUWrM6w9kGov3OTl4We/P2R6OyBU/ZScvC688uEclGzQVIllZUnE6CANjuCMW8OLjzRpenp/UzqvPJLVnK2bMmSlrlSXll/pjEWs+tkCXYv733E9kCp1XlyTa/SDm1xrW22vmL2vqVGmZK1JUqWSrGVKJQgkvjzc6w1k2t0c8oja6qlKSRLlBFwX4AzCxALCyk+XDfIRVUoOycSzqyXaRPJ7IFTZ5ck2v0g54a1vJfOA7INTZ5cnj0r+TWtHJwi+2pYK8+pktTkZp5dWiaZiUJUhQGptBDgsSTw3WzzAh+UHLSdJqZklEuWUy1JDqd1Aykq2G11ezi4x9jmtRLlz8ameYDkSP4Yc2sLbWyGZA1ea5Uz0rrKhSC6SpDHL6mWLg3F7RmhRi60k10O86slTTT6kyOyBU27nJzPfZbB0rHK/A23P9Qan7OTn4WW7pe32RyYgI07alg4c+pk6z/UGp+zk5+Flu6WfH2R4eyBU37nJzDdLKzjpXOd+IsWvx89JKSEsCQznjnbyRpGkmhLJWAAkgM4+isJ3tmnf0eur09NftJVadvkd8eyBU37nJzDdKws46V9t+I3XHsgVN+5yeHStv+leOITJmBYJUCkFT3NwSphhys6eo+fbMStPT+pDrTydYrsg1N2lyeHSLf1X9kFdkCpu0uSLW6RY7zrX8lso5IwidtSwOfUyd1T8uZ6kg/s6TncCeRYtmiSpPUT5soRx1NShSQSgKzuZaVbTtNMt/SPmyHsZZUoJvoaYzlZGjTdBP8o90SWiFyws9u6Oq21j21BdtoZ3G0ONsWAOQNJs7aBsHbDYbrw5hUvjfWGOj1dNq3U5bad79DjqOjp1AOoEhAKtcgZygoqZOqcSlgJGYSPLHwiRS6hKnAz1i6nSBcAapCzkM0pJjtOYVL431hhzCpfG+sMV3MMstyJ+ji1SaQYddTMlyLl8aMWq4ZgV+YAgHalSaU4XV9FOJyQzgYylgcRF2G0vawftOYVL431hhzCpfG+sMNzDLHIl6KxEdb2NPnMz8E/mJjoeYVL431hiQ0Lyak0y1LlY8Sk4TiVis4PvERV1UJwcVcU9PKMk2biPnCs/4SPJ015frdFZcuPn0/8A2flJizEfOV/hI/8ANf625jLbHaU5I08+aqbM7ZiUz4VkCyQBbyCONGoqc7vB1qQc42WSpxEtTCSUywtSUownGw7r2xlNdrp6NnbLjHccwqXxvrDDmFS+N9YY0vV03k4LTzWDkJVDT9InVw4i6yAlInIl2OFyTrqAbvRHxKkUmEOsv2t3J+lqvYXcHEG3AWO3suYNJ431hhzCpfG+sMV3MMstyJYRxS5VIMIClk3c7BqAtsLOSMV7pNmIMQ0WdzCpfG+sMOYVL431hi0dXBZKvTzeCvdD/Oab/qJP5yYuuOapuRFMhaFjtjoUlQdZIdKsQceWOljLqKsajTRooU3BNMhuWPzGq/BX7oqKLur6RM6WuUt8K0lJYsWI2EZRz3MKl8b6wxfT14000ylalKbTRxlH+zmVLTMKQoO7MFE90YKIAIHQuVN5Lt5PpaYJBcjEFqSysSvrgl0lhmmW17lR2ZdpzCpfG+sMOYVL431hjruYeynIn6OMRR05DhYLLUSCop1AFMDxJCMu/ObW+p1LSpUQVDDcghRJczAwIbo9rL4s7nMho7HmFS+N9YYcwqXxvrDDcwyxyJejkaRNIkg4yXZ3AOZR0XFiHVfgc7PAGLN5hUvjfWGHMKl8b6wxMdVTWSJaebwQ/Ib5nX/7vyf1+sue5U/PJ/ll/wDHlxYkvQcqlpqkSsTLQtRxKxXEsjPyRhquR9PPUZq+2YlhJVhWQLICRbyARzhXipufh/8AC8qMnBR/vkpuXNmgBwSbbCdgYHJnLuo2DDfGVM6Y4BSwJFwCrMnPJshfY/G1tcwqXxvrDDmFS+N9YY67uHspt5+ioxPmuBhfVc6pAdxZ3P6EembN70bmY21lDpPkwBy2xbfMKl8b6ww5hUvjfWGG7h7I28/RUYqJtnQ1rkAqbL6IvtOT5dZNRNc6ne7DZwH1siHJyfLrtzmFS+N9YYcwqXxvrDEbuHsnbz9FU0sxZbGkDVBtvOYbY0bEWdzCpfG+sMOYVL431hiy1kPZXbT9FfUiAUiwOewHadpQff1ZQiypPI6lSAMKy20rU+flhGeVeLdzRGm0rHQQhCMh3EIQgBCEIAQhCANFHzlf4KPYtfXnxZx0X1t6NFHzlf4KLf719ftbwX1t6LSKxEIQipYQhCAEIQgBCEIAQhCAEIQgBCEIAQhCANTS/wDAnfhL/wDAxnp+gn+Ue6NfTCgJE59qFAcSUkADiTZoy0U0KQkpIIZnBe4sYt+0jyZ4QhFSRCEIAQhCAEIQgBCEIAQhCAOYqOXNMla0NMJSopJCLOksWc79sfHP6l72b6A+MVzX/wAaf+PO/OVGOTKKiEpDk5BwMg5ubM0emtJTtfqYXqZ3sWVz+pe9m+gP7oc/qXvZvoD+6K3VTLBKSlTgszPfdbOPjAWdi2TtZ23w2lPLI3Myy+f1L3s30B/dDn9S97N9Af3RWmA7jDAWdi2+J2dP2NzM7iXywkipVMxTu1FAZOG5U6nD4uiHdt6uESfP6l72b6A/uiuFUyg2qbuzXdkhRy2BKknz9WMSyWsS9wwzAzIg9LTZC1E0WXz+pe9m+gPjDn9S97N9Af3RWqZZLapLuzA3AzbyR8hJ3H9N8fbDZ0/ZO5mWZz+pe9m+gP7oc/qXdN9Af3RWZSbODe+5xw+MeCGzp+xuZl3aNrUzpSJqHwrDhwx842RsxCci/mNN/J/7MTcebJWbRui7q4hCEVJEIQgD4nKZKiNgJ9kVcjl5WEA9xyB/hq/yRZ9V0F/yn3RRcrop8g9wjbpKcZX4kZdTOUbWZ0/Pqs8T6tX+SHPqs8T6tX+SImkoAuVMXiIUl2TbWwpxHMg5bnyjLP0FMSFF0qZsnuSsI1SUh2UQ/lfdGnl0e1kcOOr3uSPPqs8T6tX+SHPqs8T6tX+SNE8npn0ShQdnBIBLBmdPhf0mPTydm+BnvLZqALtYFgRvxp3w4KGEOOr7Nir5ZVUxCkL7SUqBB7kcjudecKXllVS0IQjtISkBKR2tWQDD6yNL5JwrSmYsMRMcp2GWjERrgDIi+V+EfVRoRSHxLQAMZuTiwIxurCkEsyDk+Y3xPBS7WI46ne5Ic+qzxPq1f5Ic+qzxPq1f5IjlaDmAsSjNiXdrrBdg4HczdmuOMfI0MtiSpAwlQU5NgjG6rJNu5q48Ijl0cInjq5JPn1WeJ9Wr/JDn1WeJ9Wr/ACRoS+T804WKLhJFyzLAIJtbNmN32XD4dKaN7UmWb6w27wlJs2zWs9+G0lTot2shzKlr3JOZy8rACe42B+rV/ki0ZK8SUq3gHdmOMURP6KvIfcYvWkLoQXfVF8ntnGbV04wtwo76acpXuzLCEIxGoQhCAEIQgCj68d2n/jTeH1yuA9whR1Ha1hYDs9nbNLZ7M429J6Pw1M9AVlPWHwt0pko5C1u37O82PbVl0pIBxZgbN6UHf4Xsj2Y1IcKTweY4S4uhIDTynOoGJxEObqw4cXlYDZcgnaRGU8oAyml3ViUXJKcayrE6dzKI8w4xFGkID4tm7cknfw9seTqYpCi7sFbO9TNO/wAV/VwvW9Mm1REqeU0xwcCTvd7uoqV1qwn/ALYj4naeKpRQUsogp1SQkJKSno7WBYPkwMRc6QUlYfo49meE1A37e0f18L5F0ZBUMWRUMtypg3+B7Yn9JD9Rm7J04oFLpfCEhLKKSAgoKQ4+jiQ5G3GobmyfLrYAElglL65BxJTLGqR0Q8sWGYJy2R/7EX6W1svCbfHiKQkp1synZliVLG/xn9PG0XpC1QkJXKBYYBIYAsxyJUlRKXBA1kvl9IiMaNOLH0E5AbrNLGYGfc88w/ARHyZBJRdsWDZljNON+zt/9HG31IpioJLs4ScssSZR3+N/p42n9Mj/ADMukNIGbhcMznMm6mdnyFrJ2XjUEbApCwOLY+Xgg7+MeLpSAdbIE5bkrO/wPbwiyqQXREOE2WpyKH7jTfyf+zwH62nMzcRHJOTgpJKHfCCHYB2WXLDj595JuZePHn8melHshCEIqWEIQgDFVnUX/Kfd5R7xFFyuiPIPdF8LS4IO0NYt7RcRzY5CUX2a/WzP7o06etGne5wrUnO1ispVQtNkqUnI6pIuMjaPuTWzENhWsNsctbK0WUeQlF9mv1szj4XH2CPDyDou8Xt+tmbX8Lj/AEiNO8p4Zw208lbrr5pwvMWSAQDiL3JOf6yG4Rj/AGhffq9I7Aw6gAPNFmnkLRfZr9bM4+Fx9ghzFovs1+tmf3Q3dPA208lbTa+YpYWVqxDIgkMGZk7hwEeyNITUdGYodLabFQYkblXN84sgchaL7NfrZnDwv05jwchKK2ovZ9bM4eFw/qMRu6eCdvPJWiKpYLhawd4UX27fOfSO+M3ypOy7YvZ9I2baNx47XO8xYyeQlEG7mv1szh4XD2mA5CUX2a/WzOHhcIbungjbTyVkKlffqzB6R2M3nDDqEfK5hOZJ8pfY3uAHmEWfzEovs1+tmf3fpo8VyEovs1j/ALszj4XH2CJ3lPDG2nkquf0VeQ+4xetIp0ILhTpFxkbZiOeVyDoi/c13f62ZtfwuP9IjpUhrRm1FaNS1vB3oUnC9z2EIRmO4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xQTEhIUEhQWFBUXFhkaGRgVGB8XGxcaGBQeGxodFxcYHiggGh0nHB0hITQhJSorLi4vGB8zODMsNygtLiwBCgoKDg0OGxAQGyskICQtNSwsLCw0NywsLCwsLSwsLCwsLCwvLCwsLCwsLCwsLCwsLCwsLCwsLCwsLCwsLCwsLP/AABEIAK0BIwMBIgACEQEDEQH/xAAbAAEAAgMBAQAAAAAAAAAAAAAABQcDBAYBAv/EAEwQAAECBAIFBA0JBwMFAQEAAAECEQADBCESMQUiQVFhBhYykQcTI1JiY3GBkpOhsdEVNEJDU1Rzs/AUJDNyotLTF4K0dIOyweHxRP/EABkBAQADAQEAAAAAAAAAAAAAAAABAgQDBf/EACsRAAIBAwIGAgEEAwAAAAAAAAABAgMRUQQUEhMhMUFhMlJxI0KR8CIz4f/aAAwDAQACEQMRAD8AvGEIQAhCEAIQhACEIQAhCEAI5nshLUKQlJUD2xF0kg57wLdY8uw9NHL9kYfuf/cR7/J+vZHSj81+SlT4P8FZiarv15v01Z788+MO2q79eb9NWe/PPj5I+IR7PCsHmcTPszFX1l3IJ11ZhmJvchhfgN0DNVfWXcgl1quRkTe5DC/AboktFdpwLE1nUSATmB2tW09HWZiLk8Izpo6XEe6auIByplM6Pottdd3tgG+9G4p2sWs7dyGVNVd1rvm61XbJ73y9kFTVF3Wu+brVfgq94lUypCVzQ4I1e1lRBAUZS3CiLFIWwLHdnGZFBTMo4rBg/bBYEkBXR6ZAftfDi0LxwEnkhFzFHE6llwxdai43KvcXNuJgqaou61lwxdai43G9xc28I74l0UlM6cS9VmLLvcoAUbatislOzCnffybS0oyWp2SxcEKdKnJDukPhd7jdeF44FnkijOVfXXcMddWW43yvlxh25ffrybpqy3Z5cIlZlJTMrDMdkkh1MQddmS2tcIDblPbZDRK4X4Id15PsTVBmWsMGGuqw3C9hYW4CJfkatX7dSDEpgZiQCokYf2eYWANgHSm3gjdELExyN+f0n88z/jTYrViuCXTwyabfGvyW/CEI8Y9QQhCAEIQgBCEIAQhCAEIQgBCEIAQhCAEIQgBCEIAQhCAEIQgBHMdkRJNGWBPdEZfzR08ItCXDJMrJXTRRWA7ldR+EeYDuV1H4RekyYEh1EAbyWHWY0k6Ykq6C+2Z3lJMwW4oBEbVrJPtEyvTRXkpjAdyvRPwj3Adyuo/CLlNbNLhFOobjNWlCT6JUrPh/99MuoUenLljclJmFv5iUh/8Abt2ted2/KX8jbLLKZwHcrqPwj4Kg7bcgNvkZs4un5MfpzZq/9+AdUvDH2nRUkAgS03ActctkSrN7C7vaG99Da+ylsB3K6j8IYDuV1H4RcgkzZX8PuqO8WrXGVkrUWVZyytv0my2aStRMBwG4Z0kFKkvliSbp8+6D1j7pBaZZKSwHcrqPwhgO5XUfhF6wiu9eCdqslFYDuV1H4RMcjUH9vpbGypj2P3eaIt2EVlrHKLVu5aOmSadxCEIxmkQhCAEIQgBCEIAQhCAEIQgBCEIAQjRVpinBIM+UCCxBmJcF2bPeY+Rpymt+8Sbt9YnazbfCT6Q3xPC8EXRIQiPTp2mLNUSS7N3RO3C23wk+kN8fMzT9MAVGolMA9lg2YHIFzYjrieF4F0SUI5+TytkqSCCHIJZS0IYXZytQuReztfdHq9PAv3akljeZwWQAFO6RhD6p+lsO6J5cvJHGifjxSmubRAmvknp16LO4QuWgfTzzNsJ2/V3fWfPSU9HMVqGVOWBclYnKAfCbqJIDv53hw27jiNn5YkuyZgWXZpbzCPKJYJHljz5RWTqSJqh3ysMsdS1Bf9P/AM3kIAsAB5LRrT9KSUKwrnS0qtqqWkG7NYniOsRHTwh18sxNUqZ+0yrh2xTtgsCcGZe7ZDedX35PUQRMnTVP3pEtssjLAUMjt+keDeDTtMW/eJN2buiduFtvhp9Ib4J05THKok+sTtZtvhDrET/l4RFlk+5WiZKTiEtOK2soYjbK6nP/AOCNwBso0flum+8SfWJ+MeHTdN94k+sTx48D1RD4n3LKyJCER6tO0wd6iSGd+6J2Yn2+Cr0TugdOU1/3iTZ/rE7Hfb4KvRO6I4XgXRIQjSRpenJCRPlEksAJiSSSWYB83tG7C1iRGtVUKJjFQIUMlJJSoZOyhdrC2RYbozrUACSQAA5JsABvMaCdO0xZqiSXZu6J24W2+En0hvgr+CHbyeCfNlMJg7ZLH1qekNxmSx7VI8uFIy3pE9K0hSFBQO0F8ix9to0xpum+8SfWJ4ceI64059XS4scuqlSl7SmYhl/iJJZWWdjncRa1+6IvYnIRz2j+VEtS5iZq5SAkWXjASpsWLpEH6JOW/NnMidO0wd6iTZ37onZifb4CvRO6IcJLwFJMkIRoHTdN94k+sTsfjwPUYfLVN94k+sT8YjheCbo34RgpayXMBMtaFgZ4FBTOHu3CM8QSIRpTNL06VFKp8oKBYgrSCDaxD2OsOsR8/LdN94k+sT8YnhZF0b8Ijzpum+8SfWJ48eB6oK07TB3qJIZ37onY77fBV6J3Q4XgXRIQiPOnKa/7xJs790TsxPt8FXondHvy3TfeJPrE8ePA9UOF4F0b8I0Plum+8SfWJ+PGMlNpSRMUEy50taiHAStKiQACbA7iOsQsxdG3CEIgkoSm6Cf5R7o2aWQVrShOalADznM8Bn5o1qboJ/lHuje0fRqmqwozABJvYY0pJtsGJzwBj3W+h5Nrsk/kBxOUlRKQAZZN8QZCjiUl02CmcHNJyaMNToFaH1klg7ZGyFqYB7nuZDC+RsxbFIoZ+EhPRWkOMQAIdJSC51ekkgFicQ3x8jR09RTYkq3qHeuynOrqub5iOab+xbpg2V8nlhQTiuSkJZJOsXcKZwlsOb39yboQplLWSCQHBCtVsKCQA1yy83b2PrnR1RtCtYD6VzdIAN/DSb7C+UfCNFzizJNwCHUA4IDAObu4YbWO6F39ibL6mjHW9jT51M/BP5iY5J46fsfSlKqV4JhltKJLAFxjFtYHriNR/rYo/NFoRUnLf59Uf9v8pMWGiTO7YZZqFMEpW+BDl1EFPRZrC4fO7WeuOVyFJrJwUsrIwaxAH1SdibRj0itU7+DVqHeBDw/XuiV0dWS0y0omZCbiUliQpLIawOE3BzB4RkXVUwYoSQROQvoiyQdYA7QbMOGQjfxu/Yx8KyQwP66v15oRPjSUhWEKSQDMExbpBBWZawofyuUt54xSqikbCpBa7LCdbWKiL3OqClPmO+HG8MngWSFgYmFVFMxGE3CcLJujUVixX1yVEF7M43NCuqaYpmiXLuoDCcLMQEu25ziybO4OyeN4ZHD7NPQ/zmm/6iT+cIuuKU0P85pv+ok/nJi64wa35I16X4shuWPzGq/BX7oqJ4t3lif3Gq/CX7vKP1vyioo6aL4spqvkjaoaZKkzVHFqIBASWckgbEK9wyzEbc3QS0hZUoMhOIkBwwWpJa9yyHYcAWOWrSUa1IWtBsmymfaLC28skDeY+1aOngKsSGuywcTYjYA6zYVZP0Vbo1N9e5wS6djbXyfILCYDrLHRLntYViZIcm6Tbcx4R4eTq766MiQ7gliQbHJrO+WJt8YZVFUJJwuGClFlhslJU12KrKFr2MfE3Rk8EulW17v3xLl/BV5wdsVu/sibLB7U6JUiWZhIYKAtd8QzB2h7buJiO/Xv/Xnjem0E4JViBAS5IKhZs9V7sCL7ARGlHSL9lJfgsHsX/wAKo/FH5YjtY4DsdSFqlz8Ewyx21LskEnUDh1AjL/1lt6WllTlqnJ/aFDBMCXwS7jtctZ+j4RHVuL+XXjepLqehSlaC6FZ8oQ1VU2buy8v5nfynOI4fr2frzRvacQU1NQFG/bVuWZ3U7swzz+OZ+KKgVMTMUCB2sPkb6qlbBayDnwj0oO0EYJJuTNyk0OJkpCkkhRz2gJCpgJYgCwQPpHPJLOfRoBeIpxBw72OEJE3tb4mbNy2bbzaMB0bPTsKcN+kA1lOwfPVU4F9UxjmUE4BYUDqBSiCrYknEQHv0TlueIu/Eifyjcl8nlqAZaXu4LjCMaUuTtcLCvIdr3w6U0Z2pEtW1TPrO7oxAgNYXOZJz2MTjVoydZwb4WdYviLJFz0rdHPV4R7L0TNUQClQDpBObOUgOHz1hbPqgnmQt07EfE1yLH79T2e6/N3Jd4i6ynMtRSrNknc4UkKBY3FjtvEryL+fU+26/ylcYiq703+BT+a/JbkIQjxj1CmJXJurCQDTTHAALMcuLxnkaFrUF0yJoNrgD6KgobdigD5uu4IRs3ksIz7aJVUmlr0v+7rOqANRFmKCC20gISATkBHwKLSDfwZmy+FDlmYk5ksGc7LRbEYqmoTLSVLUEpDOVFhcsLniWiFqpfVDkLLKsNHpBwe0zXAAcJSCQFAgE7WKU57gI9TR6QDdxmlgGdCCzAAM+RDBjsz2mLH+W6f7eX6Yh8t0/28v0xE7if0X8EcmH2Kr5vVf3ab1D4x03IDRU+VUTFTZS5aTKIBU1zjBaxjrvlun+3l+mIfLdP9vL9MQnXqTi4uIjRhF3TPpHzlXGSjzstfufjmej9LguV+haiZWTly5K1pOBlABrS0g7d79UdvRVSJlRMVLUlYEpAJSXvjWwLf8A3M5bZSOMajpyul4OjgpxsU2OT1X92m9Q+MByeq/u03qHxi5IR23s8I57WJTfN6r+7TeofGHN6r+7TeofGLkhDezwhtYlN83qv7tN6h8Yc3qv7tN6h8YuSEN7PCG1iVLorQNUKinUqnmAJnSlEkBgEzASc8mi2oQjhVquo7s606agrIi+VEhcykqUS0lS1SlAAZkkZdIe/wAxyNX83qv7tN6h8YuSEWpV5U1ZIipRU3dlQyNEVyHwyJozyA2pbfu+MbJpa/Cofs67tcIQCAywQlui+NRJDdIxasI6PVt94ootOl5ZU6qLSB+pmDPJCA7hT5b8Sj5VP5PV0ekCSe0zbuSyUhyUkEkDMsT19Vo1NUiWAZikoBLAqLPZ9vAE+aNX5bp/t5fpiJWpk+0UQ6MV5ZW82h0goKCpMw4nclKXvnfMOAAeAAjT5vVf3ab1D4xany3T/by/TEPlun+3l+mIlamou0SHQg+7IHsd6PmyZc/tstUsqWCApnICBuGT8d9hmqe0X/Eq/wAcf8eVD5bp/t5fpiPjQs5K1VKkEKSZwYi4LSJQsfKI4ScpOUmv70O0UlZIrrTWgqlVRPUinmFJmrIICSCCs3s1jnltu+Zw0+iK1AUE08wYs9VJIYEOCTYsohxe8W9COq1crWsjm9NG97lUqpK8hb06yVEEqwIeyVgtuJxm+d4JpNIDE8mYQpwoFKS4OJxnYHEoW77ZstaERun9UTyFllVzKbSB/wD51OF4n7WixckEbmJUXz1z5vlNLpEM0qbYg9FOYKS/E6ibndxMWtCG6f1Q5Cyynp2hKxZdVPNJYByBkkADbu90SfJPQtQiskLmSJiUpKnUWADy1APrZOcrxZ0IS1cpR4bIhaeKdxCEIymgQhCAER2nP4aPx6f/AJCIkYjdPKAloc/XSD5hUIeLQ+SKy+LJKEeAvcR7FSwhCEAIQhACEIQAhCEAIQhACEIQAhCEAIQhAEfpH+LS/iK/ImRIRHaSUO20tx/EV+RMiRi0uy/vkqu7EIQipYQhCAEIQgBCEIAQhCAEIQgBCEIArNHZDqSHEqSHAbpFvLe/sj6PL6qLhMqS5DJsosfIDrbLWy4246n6Cf5R7o26Kf2uYlfel7G+WyPX29O3Y87nzv3OnmcvqkFQ7VKFsiFODxvfZa2R82jpflbNqE4VypLApIOs4IUCduRAYiMErSUkdqJl4lJQEqxIQcTlGIk/SLBTFn194eEzSEjCyZVxLwhRQixZWswsouRmLtlYRVUoJ3USXUk+jkSn+oNR9nJy8LPr9kB2Qamzy5OV+lc7xe3k4xHHSsgl1SEku74UhhiQQABZ2Cnfe21Ua1XWSSkhMsYmbHhCHPc3VhSWS+FRYZY7ZmCoU/qHVn9iZT2QKnVeXJNr9IObXGtbba+Yva87yP5UTaqaqXMTLGGXidD3OIDIksLxW0dR2O56UVMwqe8kswKidcHJIJ/Q3xWtQgoNpdSaVabmk2WfHD8o+WM6RUrlIRLKUYbqxOcUsK2Fhc+yOqTpeUSAFEkh2CVZXvllY9UVfyxnBdbOUm4Pa2cEfVJ3sYy6elxTtJGitUtG8WSY7IFTbucnMv0ri7DpWOV+BsHt9J5e1TP2qU2K5ZTMXYO9jx2sbbuRESeitIJlpIWCsKIdBAwkOknNTfRyKd1xG2WnppdImVVpvyTX+oNT9nJz8LLd0vb7If6g1P2cnPwst3S9vsiNXpKQX7kA8xKj3NLkJwFgytRylQ+laYYDSkgsVSElTDEcKQHGF2AsAWVfiMrvXkw+hbmz+xInsgVN+5ycw3Sys46VznfY4sWv6eyBU37nJzDdKws46V9t+I3XhJ9ZKMpaUy8KyUMWGrhSkFldK5Cs3zfe8cYstPTf7SrrTydro7l3PXOlIVLlYVzZaLYnAWsJO2+bxYMUpof5zTf9RJ/OTF1xj1VOMJJRRp085STuaGna1UmnnTUgKUiWpQBdrB74Q7fpxmOEV2QKm7S5OVukWN7nWuMrWyN727HlkP3Gq/CVsfIeQ/raMxUUdNLShOL4kV1FSUWrM6w9kGov3OTl4We/P2R6OyBU/ZScvC688uEclGzQVIllZUnE6CANjuCMW8OLjzRpenp/UzqvPJLVnK2bMmSlrlSXll/pjEWs+tkCXYv733E9kCp1XlyTa/SDm1xrW22vmL2vqVGmZK1JUqWSrGVKJQgkvjzc6w1k2t0c8oja6qlKSRLlBFwX4AzCxALCyk+XDfIRVUoOycSzqyXaRPJ7IFTZ5ck2v0g54a1vJfOA7INTZ5cnj0r+TWtHJwi+2pYK8+pktTkZp5dWiaZiUJUhQGptBDgsSTw3WzzAh+UHLSdJqZklEuWUy1JDqd1Aykq2G11ezi4x9jmtRLlz8ameYDkSP4Yc2sLbWyGZA1ea5Uz0rrKhSC6SpDHL6mWLg3F7RmhRi60k10O86slTTT6kyOyBU27nJzPfZbB0rHK/A23P9Qan7OTn4WW7pe32RyYgI07alg4c+pk6z/UGp+zk5+Flu6WfH2R4eyBU37nJzDdLKzjpXOd+IsWvx89JKSEsCQznjnbyRpGkmhLJWAAkgM4+isJ3tmnf0eur09NftJVadvkd8eyBU37nJzDdKws46V9t+I3XHsgVN+5yeHStv+leOITJmBYJUCkFT3NwSphhys6eo+fbMStPT+pDrTydYrsg1N2lyeHSLf1X9kFdkCpu0uSLW6RY7zrX8lso5IwidtSwOfUyd1T8uZ6kg/s6TncCeRYtmiSpPUT5soRx1NShSQSgKzuZaVbTtNMt/SPmyHsZZUoJvoaYzlZGjTdBP8o90SWiFyws9u6Oq21j21BdtoZ3G0ONsWAOQNJs7aBsHbDYbrw5hUvjfWGOj1dNq3U5bad79DjqOjp1AOoEhAKtcgZygoqZOqcSlgJGYSPLHwiRS6hKnAz1i6nSBcAapCzkM0pJjtOYVL431hhzCpfG+sMV3MMstyJ+ji1SaQYddTMlyLl8aMWq4ZgV+YAgHalSaU4XV9FOJyQzgYylgcRF2G0vawftOYVL431hhzCpfG+sMNzDLHIl6KxEdb2NPnMz8E/mJjoeYVL431hiQ0Lyak0y1LlY8Sk4TiVis4PvERV1UJwcVcU9PKMk2biPnCs/4SPJ015frdFZcuPn0/8A2flJizEfOV/hI/8ANf625jLbHaU5I08+aqbM7ZiUz4VkCyQBbyCONGoqc7vB1qQc42WSpxEtTCSUywtSUownGw7r2xlNdrp6NnbLjHccwqXxvrDDmFS+N9YY0vV03k4LTzWDkJVDT9InVw4i6yAlInIl2OFyTrqAbvRHxKkUmEOsv2t3J+lqvYXcHEG3AWO3suYNJ431hhzCpfG+sMV3MMstyJYRxS5VIMIClk3c7BqAtsLOSMV7pNmIMQ0WdzCpfG+sMOYVL431hi0dXBZKvTzeCvdD/Oab/qJP5yYuuOapuRFMhaFjtjoUlQdZIdKsQceWOljLqKsajTRooU3BNMhuWPzGq/BX7oqKLur6RM6WuUt8K0lJYsWI2EZRz3MKl8b6wxfT14000ylalKbTRxlH+zmVLTMKQoO7MFE90YKIAIHQuVN5Lt5PpaYJBcjEFqSysSvrgl0lhmmW17lR2ZdpzCpfG+sMOYVL431hjruYeynIn6OMRR05DhYLLUSCop1AFMDxJCMu/ObW+p1LSpUQVDDcghRJczAwIbo9rL4s7nMho7HmFS+N9YYcwqXxvrDDcwyxyJejkaRNIkg4yXZ3AOZR0XFiHVfgc7PAGLN5hUvjfWGHMKl8b6wxMdVTWSJaebwQ/Ib5nX/7vyf1+sue5U/PJ/ll/wDHlxYkvQcqlpqkSsTLQtRxKxXEsjPyRhquR9PPUZq+2YlhJVhWQLICRbyARzhXipufh/8AC8qMnBR/vkpuXNmgBwSbbCdgYHJnLuo2DDfGVM6Y4BSwJFwCrMnPJshfY/G1tcwqXxvrDDmFS+N9YY67uHspt5+ioxPmuBhfVc6pAdxZ3P6EembN70bmY21lDpPkwBy2xbfMKl8b6ww5hUvjfWGG7h7I28/RUYqJtnQ1rkAqbL6IvtOT5dZNRNc6ne7DZwH1siHJyfLrtzmFS+N9YYcwqXxvrDEbuHsnbz9FU0sxZbGkDVBtvOYbY0bEWdzCpfG+sMOYVL431hiy1kPZXbT9FfUiAUiwOewHadpQff1ZQiypPI6lSAMKy20rU+flhGeVeLdzRGm0rHQQhCMh3EIQgBCEIAQhCANFHzlf4KPYtfXnxZx0X1t6NFHzlf4KLf719ftbwX1t6LSKxEIQipYQhCAEIQgBCEIAQhCAEIQgBCEIAQhCANTS/wDAnfhL/wDAxnp+gn+Ue6NfTCgJE59qFAcSUkADiTZoy0U0KQkpIIZnBe4sYt+0jyZ4QhFSRCEIAQhCAEIQgBCEIAQhCAOYqOXNMla0NMJSopJCLOksWc79sfHP6l72b6A+MVzX/wAaf+PO/OVGOTKKiEpDk5BwMg5ubM0emtJTtfqYXqZ3sWVz+pe9m+gP7oc/qXvZvoD+6K3VTLBKSlTgszPfdbOPjAWdi2TtZ23w2lPLI3Myy+f1L3s30B/dDn9S97N9Af3RWmA7jDAWdi2+J2dP2NzM7iXywkipVMxTu1FAZOG5U6nD4uiHdt6uESfP6l72b6A/uiuFUyg2qbuzXdkhRy2BKknz9WMSyWsS9wwzAzIg9LTZC1E0WXz+pe9m+gPjDn9S97N9Af3RWqZZLapLuzA3AzbyR8hJ3H9N8fbDZ0/ZO5mWZz+pe9m+gP7oc/qXdN9Af3RWZSbODe+5xw+MeCGzp+xuZl3aNrUzpSJqHwrDhwx842RsxCci/mNN/J/7MTcebJWbRui7q4hCEVJEIQgD4nKZKiNgJ9kVcjl5WEA9xyB/hq/yRZ9V0F/yn3RRcrop8g9wjbpKcZX4kZdTOUbWZ0/Pqs8T6tX+SHPqs8T6tX+SImkoAuVMXiIUl2TbWwpxHMg5bnyjLP0FMSFF0qZsnuSsI1SUh2UQ/lfdGnl0e1kcOOr3uSPPqs8T6tX+SHPqs8T6tX+SNE8npn0ShQdnBIBLBmdPhf0mPTydm+BnvLZqALtYFgRvxp3w4KGEOOr7Nir5ZVUxCkL7SUqBB7kcjudecKXllVS0IQjtISkBKR2tWQDD6yNL5JwrSmYsMRMcp2GWjERrgDIi+V+EfVRoRSHxLQAMZuTiwIxurCkEsyDk+Y3xPBS7WI46ne5Ic+qzxPq1f5Ic+qzxPq1f5IjlaDmAsSjNiXdrrBdg4HczdmuOMfI0MtiSpAwlQU5NgjG6rJNu5q48Ijl0cInjq5JPn1WeJ9Wr/JDn1WeJ9Wr/ACRoS+T804WKLhJFyzLAIJtbNmN32XD4dKaN7UmWb6w27wlJs2zWs9+G0lTot2shzKlr3JOZy8rACe42B+rV/ki0ZK8SUq3gHdmOMURP6KvIfcYvWkLoQXfVF8ntnGbV04wtwo76acpXuzLCEIxGoQhCAEIQgCj68d2n/jTeH1yuA9whR1Ha1hYDs9nbNLZ7M429J6Pw1M9AVlPWHwt0pko5C1u37O82PbVl0pIBxZgbN6UHf4Xsj2Y1IcKTweY4S4uhIDTynOoGJxEObqw4cXlYDZcgnaRGU8oAyml3ViUXJKcayrE6dzKI8w4xFGkID4tm7cknfw9seTqYpCi7sFbO9TNO/wAV/VwvW9Mm1REqeU0xwcCTvd7uoqV1qwn/ALYj4naeKpRQUsogp1SQkJKSno7WBYPkwMRc6QUlYfo49meE1A37e0f18L5F0ZBUMWRUMtypg3+B7Yn9JD9Rm7J04oFLpfCEhLKKSAgoKQ4+jiQ5G3GobmyfLrYAElglL65BxJTLGqR0Q8sWGYJy2R/7EX6W1svCbfHiKQkp1synZliVLG/xn9PG0XpC1QkJXKBYYBIYAsxyJUlRKXBA1kvl9IiMaNOLH0E5AbrNLGYGfc88w/ARHyZBJRdsWDZljNON+zt/9HG31IpioJLs4ScssSZR3+N/p42n9Mj/ADMukNIGbhcMznMm6mdnyFrJ2XjUEbApCwOLY+Xgg7+MeLpSAdbIE5bkrO/wPbwiyqQXREOE2WpyKH7jTfyf+zwH62nMzcRHJOTgpJKHfCCHYB2WXLDj595JuZePHn8melHshCEIqWEIQgDFVnUX/Kfd5R7xFFyuiPIPdF8LS4IO0NYt7RcRzY5CUX2a/WzP7o06etGne5wrUnO1ispVQtNkqUnI6pIuMjaPuTWzENhWsNsctbK0WUeQlF9mv1szj4XH2CPDyDou8Xt+tmbX8Lj/AEiNO8p4Zw208lbrr5pwvMWSAQDiL3JOf6yG4Rj/AGhffq9I7Aw6gAPNFmnkLRfZr9bM4+Fx9ghzFovs1+tmf3Q3dPA208lbTa+YpYWVqxDIgkMGZk7hwEeyNITUdGYodLabFQYkblXN84sgchaL7NfrZnDwv05jwchKK2ovZ9bM4eFw/qMRu6eCdvPJWiKpYLhawd4UX27fOfSO+M3ypOy7YvZ9I2baNx47XO8xYyeQlEG7mv1szh4XD2mA5CUX2a/WzOHhcIbungjbTyVkKlffqzB6R2M3nDDqEfK5hOZJ8pfY3uAHmEWfzEovs1+tmf3fpo8VyEovs1j/ALszj4XH2CJ3lPDG2nkquf0VeQ+4xetIp0ILhTpFxkbZiOeVyDoi/c13f62ZtfwuP9IjpUhrRm1FaNS1vB3oUnC9z2EIRmO4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data:image/jpeg;base64,/9j/4AAQSkZJRgABAQAAAQABAAD/2wCEAAkGBxQTEhIUEhQWFBUXFhkaGRgVGB8XGxcaGBQeGxodFxcYHiggGh0nHB0hITQhJSorLi4vGB8zODMsNygtLiwBCgoKDg0OGxAQGyskICQtNSwsLCw0NywsLCwsLSwsLCwsLCwvLCwsLCwsLCwsLCwsLCwsLCwsLCwsLCwsLCwsLP/AABEIAK0BIwMBIgACEQEDEQH/xAAbAAEAAgMBAQAAAAAAAAAAAAAABQcDBAYBAv/EAEwQAAECBAIFBA0JBwMFAQEAAAECEQADBCESMQUiQVFhBhYykQcTI1JiY3GBkpOhsdEVNEJDU1Rzs/AUJDNyotLTF4K0dIOyweHxRP/EABkBAQADAQEAAAAAAAAAAAAAAAABAgQDBf/EACsRAAIBAwIGAgEEAwAAAAAAAAABAgMRUQQUEhMhMUFhMlJxI0KR8CIz4f/aAAwDAQACEQMRAD8AvGEIQAhCEAIQhACEIQAhCEAI5nshLUKQlJUD2xF0kg57wLdY8uw9NHL9kYfuf/cR7/J+vZHSj81+SlT4P8FZiarv15v01Z788+MO2q79eb9NWe/PPj5I+IR7PCsHmcTPszFX1l3IJ11ZhmJvchhfgN0DNVfWXcgl1quRkTe5DC/AboktFdpwLE1nUSATmB2tW09HWZiLk8Izpo6XEe6auIByplM6Pottdd3tgG+9G4p2sWs7dyGVNVd1rvm61XbJ73y9kFTVF3Wu+brVfgq94lUypCVzQ4I1e1lRBAUZS3CiLFIWwLHdnGZFBTMo4rBg/bBYEkBXR6ZAftfDi0LxwEnkhFzFHE6llwxdai43KvcXNuJgqaou61lwxdai43G9xc28I74l0UlM6cS9VmLLvcoAUbatislOzCnffybS0oyWp2SxcEKdKnJDukPhd7jdeF44FnkijOVfXXcMddWW43yvlxh25ffrybpqy3Z5cIlZlJTMrDMdkkh1MQddmS2tcIDblPbZDRK4X4Id15PsTVBmWsMGGuqw3C9hYW4CJfkatX7dSDEpgZiQCokYf2eYWANgHSm3gjdELExyN+f0n88z/jTYrViuCXTwyabfGvyW/CEI8Y9QQhCAEIQgBCEIAQhCAEIQgBCEIAQhCAEIQgBCEIAQhCAEIQgBHMdkRJNGWBPdEZfzR08ItCXDJMrJXTRRWA7ldR+EeYDuV1H4RekyYEh1EAbyWHWY0k6Ykq6C+2Z3lJMwW4oBEbVrJPtEyvTRXkpjAdyvRPwj3Adyuo/CLlNbNLhFOobjNWlCT6JUrPh/99MuoUenLljclJmFv5iUh/8Abt2ted2/KX8jbLLKZwHcrqPwj4Kg7bcgNvkZs4un5MfpzZq/9+AdUvDH2nRUkAgS03ActctkSrN7C7vaG99Da+ylsB3K6j8IYDuV1H4RcgkzZX8PuqO8WrXGVkrUWVZyytv0my2aStRMBwG4Z0kFKkvliSbp8+6D1j7pBaZZKSwHcrqPwhgO5XUfhF6wiu9eCdqslFYDuV1H4RMcjUH9vpbGypj2P3eaIt2EVlrHKLVu5aOmSadxCEIxmkQhCAEIQgBCEIAQhCAEIQgBCEIAQjRVpinBIM+UCCxBmJcF2bPeY+Rpymt+8Sbt9YnazbfCT6Q3xPC8EXRIQiPTp2mLNUSS7N3RO3C23wk+kN8fMzT9MAVGolMA9lg2YHIFzYjrieF4F0SUI5+TytkqSCCHIJZS0IYXZytQuReztfdHq9PAv3akljeZwWQAFO6RhD6p+lsO6J5cvJHGifjxSmubRAmvknp16LO4QuWgfTzzNsJ2/V3fWfPSU9HMVqGVOWBclYnKAfCbqJIDv53hw27jiNn5YkuyZgWXZpbzCPKJYJHljz5RWTqSJqh3ysMsdS1Bf9P/AM3kIAsAB5LRrT9KSUKwrnS0qtqqWkG7NYniOsRHTwh18sxNUqZ+0yrh2xTtgsCcGZe7ZDedX35PUQRMnTVP3pEtssjLAUMjt+keDeDTtMW/eJN2buiduFtvhp9Ib4J05THKok+sTtZtvhDrET/l4RFlk+5WiZKTiEtOK2soYjbK6nP/AOCNwBso0flum+8SfWJ+MeHTdN94k+sTx48D1RD4n3LKyJCER6tO0wd6iSGd+6J2Yn2+Cr0TugdOU1/3iTZ/rE7Hfb4KvRO6I4XgXRIQjSRpenJCRPlEksAJiSSSWYB83tG7C1iRGtVUKJjFQIUMlJJSoZOyhdrC2RYbozrUACSQAA5JsABvMaCdO0xZqiSXZu6J24W2+En0hvgr+CHbyeCfNlMJg7ZLH1qekNxmSx7VI8uFIy3pE9K0hSFBQO0F8ix9to0xpum+8SfWJ4ceI64059XS4scuqlSl7SmYhl/iJJZWWdjncRa1+6IvYnIRz2j+VEtS5iZq5SAkWXjASpsWLpEH6JOW/NnMidO0wd6iTZ37onZifb4CvRO6IcJLwFJMkIRoHTdN94k+sTsfjwPUYfLVN94k+sT8YjheCbo34RgpayXMBMtaFgZ4FBTOHu3CM8QSIRpTNL06VFKp8oKBYgrSCDaxD2OsOsR8/LdN94k+sT8YnhZF0b8Ijzpum+8SfWJ48eB6oK07TB3qJIZ37onY77fBV6J3Q4XgXRIQiPOnKa/7xJs790TsxPt8FXondHvy3TfeJPrE8ePA9UOF4F0b8I0Plum+8SfWJ+PGMlNpSRMUEy50taiHAStKiQACbA7iOsQsxdG3CEIgkoSm6Cf5R7o2aWQVrShOalADznM8Bn5o1qboJ/lHuje0fRqmqwozABJvYY0pJtsGJzwBj3W+h5Nrsk/kBxOUlRKQAZZN8QZCjiUl02CmcHNJyaMNToFaH1klg7ZGyFqYB7nuZDC+RsxbFIoZ+EhPRWkOMQAIdJSC51ekkgFicQ3x8jR09RTYkq3qHeuynOrqub5iOab+xbpg2V8nlhQTiuSkJZJOsXcKZwlsOb39yboQplLWSCQHBCtVsKCQA1yy83b2PrnR1RtCtYD6VzdIAN/DSb7C+UfCNFzizJNwCHUA4IDAObu4YbWO6F39ibL6mjHW9jT51M/BP5iY5J46fsfSlKqV4JhltKJLAFxjFtYHriNR/rYo/NFoRUnLf59Uf9v8pMWGiTO7YZZqFMEpW+BDl1EFPRZrC4fO7WeuOVyFJrJwUsrIwaxAH1SdibRj0itU7+DVqHeBDw/XuiV0dWS0y0omZCbiUliQpLIawOE3BzB4RkXVUwYoSQROQvoiyQdYA7QbMOGQjfxu/Yx8KyQwP66v15oRPjSUhWEKSQDMExbpBBWZawofyuUt54xSqikbCpBa7LCdbWKiL3OqClPmO+HG8MngWSFgYmFVFMxGE3CcLJujUVixX1yVEF7M43NCuqaYpmiXLuoDCcLMQEu25ziybO4OyeN4ZHD7NPQ/zmm/6iT+cIuuKU0P85pv+ok/nJi64wa35I16X4shuWPzGq/BX7oqJ4t3lif3Gq/CX7vKP1vyioo6aL4spqvkjaoaZKkzVHFqIBASWckgbEK9wyzEbc3QS0hZUoMhOIkBwwWpJa9yyHYcAWOWrSUa1IWtBsmymfaLC28skDeY+1aOngKsSGuywcTYjYA6zYVZP0Vbo1N9e5wS6djbXyfILCYDrLHRLntYViZIcm6Tbcx4R4eTq766MiQ7gliQbHJrO+WJt8YZVFUJJwuGClFlhslJU12KrKFr2MfE3Rk8EulW17v3xLl/BV5wdsVu/sibLB7U6JUiWZhIYKAtd8QzB2h7buJiO/Xv/Xnjem0E4JViBAS5IKhZs9V7sCL7ARGlHSL9lJfgsHsX/wAKo/FH5YjtY4DsdSFqlz8Ewyx21LskEnUDh1AjL/1lt6WllTlqnJ/aFDBMCXwS7jtctZ+j4RHVuL+XXjepLqehSlaC6FZ8oQ1VU2buy8v5nfynOI4fr2frzRvacQU1NQFG/bVuWZ3U7swzz+OZ+KKgVMTMUCB2sPkb6qlbBayDnwj0oO0EYJJuTNyk0OJkpCkkhRz2gJCpgJYgCwQPpHPJLOfRoBeIpxBw72OEJE3tb4mbNy2bbzaMB0bPTsKcN+kA1lOwfPVU4F9UxjmUE4BYUDqBSiCrYknEQHv0TlueIu/Eifyjcl8nlqAZaXu4LjCMaUuTtcLCvIdr3w6U0Z2pEtW1TPrO7oxAgNYXOZJz2MTjVoydZwb4WdYviLJFz0rdHPV4R7L0TNUQClQDpBObOUgOHz1hbPqgnmQt07EfE1yLH79T2e6/N3Jd4i6ynMtRSrNknc4UkKBY3FjtvEryL+fU+26/ylcYiq703+BT+a/JbkIQjxj1CmJXJurCQDTTHAALMcuLxnkaFrUF0yJoNrgD6KgobdigD5uu4IRs3ksIz7aJVUmlr0v+7rOqANRFmKCC20gISATkBHwKLSDfwZmy+FDlmYk5ksGc7LRbEYqmoTLSVLUEpDOVFhcsLniWiFqpfVDkLLKsNHpBwe0zXAAcJSCQFAgE7WKU57gI9TR6QDdxmlgGdCCzAAM+RDBjsz2mLH+W6f7eX6Yh8t0/28v0xE7if0X8EcmH2Kr5vVf3ab1D4x03IDRU+VUTFTZS5aTKIBU1zjBaxjrvlun+3l+mIfLdP9vL9MQnXqTi4uIjRhF3TPpHzlXGSjzstfufjmej9LguV+haiZWTly5K1pOBlABrS0g7d79UdvRVSJlRMVLUlYEpAJSXvjWwLf8A3M5bZSOMajpyul4OjgpxsU2OT1X92m9Q+MByeq/u03qHxi5IR23s8I57WJTfN6r+7TeofGHN6r+7TeofGLkhDezwhtYlN83qv7tN6h8Yc3qv7tN6h8YuSEN7PCG1iVLorQNUKinUqnmAJnSlEkBgEzASc8mi2oQjhVquo7s606agrIi+VEhcykqUS0lS1SlAAZkkZdIe/wAxyNX83qv7tN6h8YuSEWpV5U1ZIipRU3dlQyNEVyHwyJozyA2pbfu+MbJpa/Cofs67tcIQCAywQlui+NRJDdIxasI6PVt94ootOl5ZU6qLSB+pmDPJCA7hT5b8Sj5VP5PV0ekCSe0zbuSyUhyUkEkDMsT19Vo1NUiWAZikoBLAqLPZ9vAE+aNX5bp/t5fpiJWpk+0UQ6MV5ZW82h0goKCpMw4nclKXvnfMOAAeAAjT5vVf3ab1D4xany3T/by/TEPlun+3l+mIlamou0SHQg+7IHsd6PmyZc/tstUsqWCApnICBuGT8d9hmqe0X/Eq/wAcf8eVD5bp/t5fpiPjQs5K1VKkEKSZwYi4LSJQsfKI4ScpOUmv70O0UlZIrrTWgqlVRPUinmFJmrIICSCCs3s1jnltu+Zw0+iK1AUE08wYs9VJIYEOCTYsohxe8W9COq1crWsjm9NG97lUqpK8hb06yVEEqwIeyVgtuJxm+d4JpNIDE8mYQpwoFKS4OJxnYHEoW77ZstaERun9UTyFllVzKbSB/wD51OF4n7WixckEbmJUXz1z5vlNLpEM0qbYg9FOYKS/E6ibndxMWtCG6f1Q5Cyynp2hKxZdVPNJYByBkkADbu90SfJPQtQiskLmSJiUpKnUWADy1APrZOcrxZ0IS1cpR4bIhaeKdxCEIymgQhCAER2nP4aPx6f/AJCIkYjdPKAloc/XSD5hUIeLQ+SKy+LJKEeAvcR7FSwhCEAIQhACEIQAhCEAIQhACEIQAhCEAIQhAEfpH+LS/iK/ImRIRHaSUO20tx/EV+RMiRi0uy/vkqu7EIQipYQhCAEIQgBCEIAQhCAEIQgBCEIArNHZDqSHEqSHAbpFvLe/sj6PL6qLhMqS5DJsosfIDrbLWy4246n6Cf5R7o26Kf2uYlfel7G+WyPX29O3Y87nzv3OnmcvqkFQ7VKFsiFODxvfZa2R82jpflbNqE4VypLApIOs4IUCduRAYiMErSUkdqJl4lJQEqxIQcTlGIk/SLBTFn194eEzSEjCyZVxLwhRQixZWswsouRmLtlYRVUoJ3USXUk+jkSn+oNR9nJy8LPr9kB2Qamzy5OV+lc7xe3k4xHHSsgl1SEku74UhhiQQABZ2Cnfe21Ua1XWSSkhMsYmbHhCHPc3VhSWS+FRYZY7ZmCoU/qHVn9iZT2QKnVeXJNr9IObXGtbba+Yva87yP5UTaqaqXMTLGGXidD3OIDIksLxW0dR2O56UVMwqe8kswKidcHJIJ/Q3xWtQgoNpdSaVabmk2WfHD8o+WM6RUrlIRLKUYbqxOcUsK2Fhc+yOqTpeUSAFEkh2CVZXvllY9UVfyxnBdbOUm4Pa2cEfVJ3sYy6elxTtJGitUtG8WSY7IFTbucnMv0ri7DpWOV+BsHt9J5e1TP2qU2K5ZTMXYO9jx2sbbuRESeitIJlpIWCsKIdBAwkOknNTfRyKd1xG2WnppdImVVpvyTX+oNT9nJz8LLd0vb7If6g1P2cnPwst3S9vsiNXpKQX7kA8xKj3NLkJwFgytRylQ+laYYDSkgsVSElTDEcKQHGF2AsAWVfiMrvXkw+hbmz+xInsgVN+5ycw3Sys46VznfY4sWv6eyBU37nJzDdKws46V9t+I3XhJ9ZKMpaUy8KyUMWGrhSkFldK5Cs3zfe8cYstPTf7SrrTydro7l3PXOlIVLlYVzZaLYnAWsJO2+bxYMUpof5zTf9RJ/OTF1xj1VOMJJRRp085STuaGna1UmnnTUgKUiWpQBdrB74Q7fpxmOEV2QKm7S5OVukWN7nWuMrWyN727HlkP3Gq/CVsfIeQ/raMxUUdNLShOL4kV1FSUWrM6w9kGov3OTl4We/P2R6OyBU/ZScvC688uEclGzQVIllZUnE6CANjuCMW8OLjzRpenp/UzqvPJLVnK2bMmSlrlSXll/pjEWs+tkCXYv733E9kCp1XlyTa/SDm1xrW22vmL2vqVGmZK1JUqWSrGVKJQgkvjzc6w1k2t0c8oja6qlKSRLlBFwX4AzCxALCyk+XDfIRVUoOycSzqyXaRPJ7IFTZ5ck2v0g54a1vJfOA7INTZ5cnj0r+TWtHJwi+2pYK8+pktTkZp5dWiaZiUJUhQGptBDgsSTw3WzzAh+UHLSdJqZklEuWUy1JDqd1Aykq2G11ezi4x9jmtRLlz8ameYDkSP4Yc2sLbWyGZA1ea5Uz0rrKhSC6SpDHL6mWLg3F7RmhRi60k10O86slTTT6kyOyBU27nJzPfZbB0rHK/A23P9Qan7OTn4WW7pe32RyYgI07alg4c+pk6z/UGp+zk5+Flu6WfH2R4eyBU37nJzDdLKzjpXOd+IsWvx89JKSEsCQznjnbyRpGkmhLJWAAkgM4+isJ3tmnf0eur09NftJVadvkd8eyBU37nJzDdKws46V9t+I3XHsgVN+5yeHStv+leOITJmBYJUCkFT3NwSphhys6eo+fbMStPT+pDrTydYrsg1N2lyeHSLf1X9kFdkCpu0uSLW6RY7zrX8lso5IwidtSwOfUyd1T8uZ6kg/s6TncCeRYtmiSpPUT5soRx1NShSQSgKzuZaVbTtNMt/SPmyHsZZUoJvoaYzlZGjTdBP8o90SWiFyws9u6Oq21j21BdtoZ3G0ONsWAOQNJs7aBsHbDYbrw5hUvjfWGOj1dNq3U5bad79DjqOjp1AOoEhAKtcgZygoqZOqcSlgJGYSPLHwiRS6hKnAz1i6nSBcAapCzkM0pJjtOYVL431hhzCpfG+sMV3MMstyJ+ji1SaQYddTMlyLl8aMWq4ZgV+YAgHalSaU4XV9FOJyQzgYylgcRF2G0vawftOYVL431hhzCpfG+sMNzDLHIl6KxEdb2NPnMz8E/mJjoeYVL431hiQ0Lyak0y1LlY8Sk4TiVis4PvERV1UJwcVcU9PKMk2biPnCs/4SPJ015frdFZcuPn0/8A2flJizEfOV/hI/8ANf625jLbHaU5I08+aqbM7ZiUz4VkCyQBbyCONGoqc7vB1qQc42WSpxEtTCSUywtSUownGw7r2xlNdrp6NnbLjHccwqXxvrDDmFS+N9YY0vV03k4LTzWDkJVDT9InVw4i6yAlInIl2OFyTrqAbvRHxKkUmEOsv2t3J+lqvYXcHEG3AWO3suYNJ431hhzCpfG+sMV3MMstyJYRxS5VIMIClk3c7BqAtsLOSMV7pNmIMQ0WdzCpfG+sMOYVL431hi0dXBZKvTzeCvdD/Oab/qJP5yYuuOapuRFMhaFjtjoUlQdZIdKsQceWOljLqKsajTRooU3BNMhuWPzGq/BX7oqKLur6RM6WuUt8K0lJYsWI2EZRz3MKl8b6wxfT14000ylalKbTRxlH+zmVLTMKQoO7MFE90YKIAIHQuVN5Lt5PpaYJBcjEFqSysSvrgl0lhmmW17lR2ZdpzCpfG+sMOYVL431hjruYeynIn6OMRR05DhYLLUSCop1AFMDxJCMu/ObW+p1LSpUQVDDcghRJczAwIbo9rL4s7nMho7HmFS+N9YYcwqXxvrDDcwyxyJejkaRNIkg4yXZ3AOZR0XFiHVfgc7PAGLN5hUvjfWGHMKl8b6wxMdVTWSJaebwQ/Ib5nX/7vyf1+sue5U/PJ/ll/wDHlxYkvQcqlpqkSsTLQtRxKxXEsjPyRhquR9PPUZq+2YlhJVhWQLICRbyARzhXipufh/8AC8qMnBR/vkpuXNmgBwSbbCdgYHJnLuo2DDfGVM6Y4BSwJFwCrMnPJshfY/G1tcwqXxvrDDmFS+N9YY67uHspt5+ioxPmuBhfVc6pAdxZ3P6EembN70bmY21lDpPkwBy2xbfMKl8b6ww5hUvjfWGG7h7I28/RUYqJtnQ1rkAqbL6IvtOT5dZNRNc6ne7DZwH1siHJyfLrtzmFS+N9YYcwqXxvrDEbuHsnbz9FU0sxZbGkDVBtvOYbY0bEWdzCpfG+sMOYVL431hiy1kPZXbT9FfUiAUiwOewHadpQff1ZQiypPI6lSAMKy20rU+flhGeVeLdzRGm0rHQQhCMh3EIQgBCEIAQhCANFHzlf4KPYtfXnxZx0X1t6NFHzlf4KLf719ftbwX1t6LSKxEIQipYQhCAEIQgBCEIAQhCAEIQgBCEIAQhCANTS/wDAnfhL/wDAxnp+gn+Ue6NfTCgJE59qFAcSUkADiTZoy0U0KQkpIIZnBe4sYt+0jyZ4QhFSRCEIAQhCAEIQgBCEIAQhCAOYqOXNMla0NMJSopJCLOksWc79sfHP6l72b6A+MVzX/wAaf+PO/OVGOTKKiEpDk5BwMg5ubM0emtJTtfqYXqZ3sWVz+pe9m+gP7oc/qXvZvoD+6K3VTLBKSlTgszPfdbOPjAWdi2TtZ23w2lPLI3Myy+f1L3s30B/dDn9S97N9Af3RWmA7jDAWdi2+J2dP2NzM7iXywkipVMxTu1FAZOG5U6nD4uiHdt6uESfP6l72b6A/uiuFUyg2qbuzXdkhRy2BKknz9WMSyWsS9wwzAzIg9LTZC1E0WXz+pe9m+gPjDn9S97N9Af3RWqZZLapLuzA3AzbyR8hJ3H9N8fbDZ0/ZO5mWZz+pe9m+gP7oc/qXdN9Af3RWZSbODe+5xw+MeCGzp+xuZl3aNrUzpSJqHwrDhwx842RsxCci/mNN/J/7MTcebJWbRui7q4hCEVJEIQgD4nKZKiNgJ9kVcjl5WEA9xyB/hq/yRZ9V0F/yn3RRcrop8g9wjbpKcZX4kZdTOUbWZ0/Pqs8T6tX+SHPqs8T6tX+SImkoAuVMXiIUl2TbWwpxHMg5bnyjLP0FMSFF0qZsnuSsI1SUh2UQ/lfdGnl0e1kcOOr3uSPPqs8T6tX+SHPqs8T6tX+SNE8npn0ShQdnBIBLBmdPhf0mPTydm+BnvLZqALtYFgRvxp3w4KGEOOr7Nir5ZVUxCkL7SUqBB7kcjudecKXllVS0IQjtISkBKR2tWQDD6yNL5JwrSmYsMRMcp2GWjERrgDIi+V+EfVRoRSHxLQAMZuTiwIxurCkEsyDk+Y3xPBS7WI46ne5Ic+qzxPq1f5Ic+qzxPq1f5IjlaDmAsSjNiXdrrBdg4HczdmuOMfI0MtiSpAwlQU5NgjG6rJNu5q48Ijl0cInjq5JPn1WeJ9Wr/JDn1WeJ9Wr/ACRoS+T804WKLhJFyzLAIJtbNmN32XD4dKaN7UmWb6w27wlJs2zWs9+G0lTot2shzKlr3JOZy8rACe42B+rV/ki0ZK8SUq3gHdmOMURP6KvIfcYvWkLoQXfVF8ntnGbV04wtwo76acpXuzLCEIxGoQhCAEIQgCj68d2n/jTeH1yuA9whR1Ha1hYDs9nbNLZ7M429J6Pw1M9AVlPWHwt0pko5C1u37O82PbVl0pIBxZgbN6UHf4Xsj2Y1IcKTweY4S4uhIDTynOoGJxEObqw4cXlYDZcgnaRGU8oAyml3ViUXJKcayrE6dzKI8w4xFGkID4tm7cknfw9seTqYpCi7sFbO9TNO/wAV/VwvW9Mm1REqeU0xwcCTvd7uoqV1qwn/ALYj4naeKpRQUsogp1SQkJKSno7WBYPkwMRc6QUlYfo49meE1A37e0f18L5F0ZBUMWRUMtypg3+B7Yn9JD9Rm7J04oFLpfCEhLKKSAgoKQ4+jiQ5G3GobmyfLrYAElglL65BxJTLGqR0Q8sWGYJy2R/7EX6W1svCbfHiKQkp1synZliVLG/xn9PG0XpC1QkJXKBYYBIYAsxyJUlRKXBA1kvl9IiMaNOLH0E5AbrNLGYGfc88w/ARHyZBJRdsWDZljNON+zt/9HG31IpioJLs4ScssSZR3+N/p42n9Mj/ADMukNIGbhcMznMm6mdnyFrJ2XjUEbApCwOLY+Xgg7+MeLpSAdbIE5bkrO/wPbwiyqQXREOE2WpyKH7jTfyf+zwH62nMzcRHJOTgpJKHfCCHYB2WXLDj595JuZePHn8melHshCEIqWEIQgDFVnUX/Kfd5R7xFFyuiPIPdF8LS4IO0NYt7RcRzY5CUX2a/WzP7o06etGne5wrUnO1ispVQtNkqUnI6pIuMjaPuTWzENhWsNsctbK0WUeQlF9mv1szj4XH2CPDyDou8Xt+tmbX8Lj/AEiNO8p4Zw208lbrr5pwvMWSAQDiL3JOf6yG4Rj/AGhffq9I7Aw6gAPNFmnkLRfZr9bM4+Fx9ghzFovs1+tmf3Q3dPA208lbTa+YpYWVqxDIgkMGZk7hwEeyNITUdGYodLabFQYkblXN84sgchaL7NfrZnDwv05jwchKK2ovZ9bM4eFw/qMRu6eCdvPJWiKpYLhawd4UX27fOfSO+M3ypOy7YvZ9I2baNx47XO8xYyeQlEG7mv1szh4XD2mA5CUX2a/WzOHhcIbungjbTyVkKlffqzB6R2M3nDDqEfK5hOZJ8pfY3uAHmEWfzEovs1+tmf3fpo8VyEovs1j/ALszj4XH2CJ3lPDG2nkquf0VeQ+4xetIp0ILhTpFxkbZiOeVyDoi/c13f62ZtfwuP9IjpUhrRm1FaNS1vB3oUnC9z2EIRmO4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627022" cy="4534277"/>
          </a:xfrm>
          <a:prstGeom prst="rect">
            <a:avLst/>
          </a:prstGeom>
        </p:spPr>
      </p:pic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наставниках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40960" cy="322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192688"/>
              </a:tblGrid>
              <a:tr h="576064">
                <a:tc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М. В. Ломоносов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Атомно-молекулярное учение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Д. И. Менделеев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Периодический закон химических элементов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И. М. Сеченов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Рефлексы головного мозга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Бутлеров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Теория химического строения органических веществ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9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В. В. Докучаев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Основатель почвоведения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0131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среди учёных – учителей В. И. Вернадского в Петербургском университете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31969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году И. В. Вернадский предупреждал человечество: «Недалеко то время, когда человек получит в свои руки … … - такой источник силы, который дает ему возможность строить свою жизнь как он захочет. Сумеет ли человек воспользоваться этой силой, направить ее на добро, а не на …?»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энергии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94116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какой силе писал ученый?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чем предупреждал Вернадский?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620688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Вопрос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Все, кроме  М. В. Ломоносова</a:t>
            </a:r>
            <a:endParaRPr lang="ru-RU" dirty="0"/>
          </a:p>
        </p:txBody>
      </p:sp>
      <p:sp>
        <p:nvSpPr>
          <p:cNvPr id="3074" name="AutoShape 2" descr="data:image/jpeg;base64,/9j/4AAQSkZJRgABAQAAAQABAAD/2wCEAAkGBhQSEBUUERQVFBQWGRcaGRcXGBgZHRkaFhgYGxUYGBccHCYfGxsjGxUWIC8gIycqLC0sGB4xNTAqNSYrLCkBCQoKBQUFDQUFDSkYEhgpKSkpKSkpKSkpKSkpKSkpKSkpKSkpKSkpKSkpKSkpKSkpKSkpKSkpKSkpKSkpKSkpKf/AABEIAMUAuAMBIgACEQEDEQH/xAAcAAEAAgIDAQAAAAAAAAAAAAAABQYEBwEDCAL/xAA+EAABAwIEAwYDBQcDBQEAAAABAAIRAyEEBRIxBkFRBxMiYXGBMpGhFEKxwfAjM1JiktHhcoLxFSVDorIk/8QAFAEBAAAAAAAAAAAAAAAAAAAAAP/EABQRAQAAAAAAAAAAAAAAAAAAAAD/2gAMAwEAAhEDEQA/AN4oiICIiAiIgIiICIiAiIgIiICIiAiIgIiICIiAiIgIiICIiAiIgIi6q+JawS4gDzKDtRRn/UnOI0CAeu5v/gruFV2qDtuCgzJXKw6czf8AXqsIZm9jnAglrSBcciYkH3QTKLqp4gExsd4O67UBERAREQEREBERAREQEREBcQi5QERQ3E/FdDA0e8ru3nS0fE4jkB7iTyQdPFXEowzA1kOr1Pgb06vd5D67KIyvLXVaYqPcXPcAZcZ8TDMX29B7qp8D5q7HY7EYmuQC+BTaT8DGnwtH5+srY+GwLmfuzY3IO3sg7KD5HMEG4jZSFMyOqi6mZtB5OdtaPxWVhy8jxGEGW4/Oyx6tVgF4N5PqNpXYMMFyaCDDqYfUWkOs2bDqV2ZfjiSWVLOBietp+cLmpTi43WNXYKrCB8Q6dev4IJhcqr0MTWZp1ul0gEwIJM6bneYvCn8vxzatMPbz3HQ8wehQZKIiAiIgIiICIiAiIgIiIOnF4ttNjqjyGsY0ucTyDRJP0XnHN+KTmWMdVq6u71EUm/w0wfDvzPxFbB7deJTTwrcKwkOr3fBuGN+7/uP0BWruGqga9pZDmiPCRfpdBs3gzhoAgxb+IW9wZkT7qxcQZ0aNLQ0nU6ALmfw9lDcNY+vVLgGBrRsWu29T8li8R4l9TENBM92B7mZKCfyPDnXO8AD0VtoKm5HiodB5x/wrdSqhBnhCuptVcOrdEHGIZIWNRoQLbrt1yqpn/HrKVQ4fDtdWrjcMGoM6SdgfUoJ+tgxUIqBupzTYHdp8jNrLFy6qaRdMBxlzmCCYtBMc91CZfxDiN8RR7lzphzSHA/6gNipVmLOlzoYxpbd403dFrbk39kFko1g5ocNiAR7rsVc4TzQOaKc7CWzvCsaAiIgIiICIiAiIgIiIPM/bNjHVM2rNP3QxrR5AW+plZfB3AlerRGIdp0yfACZeRy1bD0Xb215rhauOIZTmpSBZUfcBzxHh89IkSrLlXHODbhQx1VrHNptboIIBAb8VKLXkST0QTvDmIJpODqRosadDWagXkixktsAojiBopYxoj4mN5TZpi3kuOAuKhW00e703kEggHe/ueS+u0GkRUbUAnTYwIsQOaCUfWZrY+w/4/JTmEzdgaalSoGMbzdYCFrrC5j3gA5NElfYrUSe8xniosGprPu25uHO/LzQWTM+1xodGEw1XEMG7w0geoJtCzeHO0ulizp7t1OoPiYYkf481VMwznFYnAHE0cJTNDVoDXlwG8B3dtI1NBgEkgSdiAoHJ8le9tOs5ow9Y6wDSENBZqkOZJBaYs4H15INxcW0Khwr+7cWktMQeotJHJULKMvrYXA1XUKJqOY3U+Ya5zju5ziCS7choGwuRYK2cG56/FYfTVjW0AG1iRt6qUpZY0EupjS4kl258R3m9/dBrbgriDH4l7WYhrG0pfGpp1ywBwAdsRDuiza76QxdSjiCWTDmeLSCOg5byFeadBjH6y3xRAMARzMAWEqj9qWHAbTrABwY8A9QDtHoR9UExlOLEE04dpOslps1oMaGnmYuVf8PWD2hzTIIkLVHC2YU2UngmQ8AukDxEzpj+WOkAXV/4Mr6sK0RABIAmbTIv7oJ1ERAREQEREBERAREQeee2DhllHHlzKjSa81Cwgy0uN9twTJXVwDwxTq4hhqhjhqhrI8MwSTf0FvNZvbhkeI+3/aAHd2WMDX/dEW0zyM391T8n4gfhwJEgGJbvq/M7beSDcua4w02uqeEaS5rAAZOjkXTaQCAIiF9Zo0YjCvcDLXtL7zIhkx/UFS8FjcZmLmMqODKbfFGz3XG5AvYReCr0MOGUgw6mtbqu6xdYzY8iTHsgqPBNKm5vjEzEhWbO+z5ldkUyQeQLreS1rhcW7DPcG/C159gHcx1W3+Es272kCd4QfXDHDZw1E0z9JA8zExPmF1ZhkYcYbu6xd0HQdFN/apdAXboiXGwFz+aCuYfD0sHUpta4BzraZ5dSrLUZA7xpsfiHX+y0XxVxA8Pe4NPemo541AglhNtHoIEdFYeHuI8dicKWhjwHwGEg+E8zJjUAIsEG0zpeNt1WOK8h7zD1KYMammJvci31UtkmH7ukym8u1NEanbk85AWZicPrEHb/ACg0Lw5hDRf3Vam8VDIcTynYNHNplb54Qy40cKwGZI5/TksurkdFzw91NpePvR+KzwEHKIiAiIgIiICIiAiIgpna5hXvymtoBJZpeQObWEE/Lf2Xn3L8SxtZj3AFoY7e41EeE29V6yqUwQQQCCCCDcEHcEdFovtR7OMLgWfaaBqND3gCluxpvedwJIsgjOBuL306tVr6Zqai0ktHjGk7RsWm1lYaea1q9Z5xB0t1amUtU6QSAA87fEdRGy1llmfdw8HSRaHcpgkh0xurA3jUViGUWND3A3cdJvvfbSN7XQdmdNivWHKd4/urR2f59pGkqvnL3uaS4h5Mk3/Dy5KNoVn0amra8dboN8ZYQ6/P1WfjWE0SG87e3NULhbiDUBHkP7q/0cSHU5HT9Sg19nOIwlOtUqVIe9gjQzxOLtogbGbSpqgzGVqQdop4emRYF0OAI3sCRy5z6KcbgmVad2CTvYb+fVQ9fhapVJFWo7uhZlNpNvPoEGLk+XV21HNqYt1ZjdOwAknkXGXGOmytTgZaDzI/X0UdlOQtwzYBcfUz+ipTDP11P9Mk+4sgk0REBERAREQEREBERAREQFHZ9kNLGUTRrtlp6bg9QVIog1TiuwTDk1Hd7UcS06G2aA6PDqI3HktOZvwjXpVSzu36gYgtPW0TvtyXrgrRuf8Aa5iqGIxFP9m8U6j2t10xYNcQIg3tHmgj+HsvxGGoMGLYWsqz3Jd/KLzzAM2ld+cZXIJaI2Mx5KGd2mYzMGtoYhtJwLtTXNboc3QCTpg7R1VjyvNbBtQAj7piSPXyQQeX4yph33BImf8AKv2X8ct7ogHxAbG17KJrYJlT4YPmP7KNrcMiTFt49fPyQXPJOPGO5WnlyVzbm9It1B4j9brTGE4cgzBB8pEz6eis2U8MCxdUcRE6ZMe6Cz5txCKg7ujLnO8IPQ9VK5KKdJop6wX85IkxuY6KEzfThMHUq02hhAgO83WUdxhQa/CtrC5oEHz01AAZPyKDYQK5Wp8q7QKtDQ0zVpkgX3EmBB5i4+a2bg8e146O/hP6ugy0QIgIiICIiAiIgIiICIo3POIaGEpGpiarabRtJu49Gt3cfIIJErzt2s5fgG4t5wuIJqucXVqIhzWuPMP5Gd23HovrjzthxGLD6WHBw+HNpBPevB/icLNB/hHzWssO/wDaR1tf8/dBcuznDtfjHucbtY7TbYvBEx9FZuFiHN0O+Jst+VpHsLqo8CY8Uqzxzc0AdbHYdbfgr7/0c0q9OsyTSrgk9G1B8QPqCD80GY7K7yDH6+SyW5eRzPl7bKVZSAAsPK8X9Fm4TL9Rvbb9fVBXBgMS4xSHv0/V1deHMhfSAdXeXu6WgTv6qRwlANCyA8ckFZ7Tqn/4XNESV95fg21cMae4dSY13mHU4j1m6j+0WqX020mCX1HBoHrafQbkqfyPD6KAHTS2f9Iv9UGn8lOsFjvjp7ewIcI5bK+V8L3+CaWOcKjWyx4lrg9osZHpC1/QeBi8SKfwtrVduY7xw9eStfC2c6cGCdgTaOh6II3Ku07EscA+s18btqtHLfxiDPqrtge0umbV6TmHmWw4f3Wmc4rUji6rSNLS7wkeZn8yFJYSu+mAJD2dTcgEgbehF/NBvrLs8o1xNKo13lMH+k3WdK0Q5oPi2dvIkdbCNtoseSm+GuKsa7E0qLKhqB5Ah/ihouSXb2aCg26i4CIOUREBcFy6MdjWUabqlVwZTYCXOcYAA3JWjO0HtQqYvVSw5dSws3OzqwG8n7rPLmEFr417ZWUXvoYENq1W2dUN2NP8oHxkfL1Wjs9z6tiqveV6j6jz95x/+Rs0eQX0z4SQYG39rrAxVPQY3JF5QfLnzYmevttdY9dnr+tlyBJ+f4LsNEkEbkIJHLcwLXMqt/eUyDEbxv7EL0BwuxmJw+gEaK7BUpO/hcN48wdx6rzXhHEGRyBn08j1W9uyau7uH0wZbTcyvQd/LVltWmfMPYbecoLSzBOYYe3xCxtvHMdVI0MQ1oE2WbSxNOt4qZ1Dxt25sMGfRYVbKg90T6wgycNite3w9fPosxz4918UqAY3S0RCr/FnEAoMgHxus0c5O0Dr0CCPfW+0ZkANqDSTfm6wPS3iKtL6gFKR8MgAdQCC5x+Sp+VYb7JhnOf+/rOBcBeNVmsH5+ameK8b9mwNdxIaadAuBt8R8IF+ryAg0tlWKIFaraC55BveXk7+pVj4arasCTyk72v7e9/NU2rX0YWlTab1IB3vy9N1YTi/seANPd7naRtEmL+UX+SCp5iHOdWLTOh5d7E6XD8FnZXmrgdDzLYs6eQ5/wCeRAXdlFH941w5RJvIdsJ9eaw8vAY8sNtB6X/zaEFoZiQWAT5+h6+RmT5ytjdl2QFrX4qoINS1MH+Abu/3H6Kn8I8N/aqzWskUxBeeQZ/D6nYH+y3XQohjQ1oAa0AADkBYBB2IiICIiCD4y4Ybj8I+g9xbJDmuHJzbtJHNs7heaeJKNXCVX4arT0vZv0jkW8iCOa9ZKpcf9ntHMqQmGV2fu6kfNjurT9Nwg84YbDkMl5DQdMSd52CwMynXB9PdSWf5XXw2KOHxDXNLHTe4I5OafvDzUTi6/wC0G3+fNAw7Yqe36913YqiJ6A+Xl15rrDQ2oOk36wefmrG3DsENdEPHhfvfkCgqlB5p1B0m+2yvHZ/xDVwdd1Rod9nqfs3nTIa7fWBz0gFxjbmoLN8jOoBslxNhG9pMeSxKGd1aWJbVpl0U3HQ07Ac2xtsL2QeqsE2mGN7ogsI1McDIcHeLVPmST7rIaOhVW4Fx7auGikIb4ajG8miqDra3+UVGugctSsWIxemkX7AAn5IIzivihuGYQPjifT1K10zNKlMnF1afeVSR3bHW0Nc6A93PW82Y0X5qzZbgDiavfOAOo/sw+7QG/HVcDvB2HusHEuZWe6owOOHpl4aTvVq7OquO5idLfVxCDW2fcbY8YiDXNF7QCWsAhjjeNibSJkr7zvtKxOPw32Wsxkkt7yq2ZqNp3Y3Ts25JJG6gMRjyMXXMMeHuc2HiRAO4Nto3BXNWg8GGMFNpiXCSL8wdyN43QTmSYMOrsqVLUqAbJGxd91oE3POF1cUZiatcFohgcJj+fy62XbTwrMPT1Pqa2z4WiYJIsJ5n05KI781KNYmzu81fhpHtCC2tdpeCPIE8hNuftPqsDE5BWrY6m3Dt1VKpgCLDT8RceQgzKlcjwVTFimKLS57gBysOcnk3rK3PwpwozB0rw+q4DW+Po3o38UGRwzw83B0G02wXWL3xGp3M+nQKXREBERAREQEREEFxXwbh8wpaK7fEJ0VBZzPQ9OoNivOXG/Zxicuq6ntNShPhrMHh9Hj7rvI26Feql8VqLXNLXAOabEEAgjoQd0HkGrhQWhwBIj6KQ4e/aO7l+xMsdPw7zPKFurP+xnDv1Owh7gn/AMZk0zPTmz2t5LU/EXCOLy6lWNWk4B8M1t8TdJu46m7cheEGPjcwbBpYcl8iDWMyWzGmn5G91jY3hk0qXiPijUAOXrKyuC8Cyq4Oqg93eADuRyPlaLLJ4mcSNVMafEBptEXsOmwQXnsSxJOEfJP7LU3+t7XAf+rlZeN8S/QylSMOrOA0+bjYjpzJUP2N4LRgar4/eVo6zpaAfW7iu/GY41M0ptcYbT1AAdYgGPV0ygy84xgZhzSZ4QWAOcbeAHQ0HoJ1k+i68zpBmHY2lJkBrHxvO7h7Sfkq/Xz2m3MXsxDSaek6RGrxUg5rWlo3u8n1hWbKMI9xp96I0U2u0TOku5HpAAsgpWdcAMxD6Q0aL6Z2JBuT6BULNaVfLq7qYIfTBtI1ASfobcl6DbRJrgmNIYY9zznZVLjrgCtjWu+zMl7nNMuIDfDzJ5W6INSYuu+pXpPquknlEBvUNAsN1bOGOz2vjq1Tu293ROmarh4QRvpH3j6W6rYnDXYvQp93UxpFeqwfC2RTB8+bvePRbHpUg0ANAAFgAIAHkEEPwtwnQwFEU6IJP3nu+Jx6k/kLKbREBERAREQEREBERAREQF8uaDYiURBAZjwHgqxBdQa1wMh1PwGTv8MA+6rvEHZHQqUXtp1X0ySHAkB0EfIke6IgmeDMi+zYCjRLtZDnEv06dRL5mJN+W6qbKX/cq3k0kf1oiCVbk0Y95aWgvm5bJbDwfCZsTJkq20MkaHOcSTqjpYDkERBk0stptMhonrusoIiDl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hQSEBUUERQVFBQWGRcaGRcXGBgZHRkaFhgYGxUYGBccHCYfGxsjGxUWIC8gIycqLC0sGB4xNTAqNSYrLCkBCQoKBQUFDQUFDSkYEhgpKSkpKSkpKSkpKSkpKSkpKSkpKSkpKSkpKSkpKSkpKSkpKSkpKSkpKSkpKSkpKSkpKf/AABEIAMUAuAMBIgACEQEDEQH/xAAcAAEAAgIDAQAAAAAAAAAAAAAABQYEBwEDCAL/xAA+EAABAwIEAwYDBQcDBQEAAAABAAIRAyEEBRIxBkFRBxMiYXGBMpGhFEKxwfAjM1JiktHhcoLxFSVDorIk/8QAFAEBAAAAAAAAAAAAAAAAAAAAAP/EABQRAQAAAAAAAAAAAAAAAAAAAAD/2gAMAwEAAhEDEQA/AN4oiICIiAiIgIiICIiAiIgIiICIiAiIgIiICIiAiIgIiICIiAiIgIi6q+JawS4gDzKDtRRn/UnOI0CAeu5v/gruFV2qDtuCgzJXKw6czf8AXqsIZm9jnAglrSBcciYkH3QTKLqp4gExsd4O67UBERAREQEREBERAREQEREBcQi5QERQ3E/FdDA0e8ru3nS0fE4jkB7iTyQdPFXEowzA1kOr1Pgb06vd5D67KIyvLXVaYqPcXPcAZcZ8TDMX29B7qp8D5q7HY7EYmuQC+BTaT8DGnwtH5+srY+GwLmfuzY3IO3sg7KD5HMEG4jZSFMyOqi6mZtB5OdtaPxWVhy8jxGEGW4/Oyx6tVgF4N5PqNpXYMMFyaCDDqYfUWkOs2bDqV2ZfjiSWVLOBietp+cLmpTi43WNXYKrCB8Q6dev4IJhcqr0MTWZp1ul0gEwIJM6bneYvCn8vxzatMPbz3HQ8wehQZKIiAiIgIiICIiAiIgIiIOnF4ttNjqjyGsY0ucTyDRJP0XnHN+KTmWMdVq6u71EUm/w0wfDvzPxFbB7deJTTwrcKwkOr3fBuGN+7/uP0BWruGqga9pZDmiPCRfpdBs3gzhoAgxb+IW9wZkT7qxcQZ0aNLQ0nU6ALmfw9lDcNY+vVLgGBrRsWu29T8li8R4l9TENBM92B7mZKCfyPDnXO8AD0VtoKm5HiodB5x/wrdSqhBnhCuptVcOrdEHGIZIWNRoQLbrt1yqpn/HrKVQ4fDtdWrjcMGoM6SdgfUoJ+tgxUIqBupzTYHdp8jNrLFy6qaRdMBxlzmCCYtBMc91CZfxDiN8RR7lzphzSHA/6gNipVmLOlzoYxpbd403dFrbk39kFko1g5ocNiAR7rsVc4TzQOaKc7CWzvCsaAiIgIiICIiAiIgIiIPM/bNjHVM2rNP3QxrR5AW+plZfB3AlerRGIdp0yfACZeRy1bD0Xb215rhauOIZTmpSBZUfcBzxHh89IkSrLlXHODbhQx1VrHNptboIIBAb8VKLXkST0QTvDmIJpODqRosadDWagXkixktsAojiBopYxoj4mN5TZpi3kuOAuKhW00e703kEggHe/ueS+u0GkRUbUAnTYwIsQOaCUfWZrY+w/4/JTmEzdgaalSoGMbzdYCFrrC5j3gA5NElfYrUSe8xniosGprPu25uHO/LzQWTM+1xodGEw1XEMG7w0geoJtCzeHO0ulizp7t1OoPiYYkf481VMwznFYnAHE0cJTNDVoDXlwG8B3dtI1NBgEkgSdiAoHJ8le9tOs5ow9Y6wDSENBZqkOZJBaYs4H15INxcW0Khwr+7cWktMQeotJHJULKMvrYXA1XUKJqOY3U+Ya5zju5ziCS7choGwuRYK2cG56/FYfTVjW0AG1iRt6qUpZY0EupjS4kl258R3m9/dBrbgriDH4l7WYhrG0pfGpp1ywBwAdsRDuiza76QxdSjiCWTDmeLSCOg5byFeadBjH6y3xRAMARzMAWEqj9qWHAbTrABwY8A9QDtHoR9UExlOLEE04dpOslps1oMaGnmYuVf8PWD2hzTIIkLVHC2YU2UngmQ8AukDxEzpj+WOkAXV/4Mr6sK0RABIAmbTIv7oJ1ERAREQEREBERAREQeee2DhllHHlzKjSa81Cwgy0uN9twTJXVwDwxTq4hhqhjhqhrI8MwSTf0FvNZvbhkeI+3/aAHd2WMDX/dEW0zyM391T8n4gfhwJEgGJbvq/M7beSDcua4w02uqeEaS5rAAZOjkXTaQCAIiF9Zo0YjCvcDLXtL7zIhkx/UFS8FjcZmLmMqODKbfFGz3XG5AvYReCr0MOGUgw6mtbqu6xdYzY8iTHsgqPBNKm5vjEzEhWbO+z5ldkUyQeQLreS1rhcW7DPcG/C159gHcx1W3+Es272kCd4QfXDHDZw1E0z9JA8zExPmF1ZhkYcYbu6xd0HQdFN/apdAXboiXGwFz+aCuYfD0sHUpta4BzraZ5dSrLUZA7xpsfiHX+y0XxVxA8Pe4NPemo541AglhNtHoIEdFYeHuI8dicKWhjwHwGEg+E8zJjUAIsEG0zpeNt1WOK8h7zD1KYMammJvci31UtkmH7ukym8u1NEanbk85AWZicPrEHb/ACg0Lw5hDRf3Vam8VDIcTynYNHNplb54Qy40cKwGZI5/TksurkdFzw91NpePvR+KzwEHKIiAiIgIiICIiAiIgpna5hXvymtoBJZpeQObWEE/Lf2Xn3L8SxtZj3AFoY7e41EeE29V6yqUwQQQCCCCDcEHcEdFovtR7OMLgWfaaBqND3gCluxpvedwJIsgjOBuL306tVr6Zqai0ktHjGk7RsWm1lYaea1q9Z5xB0t1amUtU6QSAA87fEdRGy1llmfdw8HSRaHcpgkh0xurA3jUViGUWND3A3cdJvvfbSN7XQdmdNivWHKd4/urR2f59pGkqvnL3uaS4h5Mk3/Dy5KNoVn0amra8dboN8ZYQ6/P1WfjWE0SG87e3NULhbiDUBHkP7q/0cSHU5HT9Sg19nOIwlOtUqVIe9gjQzxOLtogbGbSpqgzGVqQdop4emRYF0OAI3sCRy5z6KcbgmVad2CTvYb+fVQ9fhapVJFWo7uhZlNpNvPoEGLk+XV21HNqYt1ZjdOwAknkXGXGOmytTgZaDzI/X0UdlOQtwzYBcfUz+ipTDP11P9Mk+4sgk0REBERAREQEREBERAREQFHZ9kNLGUTRrtlp6bg9QVIog1TiuwTDk1Hd7UcS06G2aA6PDqI3HktOZvwjXpVSzu36gYgtPW0TvtyXrgrRuf8Aa5iqGIxFP9m8U6j2t10xYNcQIg3tHmgj+HsvxGGoMGLYWsqz3Jd/KLzzAM2ld+cZXIJaI2Mx5KGd2mYzMGtoYhtJwLtTXNboc3QCTpg7R1VjyvNbBtQAj7piSPXyQQeX4yph33BImf8AKv2X8ct7ogHxAbG17KJrYJlT4YPmP7KNrcMiTFt49fPyQXPJOPGO5WnlyVzbm9It1B4j9brTGE4cgzBB8pEz6eis2U8MCxdUcRE6ZMe6Cz5txCKg7ujLnO8IPQ9VK5KKdJop6wX85IkxuY6KEzfThMHUq02hhAgO83WUdxhQa/CtrC5oEHz01AAZPyKDYQK5Wp8q7QKtDQ0zVpkgX3EmBB5i4+a2bg8e146O/hP6ugy0QIgIiICIiAiIgIiICIo3POIaGEpGpiarabRtJu49Gt3cfIIJErzt2s5fgG4t5wuIJqucXVqIhzWuPMP5Gd23HovrjzthxGLD6WHBw+HNpBPevB/icLNB/hHzWssO/wDaR1tf8/dBcuznDtfjHucbtY7TbYvBEx9FZuFiHN0O+Jst+VpHsLqo8CY8Uqzxzc0AdbHYdbfgr7/0c0q9OsyTSrgk9G1B8QPqCD80GY7K7yDH6+SyW5eRzPl7bKVZSAAsPK8X9Fm4TL9Rvbb9fVBXBgMS4xSHv0/V1deHMhfSAdXeXu6WgTv6qRwlANCyA8ckFZ7Tqn/4XNESV95fg21cMae4dSY13mHU4j1m6j+0WqX020mCX1HBoHrafQbkqfyPD6KAHTS2f9Iv9UGn8lOsFjvjp7ewIcI5bK+V8L3+CaWOcKjWyx4lrg9osZHpC1/QeBi8SKfwtrVduY7xw9eStfC2c6cGCdgTaOh6II3Ku07EscA+s18btqtHLfxiDPqrtge0umbV6TmHmWw4f3Wmc4rUji6rSNLS7wkeZn8yFJYSu+mAJD2dTcgEgbehF/NBvrLs8o1xNKo13lMH+k3WdK0Q5oPi2dvIkdbCNtoseSm+GuKsa7E0qLKhqB5Ah/ihouSXb2aCg26i4CIOUREBcFy6MdjWUabqlVwZTYCXOcYAA3JWjO0HtQqYvVSw5dSws3OzqwG8n7rPLmEFr417ZWUXvoYENq1W2dUN2NP8oHxkfL1Wjs9z6tiqveV6j6jz95x/+Rs0eQX0z4SQYG39rrAxVPQY3JF5QfLnzYmevttdY9dnr+tlyBJ+f4LsNEkEbkIJHLcwLXMqt/eUyDEbxv7EL0BwuxmJw+gEaK7BUpO/hcN48wdx6rzXhHEGRyBn08j1W9uyau7uH0wZbTcyvQd/LVltWmfMPYbecoLSzBOYYe3xCxtvHMdVI0MQ1oE2WbSxNOt4qZ1Dxt25sMGfRYVbKg90T6wgycNite3w9fPosxz4918UqAY3S0RCr/FnEAoMgHxus0c5O0Dr0CCPfW+0ZkANqDSTfm6wPS3iKtL6gFKR8MgAdQCC5x+Sp+VYb7JhnOf+/rOBcBeNVmsH5+ameK8b9mwNdxIaadAuBt8R8IF+ryAg0tlWKIFaraC55BveXk7+pVj4arasCTyk72v7e9/NU2rX0YWlTab1IB3vy9N1YTi/seANPd7naRtEmL+UX+SCp5iHOdWLTOh5d7E6XD8FnZXmrgdDzLYs6eQ5/wCeRAXdlFH941w5RJvIdsJ9eaw8vAY8sNtB6X/zaEFoZiQWAT5+h6+RmT5ytjdl2QFrX4qoINS1MH+Abu/3H6Kn8I8N/aqzWskUxBeeQZ/D6nYH+y3XQohjQ1oAa0AADkBYBB2IiICIiCD4y4Ybj8I+g9xbJDmuHJzbtJHNs7heaeJKNXCVX4arT0vZv0jkW8iCOa9ZKpcf9ntHMqQmGV2fu6kfNjurT9Nwg84YbDkMl5DQdMSd52CwMynXB9PdSWf5XXw2KOHxDXNLHTe4I5OafvDzUTi6/wC0G3+fNAw7Yqe36913YqiJ6A+Xl15rrDQ2oOk36wefmrG3DsENdEPHhfvfkCgqlB5p1B0m+2yvHZ/xDVwdd1Rod9nqfs3nTIa7fWBz0gFxjbmoLN8jOoBslxNhG9pMeSxKGd1aWJbVpl0U3HQ07Ac2xtsL2QeqsE2mGN7ogsI1McDIcHeLVPmST7rIaOhVW4Fx7auGikIb4ajG8miqDra3+UVGugctSsWIxemkX7AAn5IIzivihuGYQPjifT1K10zNKlMnF1afeVSR3bHW0Nc6A93PW82Y0X5qzZbgDiavfOAOo/sw+7QG/HVcDvB2HusHEuZWe6owOOHpl4aTvVq7OquO5idLfVxCDW2fcbY8YiDXNF7QCWsAhjjeNibSJkr7zvtKxOPw32Wsxkkt7yq2ZqNp3Y3Ts25JJG6gMRjyMXXMMeHuc2HiRAO4Nto3BXNWg8GGMFNpiXCSL8wdyN43QTmSYMOrsqVLUqAbJGxd91oE3POF1cUZiatcFohgcJj+fy62XbTwrMPT1Pqa2z4WiYJIsJ5n05KI781KNYmzu81fhpHtCC2tdpeCPIE8hNuftPqsDE5BWrY6m3Dt1VKpgCLDT8RceQgzKlcjwVTFimKLS57gBysOcnk3rK3PwpwozB0rw+q4DW+Po3o38UGRwzw83B0G02wXWL3xGp3M+nQKXREBERAREQEREEFxXwbh8wpaK7fEJ0VBZzPQ9OoNivOXG/Zxicuq6ntNShPhrMHh9Hj7rvI26Feql8VqLXNLXAOabEEAgjoQd0HkGrhQWhwBIj6KQ4e/aO7l+xMsdPw7zPKFurP+xnDv1Owh7gn/AMZk0zPTmz2t5LU/EXCOLy6lWNWk4B8M1t8TdJu46m7cheEGPjcwbBpYcl8iDWMyWzGmn5G91jY3hk0qXiPijUAOXrKyuC8Cyq4Oqg93eADuRyPlaLLJ4mcSNVMafEBptEXsOmwQXnsSxJOEfJP7LU3+t7XAf+rlZeN8S/QylSMOrOA0+bjYjpzJUP2N4LRgar4/eVo6zpaAfW7iu/GY41M0ptcYbT1AAdYgGPV0ygy84xgZhzSZ4QWAOcbeAHQ0HoJ1k+i68zpBmHY2lJkBrHxvO7h7Sfkq/Xz2m3MXsxDSaek6RGrxUg5rWlo3u8n1hWbKMI9xp96I0U2u0TOku5HpAAsgpWdcAMxD6Q0aL6Z2JBuT6BULNaVfLq7qYIfTBtI1ASfobcl6DbRJrgmNIYY9zznZVLjrgCtjWu+zMl7nNMuIDfDzJ5W6INSYuu+pXpPquknlEBvUNAsN1bOGOz2vjq1Tu293ROmarh4QRvpH3j6W6rYnDXYvQp93UxpFeqwfC2RTB8+bvePRbHpUg0ANAAFgAIAHkEEPwtwnQwFEU6IJP3nu+Jx6k/kLKbREBERAREQEREBERAREQF8uaDYiURBAZjwHgqxBdQa1wMh1PwGTv8MA+6rvEHZHQqUXtp1X0ySHAkB0EfIke6IgmeDMi+zYCjRLtZDnEv06dRL5mJN+W6qbKX/cq3k0kf1oiCVbk0Y95aWgvm5bJbDwfCZsTJkq20MkaHOcSTqjpYDkERBk0stptMhonrusoIiDl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nashkraysev.ru/images/stories/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4104456" cy="4407829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энциклопедичности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1296144"/>
          </a:xfrm>
        </p:spPr>
        <p:txBody>
          <a:bodyPr/>
          <a:lstStyle/>
          <a:p>
            <a:pPr marL="0" algn="ctr">
              <a:buNone/>
            </a:pPr>
            <a:r>
              <a:rPr lang="ru-RU" dirty="0" smtClean="0"/>
              <a:t>В. В. Вернадский был очень энциклопедичным человеком. Докажите это?</a:t>
            </a:r>
            <a:endParaRPr lang="ru-RU" dirty="0"/>
          </a:p>
        </p:txBody>
      </p:sp>
      <p:pic>
        <p:nvPicPr>
          <p:cNvPr id="2050" name="Picture 2" descr="http://www.sbiblio.com/biblio/persons/p39/photo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3096344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знал 15 иностранных языков</a:t>
            </a:r>
          </a:p>
          <a:p>
            <a:r>
              <a:rPr lang="ru-RU" dirty="0" smtClean="0"/>
              <a:t> занимался геологией, кристаллографией, минералогией</a:t>
            </a:r>
          </a:p>
          <a:p>
            <a:r>
              <a:rPr lang="ru-RU" dirty="0" smtClean="0"/>
              <a:t> создатель биогеохимии 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82101"/>
            <a:ext cx="8496944" cy="426455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… Недалеко то время, когда человек получит в свои руки АТОМНУЮ ЭНЕРГИЮ.  Сумеет ли человек воспользоваться этой силой, направить ее на добро, а не на УНИЧТОЖЕНИЕ?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atom.belta.by/system/extensions/spaw/uploads/images/%D0%90%D1%82%D0%BE%D0%BC9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2569468" cy="2569468"/>
          </a:xfrm>
          <a:prstGeom prst="rect">
            <a:avLst/>
          </a:prstGeom>
          <a:noFill/>
        </p:spPr>
      </p:pic>
      <p:pic>
        <p:nvPicPr>
          <p:cNvPr id="5" name="Рисунок 4" descr="0013-013-Atomnaja-energ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89040"/>
            <a:ext cx="3390900" cy="2540000"/>
          </a:xfrm>
          <a:prstGeom prst="rect">
            <a:avLst/>
          </a:prstGeom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711952" y="6453336"/>
            <a:ext cx="432048" cy="404664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469974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живом веществе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Хвощи аккумулируют из окружающей среды кремний, водоросли – йод, в результате деятельности бактерий образованы многие месторождения серы, железных и марганцевых руд, из тел ископаемых растений сформировались залежи каменного угля и запасы нефти, из раковин морских простейших – гигантские толщи известняковых пород… 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какой функции живого вещества в биосфере идет речь?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1" y="476672"/>
            <a:ext cx="12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Вопрос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3"/>
            <a:ext cx="5616624" cy="28803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концентрационной функции              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(это способность живых организмов накапливать в себе химические элементы)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tepka.ru/biologia_9/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123606" cy="6858000"/>
          </a:xfrm>
          <a:prstGeom prst="rect">
            <a:avLst/>
          </a:prstGeom>
          <a:noFill/>
        </p:spPr>
      </p:pic>
      <p:pic>
        <p:nvPicPr>
          <p:cNvPr id="27652" name="Picture 4" descr="http://ufa-kamen.ru/wp-content/uploads/2013/06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0928"/>
            <a:ext cx="3245768" cy="2434327"/>
          </a:xfrm>
          <a:prstGeom prst="rect">
            <a:avLst/>
          </a:prstGeom>
          <a:noFill/>
        </p:spPr>
      </p:pic>
      <p:pic>
        <p:nvPicPr>
          <p:cNvPr id="27654" name="Picture 6" descr="http://www.prommat.ru/uploads/posts/2008-11/1226676140_11909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563845" cy="2668936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5" action="ppaction://hlinksldjump" highlightClick="1"/>
          </p:cNvPr>
          <p:cNvSpPr/>
          <p:nvPr/>
        </p:nvSpPr>
        <p:spPr>
          <a:xfrm>
            <a:off x="8892480" y="6525344"/>
            <a:ext cx="251520" cy="33265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9592" y="476672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ответ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границах биосферы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Еще на высоте 16 – 20 км в атмосфере встречаются споры, пыльца, бактерии, мельчайшие насекомые, которые поднимаются с поверхности воздушными потоками.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Почему выше 20 км от поверхности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емли живые организмы не встречаются?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2068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Вопрос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9"/>
            <a:ext cx="7920880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граница биосферы определяется озоновым слоем, который задерживает губительное для организмов ультрафиолетовое излучение.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ildwildworld.net.ua/sites/default/files/ozon%20(1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2225"/>
            <a:ext cx="7143750" cy="4295775"/>
          </a:xfrm>
          <a:prstGeom prst="rect">
            <a:avLst/>
          </a:prstGeom>
          <a:noFill/>
        </p:spPr>
      </p:pic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органических отходах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«Не будь их круговорот веществ  и энергии не смог бы осуществляться и поверхность планеты была бы покрыта толстым слоем растительных остатков и трупов животных..»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какой важной природной силе идет речь в высказывании В. И. Вернадского?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768</Words>
  <Application>Microsoft Office PowerPoint</Application>
  <PresentationFormat>Экран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Игра – викторина Владимир Иванович Вернадский  (1863-1945) </vt:lpstr>
      <vt:lpstr>Презентация PowerPoint</vt:lpstr>
      <vt:lpstr>Об энергии </vt:lpstr>
      <vt:lpstr>Презентация PowerPoint</vt:lpstr>
      <vt:lpstr>О живом веществе</vt:lpstr>
      <vt:lpstr>Презентация PowerPoint</vt:lpstr>
      <vt:lpstr>О границах биосферы</vt:lpstr>
      <vt:lpstr>Презентация PowerPoint</vt:lpstr>
      <vt:lpstr>Об органических отходах</vt:lpstr>
      <vt:lpstr>Презентация PowerPoint</vt:lpstr>
      <vt:lpstr>О роли человека</vt:lpstr>
      <vt:lpstr>Презентация PowerPoint</vt:lpstr>
      <vt:lpstr>О составе биосферы</vt:lpstr>
      <vt:lpstr>Презентация PowerPoint</vt:lpstr>
      <vt:lpstr>О неизвестном изображении</vt:lpstr>
      <vt:lpstr>Презентация PowerPoint</vt:lpstr>
      <vt:lpstr>О аэрации почвы</vt:lpstr>
      <vt:lpstr>Презентация PowerPoint</vt:lpstr>
      <vt:lpstr>О плодородии</vt:lpstr>
      <vt:lpstr>Презентация PowerPoint</vt:lpstr>
      <vt:lpstr>О газах</vt:lpstr>
      <vt:lpstr>Презентация PowerPoint</vt:lpstr>
      <vt:lpstr>О мегаполисе</vt:lpstr>
      <vt:lpstr>Презентация PowerPoint</vt:lpstr>
      <vt:lpstr>О природных сообществах</vt:lpstr>
      <vt:lpstr>Презентация PowerPoint</vt:lpstr>
      <vt:lpstr>О биографии</vt:lpstr>
      <vt:lpstr>Презентация PowerPoint</vt:lpstr>
      <vt:lpstr>О наставниках</vt:lpstr>
      <vt:lpstr>Презентация PowerPoint</vt:lpstr>
      <vt:lpstr>О энциклопедичности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ДОМ</cp:lastModifiedBy>
  <cp:revision>64</cp:revision>
  <dcterms:created xsi:type="dcterms:W3CDTF">2013-12-14T16:18:11Z</dcterms:created>
  <dcterms:modified xsi:type="dcterms:W3CDTF">2014-01-05T11:40:10Z</dcterms:modified>
</cp:coreProperties>
</file>