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62" r:id="rId2"/>
    <p:sldId id="263" r:id="rId3"/>
    <p:sldId id="257" r:id="rId4"/>
    <p:sldId id="258" r:id="rId5"/>
    <p:sldId id="259" r:id="rId6"/>
    <p:sldId id="264" r:id="rId7"/>
    <p:sldId id="261" r:id="rId8"/>
    <p:sldId id="260" r:id="rId9"/>
    <p:sldId id="265" r:id="rId10"/>
    <p:sldId id="266" r:id="rId11"/>
    <p:sldId id="267" r:id="rId12"/>
    <p:sldId id="26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09188"/>
    <a:srgbClr val="DDC2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6" d="100"/>
          <a:sy n="96" d="100"/>
        </p:scale>
        <p:origin x="-41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BE5249-15BF-4A32-B8D0-18FE74747325}" type="datetimeFigureOut">
              <a:rPr lang="ru-RU" smtClean="0"/>
              <a:pPr/>
              <a:t>12.03.2014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6208E7-3EF0-4F35-A088-5C6A3D87AB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63059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3F75C772-09EF-464E-BE0C-A2AD04D2F8D1}" type="datetimeFigureOut">
              <a:rPr lang="ru-RU" smtClean="0"/>
              <a:pPr/>
              <a:t>12.03.2014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FB3A130-B858-4CB0-B969-70C58BBECA8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5C772-09EF-464E-BE0C-A2AD04D2F8D1}" type="datetimeFigureOut">
              <a:rPr lang="ru-RU" smtClean="0"/>
              <a:pPr/>
              <a:t>12.03.2014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B3A130-B858-4CB0-B969-70C58BBECA8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3F75C772-09EF-464E-BE0C-A2AD04D2F8D1}" type="datetimeFigureOut">
              <a:rPr lang="ru-RU" smtClean="0"/>
              <a:pPr/>
              <a:t>12.03.2014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AFB3A130-B858-4CB0-B969-70C58BBECA8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5C772-09EF-464E-BE0C-A2AD04D2F8D1}" type="datetimeFigureOut">
              <a:rPr lang="ru-RU" smtClean="0"/>
              <a:pPr/>
              <a:t>12.03.2014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FB3A130-B858-4CB0-B969-70C58BBECA8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>
    <p:pull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5C772-09EF-464E-BE0C-A2AD04D2F8D1}" type="datetimeFigureOut">
              <a:rPr lang="ru-RU" smtClean="0"/>
              <a:pPr/>
              <a:t>12.03.2014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AFB3A130-B858-4CB0-B969-70C58BBECA8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pull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3F75C772-09EF-464E-BE0C-A2AD04D2F8D1}" type="datetimeFigureOut">
              <a:rPr lang="ru-RU" smtClean="0"/>
              <a:pPr/>
              <a:t>12.03.2014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AFB3A130-B858-4CB0-B969-70C58BBECA8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  <p:transition>
    <p:pull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3F75C772-09EF-464E-BE0C-A2AD04D2F8D1}" type="datetimeFigureOut">
              <a:rPr lang="ru-RU" smtClean="0"/>
              <a:pPr/>
              <a:t>12.03.2014</a:t>
            </a:fld>
            <a:endParaRPr lang="ru-RU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AFB3A130-B858-4CB0-B969-70C58BBECA8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>
    <p:pull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5C772-09EF-464E-BE0C-A2AD04D2F8D1}" type="datetimeFigureOut">
              <a:rPr lang="ru-RU" smtClean="0"/>
              <a:pPr/>
              <a:t>12.03.2014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FB3A130-B858-4CB0-B969-70C58BBECA8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5C772-09EF-464E-BE0C-A2AD04D2F8D1}" type="datetimeFigureOut">
              <a:rPr lang="ru-RU" smtClean="0"/>
              <a:pPr/>
              <a:t>12.03.2014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FB3A130-B858-4CB0-B969-70C58BBECA8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5C772-09EF-464E-BE0C-A2AD04D2F8D1}" type="datetimeFigureOut">
              <a:rPr lang="ru-RU" smtClean="0"/>
              <a:pPr/>
              <a:t>12.03.2014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FB3A130-B858-4CB0-B969-70C58BBECA8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>
    <p:pull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3F75C772-09EF-464E-BE0C-A2AD04D2F8D1}" type="datetimeFigureOut">
              <a:rPr lang="ru-RU" smtClean="0"/>
              <a:pPr/>
              <a:t>12.03.2014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AFB3A130-B858-4CB0-B969-70C58BBECA8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  <p:transition>
    <p:pull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3F75C772-09EF-464E-BE0C-A2AD04D2F8D1}" type="datetimeFigureOut">
              <a:rPr lang="ru-RU" smtClean="0"/>
              <a:pPr/>
              <a:t>12.03.2014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AFB3A130-B858-4CB0-B969-70C58BBECA8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pull dir="d"/>
  </p:transition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486680" cy="2543188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rmAutofit fontScale="92500"/>
          </a:bodyPr>
          <a:lstStyle/>
          <a:p>
            <a:pPr marL="176213" indent="-176213">
              <a:buNone/>
              <a:tabLst>
                <a:tab pos="269875" algn="l"/>
              </a:tabLst>
            </a:pPr>
            <a:r>
              <a:rPr lang="ru-RU" sz="38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   </a:t>
            </a:r>
            <a:r>
              <a:rPr lang="ru-RU" sz="42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Тема исследовательской работы: «Вычисление площади </a:t>
            </a:r>
            <a:r>
              <a:rPr lang="ru-RU" sz="4200" dirty="0" err="1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подкасательного</a:t>
            </a:r>
            <a:r>
              <a:rPr lang="ru-RU" sz="42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треугольника к гиперболе </a:t>
            </a:r>
            <a:r>
              <a:rPr lang="ru-RU" sz="4200" dirty="0" err="1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y=k</a:t>
            </a:r>
            <a:r>
              <a:rPr lang="ru-RU" sz="42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/</a:t>
            </a:r>
            <a:r>
              <a:rPr lang="ru-RU" sz="4200" dirty="0" err="1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x</a:t>
            </a:r>
            <a:r>
              <a:rPr lang="ru-RU" sz="42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»</a:t>
            </a:r>
          </a:p>
          <a:p>
            <a:endParaRPr lang="ru-RU" sz="36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142852"/>
            <a:ext cx="7858148" cy="2428868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sz="5300" b="1" dirty="0" smtClean="0"/>
              <a:t>Здравствуйте, </a:t>
            </a:r>
            <a:r>
              <a:rPr lang="ru-RU" sz="4900" b="1" dirty="0" smtClean="0"/>
              <a:t/>
            </a:r>
            <a:br>
              <a:rPr lang="ru-RU" sz="4900" b="1" dirty="0" smtClean="0"/>
            </a:br>
            <a:r>
              <a:rPr lang="ru-RU" sz="4900" b="1" dirty="0" smtClean="0"/>
              <a:t>я Волошенко Ирина ученица 11 класса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Рисунок 52" descr="оооо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57752" y="2635218"/>
            <a:ext cx="4000496" cy="422278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b="1" dirty="0" smtClean="0">
                <a:solidFill>
                  <a:srgbClr val="002060"/>
                </a:solidFill>
              </a:rPr>
              <a:t>Доказательство</a:t>
            </a:r>
            <a:endParaRPr lang="ru-RU" sz="48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42844" y="1500174"/>
            <a:ext cx="4786346" cy="514353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800" b="1" dirty="0" err="1" smtClean="0">
                <a:latin typeface="Cambria Math"/>
                <a:ea typeface="Cambria Math"/>
              </a:rPr>
              <a:t>y=</a:t>
            </a:r>
            <a:r>
              <a:rPr lang="en-US" sz="1800" b="1" dirty="0" smtClean="0">
                <a:latin typeface="Cambria Math"/>
                <a:ea typeface="Cambria Math"/>
              </a:rPr>
              <a:t>k/x                            y'=-k/x² </a:t>
            </a:r>
            <a:endParaRPr lang="ru-RU" sz="1800" b="1" dirty="0" smtClean="0">
              <a:latin typeface="Cambria Math"/>
              <a:ea typeface="Cambria Math"/>
            </a:endParaRPr>
          </a:p>
          <a:p>
            <a:pPr>
              <a:buNone/>
            </a:pPr>
            <a:r>
              <a:rPr lang="en-US" sz="1800" b="1" dirty="0" smtClean="0">
                <a:latin typeface="Cambria Math"/>
                <a:ea typeface="Cambria Math"/>
              </a:rPr>
              <a:t>y'(x₀)=-k/x₀²</a:t>
            </a:r>
          </a:p>
          <a:p>
            <a:pPr>
              <a:buNone/>
            </a:pPr>
            <a:endParaRPr lang="en-US" sz="2000" dirty="0" smtClean="0">
              <a:latin typeface="Cambria Math"/>
              <a:ea typeface="Cambria Math"/>
            </a:endParaRPr>
          </a:p>
          <a:p>
            <a:pPr>
              <a:buNone/>
            </a:pPr>
            <a:endParaRPr lang="en-US" sz="2000" dirty="0" smtClean="0">
              <a:latin typeface="Cambria Math"/>
              <a:ea typeface="Cambria Math"/>
            </a:endParaRPr>
          </a:p>
          <a:p>
            <a:pPr>
              <a:buNone/>
            </a:pPr>
            <a:endParaRPr lang="ru-RU" sz="2000" dirty="0" smtClean="0">
              <a:latin typeface="Cambria Math"/>
              <a:ea typeface="Cambria Math"/>
            </a:endParaRPr>
          </a:p>
          <a:p>
            <a:pPr>
              <a:buNone/>
            </a:pPr>
            <a:endParaRPr lang="en-US" sz="2000" dirty="0" smtClean="0">
              <a:latin typeface="Cambria Math"/>
              <a:ea typeface="Cambria Math"/>
            </a:endParaRPr>
          </a:p>
          <a:p>
            <a:pPr marL="0" indent="0">
              <a:buNone/>
            </a:pPr>
            <a:r>
              <a:rPr lang="ru-RU" sz="1800" dirty="0" smtClean="0">
                <a:latin typeface="Cambria Math"/>
                <a:ea typeface="Cambria Math"/>
              </a:rPr>
              <a:t>Найдем точки пересечения с осями </a:t>
            </a:r>
            <a:r>
              <a:rPr lang="en-US" sz="1800" dirty="0" err="1" smtClean="0">
                <a:latin typeface="Cambria Math"/>
                <a:ea typeface="Cambria Math"/>
              </a:rPr>
              <a:t>Oy</a:t>
            </a:r>
            <a:r>
              <a:rPr lang="ru-RU" sz="1800" dirty="0" smtClean="0">
                <a:latin typeface="Cambria Math"/>
                <a:ea typeface="Cambria Math"/>
              </a:rPr>
              <a:t> и </a:t>
            </a:r>
            <a:r>
              <a:rPr lang="en-US" sz="1800" dirty="0" smtClean="0">
                <a:latin typeface="Cambria Math"/>
                <a:ea typeface="Cambria Math"/>
              </a:rPr>
              <a:t>Ox </a:t>
            </a:r>
            <a:endParaRPr lang="ru-RU" sz="1800" dirty="0" smtClean="0">
              <a:latin typeface="Cambria Math"/>
              <a:ea typeface="Cambria Math"/>
            </a:endParaRPr>
          </a:p>
          <a:p>
            <a:pPr marL="0" indent="0">
              <a:buNone/>
            </a:pPr>
            <a:r>
              <a:rPr lang="ru-RU" sz="2000" dirty="0" smtClean="0">
                <a:latin typeface="Cambria Math"/>
                <a:ea typeface="Cambria Math"/>
              </a:rPr>
              <a:t>С(</a:t>
            </a:r>
            <a:r>
              <a:rPr lang="en-US" sz="2000" dirty="0" smtClean="0">
                <a:latin typeface="Cambria Math"/>
                <a:ea typeface="Cambria Math"/>
              </a:rPr>
              <a:t>x</a:t>
            </a:r>
            <a:r>
              <a:rPr lang="ru-RU" sz="2000" dirty="0" smtClean="0">
                <a:latin typeface="Cambria Math"/>
                <a:ea typeface="Cambria Math"/>
              </a:rPr>
              <a:t>;0)</a:t>
            </a:r>
          </a:p>
          <a:p>
            <a:pPr>
              <a:buNone/>
            </a:pPr>
            <a:endParaRPr lang="en-US" sz="2000" dirty="0" smtClean="0">
              <a:latin typeface="Cambria Math"/>
              <a:ea typeface="Cambria Math"/>
            </a:endParaRPr>
          </a:p>
          <a:p>
            <a:pPr>
              <a:buNone/>
            </a:pPr>
            <a:endParaRPr lang="en-US" sz="2000" dirty="0" smtClean="0">
              <a:latin typeface="Cambria Math"/>
              <a:ea typeface="Cambria Math"/>
            </a:endParaRPr>
          </a:p>
          <a:p>
            <a:pPr>
              <a:buNone/>
            </a:pPr>
            <a:endParaRPr lang="en-US" sz="2000" dirty="0" smtClean="0">
              <a:latin typeface="Cambria Math"/>
              <a:ea typeface="Cambria Math"/>
            </a:endParaRPr>
          </a:p>
          <a:p>
            <a:pPr>
              <a:buNone/>
            </a:pPr>
            <a:endParaRPr lang="en-US" sz="2000" dirty="0" smtClean="0">
              <a:latin typeface="Cambria Math"/>
              <a:ea typeface="Cambria Math"/>
            </a:endParaRPr>
          </a:p>
          <a:p>
            <a:pPr>
              <a:buNone/>
            </a:pPr>
            <a:r>
              <a:rPr lang="ru-RU" sz="2000" dirty="0" smtClean="0">
                <a:latin typeface="Cambria Math"/>
                <a:ea typeface="Cambria Math"/>
              </a:rPr>
              <a:t>В(0;</a:t>
            </a:r>
            <a:r>
              <a:rPr lang="en-US" sz="2000" dirty="0" smtClean="0">
                <a:latin typeface="Cambria Math"/>
                <a:ea typeface="Cambria Math"/>
              </a:rPr>
              <a:t>y</a:t>
            </a:r>
            <a:r>
              <a:rPr lang="ru-RU" sz="2000" dirty="0" smtClean="0">
                <a:latin typeface="Cambria Math"/>
                <a:ea typeface="Cambria Math"/>
              </a:rPr>
              <a:t>)</a:t>
            </a:r>
            <a:endParaRPr lang="en-US" sz="2000" dirty="0" smtClean="0">
              <a:latin typeface="Cambria Math"/>
              <a:ea typeface="Cambria Math"/>
            </a:endParaRPr>
          </a:p>
          <a:p>
            <a:pPr>
              <a:buNone/>
            </a:pPr>
            <a:endParaRPr lang="en-US" sz="2000" dirty="0" smtClean="0">
              <a:latin typeface="Cambria Math"/>
              <a:ea typeface="Cambria Math"/>
            </a:endParaRPr>
          </a:p>
          <a:p>
            <a:pPr>
              <a:buNone/>
            </a:pPr>
            <a:endParaRPr lang="ru-RU" sz="2000" dirty="0" smtClean="0">
              <a:latin typeface="Cambria Math"/>
              <a:ea typeface="Cambria Math"/>
            </a:endParaRPr>
          </a:p>
        </p:txBody>
      </p:sp>
      <p:sp>
        <p:nvSpPr>
          <p:cNvPr id="2060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62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64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063" name="Picture 1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30000" contrast="20000"/>
          </a:blip>
          <a:srcRect/>
          <a:stretch>
            <a:fillRect/>
          </a:stretch>
        </p:blipFill>
        <p:spPr bwMode="auto">
          <a:xfrm>
            <a:off x="142845" y="2143116"/>
            <a:ext cx="4286772" cy="593828"/>
          </a:xfrm>
          <a:prstGeom prst="rect">
            <a:avLst/>
          </a:prstGeom>
          <a:noFill/>
        </p:spPr>
      </p:pic>
      <p:sp>
        <p:nvSpPr>
          <p:cNvPr id="2066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68" name="Rectangle 2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70" name="Rectangle 2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72" name="Rectangle 2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071" name="Picture 2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30000" contrast="20000"/>
          </a:blip>
          <a:srcRect/>
          <a:stretch>
            <a:fillRect/>
          </a:stretch>
        </p:blipFill>
        <p:spPr bwMode="auto">
          <a:xfrm>
            <a:off x="285719" y="3286126"/>
            <a:ext cx="1696653" cy="632086"/>
          </a:xfrm>
          <a:prstGeom prst="rect">
            <a:avLst/>
          </a:prstGeom>
          <a:noFill/>
        </p:spPr>
      </p:pic>
      <p:sp>
        <p:nvSpPr>
          <p:cNvPr id="2074" name="Rectangle 2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073" name="Picture 25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30000" contrast="20000"/>
          </a:blip>
          <a:srcRect/>
          <a:stretch>
            <a:fillRect/>
          </a:stretch>
        </p:blipFill>
        <p:spPr bwMode="auto">
          <a:xfrm>
            <a:off x="214281" y="2714621"/>
            <a:ext cx="4071967" cy="595516"/>
          </a:xfrm>
          <a:prstGeom prst="rect">
            <a:avLst/>
          </a:prstGeom>
          <a:noFill/>
        </p:spPr>
      </p:pic>
      <p:sp>
        <p:nvSpPr>
          <p:cNvPr id="2076" name="Rectangle 2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075" name="Picture 27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30000" contrast="20000"/>
          </a:blip>
          <a:srcRect/>
          <a:stretch>
            <a:fillRect/>
          </a:stretch>
        </p:blipFill>
        <p:spPr bwMode="auto">
          <a:xfrm>
            <a:off x="1714480" y="4071942"/>
            <a:ext cx="2007462" cy="650144"/>
          </a:xfrm>
          <a:prstGeom prst="rect">
            <a:avLst/>
          </a:prstGeom>
          <a:noFill/>
        </p:spPr>
      </p:pic>
      <p:sp>
        <p:nvSpPr>
          <p:cNvPr id="2078" name="Rectangle 3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077" name="Picture 29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30000" contrast="20000"/>
          </a:blip>
          <a:srcRect/>
          <a:stretch>
            <a:fillRect/>
          </a:stretch>
        </p:blipFill>
        <p:spPr bwMode="auto">
          <a:xfrm>
            <a:off x="1643042" y="4714884"/>
            <a:ext cx="1956133" cy="339331"/>
          </a:xfrm>
          <a:prstGeom prst="rect">
            <a:avLst/>
          </a:prstGeom>
          <a:noFill/>
        </p:spPr>
      </p:pic>
      <p:sp>
        <p:nvSpPr>
          <p:cNvPr id="2080" name="Rectangle 3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079" name="Picture 31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30000" contrast="20000"/>
          </a:blip>
          <a:srcRect/>
          <a:stretch>
            <a:fillRect/>
          </a:stretch>
        </p:blipFill>
        <p:spPr bwMode="auto">
          <a:xfrm>
            <a:off x="1714481" y="5000636"/>
            <a:ext cx="1434308" cy="339331"/>
          </a:xfrm>
          <a:prstGeom prst="rect">
            <a:avLst/>
          </a:prstGeom>
          <a:noFill/>
        </p:spPr>
      </p:pic>
      <p:sp>
        <p:nvSpPr>
          <p:cNvPr id="2082" name="Rectangle 3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081" name="Picture 33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30000" contrast="20000"/>
          </a:blip>
          <a:srcRect/>
          <a:stretch>
            <a:fillRect/>
          </a:stretch>
        </p:blipFill>
        <p:spPr bwMode="auto">
          <a:xfrm>
            <a:off x="1857356" y="5286387"/>
            <a:ext cx="1083574" cy="650145"/>
          </a:xfrm>
          <a:prstGeom prst="rect">
            <a:avLst/>
          </a:prstGeom>
          <a:noFill/>
        </p:spPr>
      </p:pic>
      <p:sp>
        <p:nvSpPr>
          <p:cNvPr id="2084" name="Rectangle 3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083" name="Picture 35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30000" contrast="20000"/>
          </a:blip>
          <a:srcRect/>
          <a:stretch>
            <a:fillRect/>
          </a:stretch>
        </p:blipFill>
        <p:spPr bwMode="auto">
          <a:xfrm>
            <a:off x="1928794" y="5857892"/>
            <a:ext cx="846898" cy="339331"/>
          </a:xfrm>
          <a:prstGeom prst="rect">
            <a:avLst/>
          </a:prstGeom>
          <a:noFill/>
        </p:spPr>
      </p:pic>
      <p:sp>
        <p:nvSpPr>
          <p:cNvPr id="2086" name="Rectangle 3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085" name="Picture 37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30000" contrast="20000"/>
          </a:blip>
          <a:srcRect/>
          <a:stretch>
            <a:fillRect/>
          </a:stretch>
        </p:blipFill>
        <p:spPr bwMode="auto">
          <a:xfrm>
            <a:off x="1857356" y="6215083"/>
            <a:ext cx="846898" cy="339331"/>
          </a:xfrm>
          <a:prstGeom prst="rect">
            <a:avLst/>
          </a:prstGeom>
          <a:noFill/>
        </p:spPr>
      </p:pic>
      <p:sp>
        <p:nvSpPr>
          <p:cNvPr id="2090" name="Rectangle 4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089" name="Picture 41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30000" contrast="20000"/>
          </a:blip>
          <a:srcRect/>
          <a:stretch>
            <a:fillRect/>
          </a:stretch>
        </p:blipFill>
        <p:spPr bwMode="auto">
          <a:xfrm>
            <a:off x="5572132" y="1500173"/>
            <a:ext cx="2357454" cy="538471"/>
          </a:xfrm>
          <a:prstGeom prst="rect">
            <a:avLst/>
          </a:prstGeom>
          <a:noFill/>
        </p:spPr>
      </p:pic>
      <p:sp>
        <p:nvSpPr>
          <p:cNvPr id="2091" name="Rectangle 43"/>
          <p:cNvSpPr>
            <a:spLocks noChangeArrowheads="1"/>
          </p:cNvSpPr>
          <p:nvPr/>
        </p:nvSpPr>
        <p:spPr bwMode="auto">
          <a:xfrm>
            <a:off x="0" y="7175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93" name="Rectangle 4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95" name="Rectangle 4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094" name="Picture 46"/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30000" contrast="20000"/>
          </a:blip>
          <a:srcRect/>
          <a:stretch>
            <a:fillRect/>
          </a:stretch>
        </p:blipFill>
        <p:spPr bwMode="auto">
          <a:xfrm>
            <a:off x="5929322" y="2357430"/>
            <a:ext cx="857256" cy="392361"/>
          </a:xfrm>
          <a:prstGeom prst="rect">
            <a:avLst/>
          </a:prstGeom>
          <a:noFill/>
        </p:spPr>
      </p:pic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30000" contrast="20000"/>
          </a:blip>
          <a:srcRect/>
          <a:stretch>
            <a:fillRect/>
          </a:stretch>
        </p:blipFill>
        <p:spPr bwMode="auto">
          <a:xfrm>
            <a:off x="5857884" y="2071678"/>
            <a:ext cx="1071571" cy="387590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142844" y="1643050"/>
            <a:ext cx="3286148" cy="4643470"/>
          </a:xfrm>
          <a:solidFill>
            <a:srgbClr val="DDC261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2400" dirty="0" smtClean="0"/>
              <a:t>     применив математический метод исследования получено полное подтверждение гипотез. Катеты </a:t>
            </a:r>
            <a:r>
              <a:rPr lang="ru-RU" sz="2400" dirty="0" err="1" smtClean="0"/>
              <a:t>подкасательного</a:t>
            </a:r>
            <a:r>
              <a:rPr lang="ru-RU" sz="2400" dirty="0" smtClean="0"/>
              <a:t> треугольника равны 2x₀ и 2y₀, а площадь </a:t>
            </a:r>
            <a:r>
              <a:rPr lang="ru-RU" sz="2400" dirty="0" err="1" smtClean="0"/>
              <a:t>подкасательного</a:t>
            </a:r>
            <a:r>
              <a:rPr lang="ru-RU" sz="2400" dirty="0" smtClean="0"/>
              <a:t> треугольника не зависит от выбора точки касания и равна 2k.</a:t>
            </a:r>
            <a:endParaRPr lang="ru-RU" sz="2400" dirty="0"/>
          </a:p>
        </p:txBody>
      </p:sp>
      <p:sp>
        <p:nvSpPr>
          <p:cNvPr id="7" name="Содержимое 6"/>
          <p:cNvSpPr>
            <a:spLocks noGrp="1"/>
          </p:cNvSpPr>
          <p:nvPr>
            <p:ph sz="quarter" idx="4"/>
          </p:nvPr>
        </p:nvSpPr>
        <p:spPr>
          <a:xfrm>
            <a:off x="3643306" y="1643050"/>
            <a:ext cx="5357850" cy="4643470"/>
          </a:xfrm>
          <a:solidFill>
            <a:srgbClr val="A09188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>
              <a:buNone/>
            </a:pPr>
            <a:r>
              <a:rPr lang="ru-RU" sz="2400" dirty="0" smtClean="0"/>
              <a:t>      результаты моей работы имеют прикладной характер и могут быть использованы старшеклассниками  при подготовке к экзамену. но , на мой взгляд, главная её ценность состоит в том , что она содержит «подзадачи», развивающие научный Вкус», позволяющие сделать математическое открытие на уровне, доступном выпускнику школы и сделать пусть небольшой, но шаг в будущее.</a:t>
            </a:r>
            <a:endParaRPr lang="ru-RU" sz="24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"/>
          </p:nvPr>
        </p:nvSpPr>
        <p:spPr>
          <a:xfrm>
            <a:off x="142844" y="142852"/>
            <a:ext cx="3286148" cy="1071570"/>
          </a:xfrm>
        </p:spPr>
        <p:txBody>
          <a:bodyPr>
            <a:normAutofit/>
          </a:bodyPr>
          <a:lstStyle/>
          <a:p>
            <a:r>
              <a:rPr lang="ru-RU" sz="4000" dirty="0" smtClean="0"/>
              <a:t>Результат</a:t>
            </a:r>
            <a:endParaRPr lang="ru-RU" sz="4000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>
          <a:xfrm>
            <a:off x="3643306" y="142852"/>
            <a:ext cx="5214974" cy="1071570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Вывод</a:t>
            </a:r>
            <a:endParaRPr lang="ru-RU" sz="4000" dirty="0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357158" y="2714620"/>
            <a:ext cx="8153400" cy="990600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 smtClean="0">
                <a:solidFill>
                  <a:srgbClr val="002060"/>
                </a:solidFill>
              </a:rPr>
              <a:t>Благодарю за внимание</a:t>
            </a:r>
            <a:endParaRPr lang="ru-RU" sz="54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pull dir="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434406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0"/>
            <a:ext cx="457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0"/>
            <a:ext cx="5214974" cy="64291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sz="5300" b="1" dirty="0" smtClean="0">
                <a:solidFill>
                  <a:srgbClr val="002060"/>
                </a:solidFill>
              </a:rPr>
              <a:t>Объект исследования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4294967295"/>
          </p:nvPr>
        </p:nvSpPr>
        <p:spPr>
          <a:xfrm>
            <a:off x="0" y="1589088"/>
            <a:ext cx="4286248" cy="5054622"/>
          </a:xfrm>
        </p:spPr>
        <p:txBody>
          <a:bodyPr>
            <a:normAutofit/>
          </a:bodyPr>
          <a:lstStyle/>
          <a:p>
            <a:pPr marL="452438" indent="0">
              <a:buNone/>
              <a:tabLst>
                <a:tab pos="0" algn="l"/>
              </a:tabLst>
            </a:pPr>
            <a:r>
              <a:rPr lang="ru-RU" sz="3200" dirty="0" smtClean="0"/>
              <a:t>Результаты решения задачи из сборника задач для поступающих во </a:t>
            </a:r>
            <a:r>
              <a:rPr lang="ru-RU" sz="3200" dirty="0" err="1" smtClean="0"/>
              <a:t>ВТУЗы</a:t>
            </a:r>
            <a:r>
              <a:rPr lang="ru-RU" sz="3200" dirty="0" smtClean="0"/>
              <a:t> под редакцией </a:t>
            </a:r>
            <a:r>
              <a:rPr lang="ru-RU" sz="3200" dirty="0" err="1" smtClean="0"/>
              <a:t>Сканави</a:t>
            </a:r>
            <a:endParaRPr lang="ru-RU" sz="3200" dirty="0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b="1" dirty="0" smtClean="0">
                <a:solidFill>
                  <a:srgbClr val="002060"/>
                </a:solidFill>
              </a:rPr>
              <a:t>Условия задачи</a:t>
            </a:r>
            <a:endParaRPr lang="ru-RU" sz="4800" b="1" dirty="0">
              <a:solidFill>
                <a:srgbClr val="002060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quarter" idx="1"/>
          </p:nvPr>
        </p:nvSpPr>
        <p:spPr>
          <a:xfrm>
            <a:off x="-142908" y="1571612"/>
            <a:ext cx="4357718" cy="5143536"/>
          </a:xfrm>
        </p:spPr>
        <p:txBody>
          <a:bodyPr>
            <a:normAutofit fontScale="92500"/>
          </a:bodyPr>
          <a:lstStyle/>
          <a:p>
            <a:pPr marL="319088" indent="220663">
              <a:buNone/>
            </a:pPr>
            <a:r>
              <a:rPr lang="ru-RU" dirty="0" smtClean="0"/>
              <a:t>К гиперболе y=4/</a:t>
            </a:r>
            <a:r>
              <a:rPr lang="ru-RU" dirty="0" err="1" smtClean="0"/>
              <a:t>x</a:t>
            </a:r>
            <a:r>
              <a:rPr lang="ru-RU" dirty="0" smtClean="0"/>
              <a:t> проведены касательные: одна в точке (2;2), а другая параллельна прямой У = -4/</a:t>
            </a:r>
            <a:r>
              <a:rPr lang="en-US" dirty="0" smtClean="0"/>
              <a:t>x</a:t>
            </a:r>
            <a:r>
              <a:rPr lang="ru-RU" dirty="0" smtClean="0"/>
              <a:t>. Найти площади треугольников, образованных каждой из этих касательных и осями координат. Назовем такие треугольники подкасательными.</a:t>
            </a:r>
          </a:p>
          <a:p>
            <a:endParaRPr lang="ru-RU" dirty="0"/>
          </a:p>
        </p:txBody>
      </p:sp>
      <p:pic>
        <p:nvPicPr>
          <p:cNvPr id="7" name="Рисунок 6" descr="график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00563" y="1554621"/>
            <a:ext cx="4643438" cy="5303379"/>
          </a:xfrm>
          <a:prstGeom prst="rect">
            <a:avLst/>
          </a:prstGeom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b="1" dirty="0" smtClean="0">
                <a:solidFill>
                  <a:srgbClr val="002060"/>
                </a:solidFill>
              </a:rPr>
              <a:t>Цель исследования</a:t>
            </a:r>
            <a:endParaRPr lang="ru-RU" sz="48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00034" y="2214554"/>
            <a:ext cx="7888442" cy="3257560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 Целью моего исследования являлось установить степень влияния на площадь </a:t>
            </a:r>
            <a:r>
              <a:rPr lang="ru-RU" dirty="0" err="1" smtClean="0"/>
              <a:t>подкасательного</a:t>
            </a:r>
            <a:r>
              <a:rPr lang="ru-RU" dirty="0" smtClean="0"/>
              <a:t> треугольника к гиперболе </a:t>
            </a:r>
            <a:r>
              <a:rPr lang="ru-RU" dirty="0" err="1" smtClean="0"/>
              <a:t>y=k</a:t>
            </a:r>
            <a:r>
              <a:rPr lang="ru-RU" dirty="0" smtClean="0"/>
              <a:t>/</a:t>
            </a:r>
            <a:r>
              <a:rPr lang="ru-RU" dirty="0" err="1" smtClean="0"/>
              <a:t>x</a:t>
            </a:r>
            <a:r>
              <a:rPr lang="ru-RU" dirty="0" smtClean="0"/>
              <a:t> расположение точки касания (</a:t>
            </a:r>
            <a:r>
              <a:rPr lang="en-US" dirty="0" smtClean="0"/>
              <a:t>x</a:t>
            </a:r>
            <a:r>
              <a:rPr lang="ru-RU" dirty="0" smtClean="0"/>
              <a:t>₀;</a:t>
            </a:r>
            <a:r>
              <a:rPr lang="en-US" dirty="0" smtClean="0"/>
              <a:t>y</a:t>
            </a:r>
            <a:r>
              <a:rPr lang="ru-RU" dirty="0" smtClean="0"/>
              <a:t>₀) и значение </a:t>
            </a:r>
            <a:r>
              <a:rPr lang="en-US" dirty="0" smtClean="0"/>
              <a:t>k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b="1" dirty="0" smtClean="0">
                <a:solidFill>
                  <a:srgbClr val="002060"/>
                </a:solidFill>
              </a:rPr>
              <a:t>Задачи</a:t>
            </a:r>
            <a:endParaRPr lang="ru-RU" sz="4800" b="1" dirty="0">
              <a:solidFill>
                <a:srgbClr val="002060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1.Найти площадь треугольника, образованного касательной к гиперболе y=4/</a:t>
            </a:r>
            <a:r>
              <a:rPr lang="ru-RU" dirty="0" err="1" smtClean="0"/>
              <a:t>x</a:t>
            </a:r>
            <a:r>
              <a:rPr lang="ru-RU" dirty="0" smtClean="0"/>
              <a:t>  и проходящей через точку (2;2) и осями координаты.</a:t>
            </a:r>
          </a:p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2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 2.Найти площадь треугольника, образованного касательной к гиперболе y=4/</a:t>
            </a:r>
            <a:r>
              <a:rPr lang="ru-RU" dirty="0" err="1" smtClean="0"/>
              <a:t>x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    проходящей параллельно прямой У = - 4х и осями координат. </a:t>
            </a:r>
          </a:p>
          <a:p>
            <a:endParaRPr lang="ru-RU" dirty="0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сканирование0001.jpg"/>
          <p:cNvPicPr>
            <a:picLocks noGrp="1" noChangeAspect="1"/>
          </p:cNvPicPr>
          <p:nvPr>
            <p:ph sz="quarter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00174"/>
            <a:ext cx="5120018" cy="5209062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002060"/>
                </a:solidFill>
              </a:rPr>
              <a:t>Решение первой задачи</a:t>
            </a:r>
            <a:endParaRPr lang="ru-RU" sz="4800" b="1" dirty="0">
              <a:solidFill>
                <a:srgbClr val="00206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5072066" y="1285860"/>
            <a:ext cx="4071934" cy="557214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800" dirty="0" smtClean="0"/>
              <a:t> М(2;2)</a:t>
            </a:r>
            <a:r>
              <a:rPr lang="el-GR" sz="1800" dirty="0" smtClean="0">
                <a:latin typeface="Cambria Math"/>
                <a:ea typeface="Cambria Math"/>
              </a:rPr>
              <a:t>϶ϵ</a:t>
            </a:r>
            <a:r>
              <a:rPr lang="ru-RU" sz="1800" dirty="0" smtClean="0">
                <a:latin typeface="Cambria Math"/>
                <a:ea typeface="Cambria Math"/>
              </a:rPr>
              <a:t> </a:t>
            </a:r>
            <a:r>
              <a:rPr lang="el-GR" sz="1800" dirty="0" smtClean="0">
                <a:latin typeface="Cambria Math"/>
                <a:ea typeface="Cambria Math"/>
              </a:rPr>
              <a:t>y</a:t>
            </a:r>
            <a:r>
              <a:rPr lang="ru-RU" sz="1800" dirty="0" smtClean="0">
                <a:latin typeface="Cambria Math"/>
                <a:ea typeface="Cambria Math"/>
              </a:rPr>
              <a:t>=4/</a:t>
            </a:r>
            <a:r>
              <a:rPr lang="en-US" sz="1800" dirty="0" smtClean="0">
                <a:latin typeface="Cambria Math"/>
                <a:ea typeface="Cambria Math"/>
              </a:rPr>
              <a:t>x</a:t>
            </a:r>
            <a:endParaRPr lang="ru-RU" sz="1800" dirty="0" smtClean="0">
              <a:latin typeface="Cambria Math"/>
              <a:ea typeface="Cambria Math"/>
            </a:endParaRPr>
          </a:p>
          <a:p>
            <a:pPr marL="0" indent="84138">
              <a:buNone/>
            </a:pPr>
            <a:r>
              <a:rPr lang="ru-RU" sz="1800" dirty="0" smtClean="0">
                <a:latin typeface="Cambria Math"/>
                <a:ea typeface="Cambria Math"/>
              </a:rPr>
              <a:t>Нахожу уравнение касательной к графику функции </a:t>
            </a:r>
            <a:r>
              <a:rPr lang="el-GR" sz="1800" dirty="0" smtClean="0">
                <a:latin typeface="Cambria Math"/>
                <a:ea typeface="Cambria Math"/>
              </a:rPr>
              <a:t>y</a:t>
            </a:r>
            <a:r>
              <a:rPr lang="ru-RU" sz="1800" dirty="0" smtClean="0">
                <a:latin typeface="Cambria Math"/>
                <a:ea typeface="Cambria Math"/>
              </a:rPr>
              <a:t>=4/</a:t>
            </a:r>
            <a:r>
              <a:rPr lang="en-US" sz="1800" dirty="0" smtClean="0">
                <a:latin typeface="Cambria Math"/>
                <a:ea typeface="Cambria Math"/>
              </a:rPr>
              <a:t>x</a:t>
            </a:r>
            <a:r>
              <a:rPr lang="ru-RU" sz="1800" dirty="0" smtClean="0">
                <a:latin typeface="Cambria Math"/>
                <a:ea typeface="Cambria Math"/>
              </a:rPr>
              <a:t> в точке с абсциссой касания 2. Уравнение касательной имеет вид </a:t>
            </a:r>
          </a:p>
          <a:p>
            <a:pPr marL="0" indent="84138">
              <a:buNone/>
            </a:pPr>
            <a:r>
              <a:rPr lang="en-US" sz="1800" dirty="0" smtClean="0">
                <a:latin typeface="Cambria Math"/>
                <a:ea typeface="Cambria Math"/>
              </a:rPr>
              <a:t>y=ƒ'</a:t>
            </a:r>
            <a:r>
              <a:rPr lang="ru-RU" sz="1800" dirty="0" smtClean="0">
                <a:latin typeface="Cambria Math"/>
                <a:ea typeface="Cambria Math"/>
              </a:rPr>
              <a:t>(</a:t>
            </a:r>
            <a:r>
              <a:rPr lang="en-US" sz="1800" dirty="0" smtClean="0">
                <a:latin typeface="Cambria Math"/>
                <a:ea typeface="Cambria Math"/>
              </a:rPr>
              <a:t>x₀</a:t>
            </a:r>
            <a:r>
              <a:rPr lang="ru-RU" sz="1800" dirty="0" smtClean="0">
                <a:latin typeface="Cambria Math"/>
                <a:ea typeface="Cambria Math"/>
              </a:rPr>
              <a:t>)(</a:t>
            </a:r>
            <a:r>
              <a:rPr lang="en-US" sz="1800" dirty="0" smtClean="0">
                <a:latin typeface="Cambria Math"/>
                <a:ea typeface="Cambria Math"/>
              </a:rPr>
              <a:t>x</a:t>
            </a:r>
            <a:r>
              <a:rPr lang="ru-RU" sz="1800" dirty="0" smtClean="0">
                <a:latin typeface="Cambria Math"/>
                <a:ea typeface="Cambria Math"/>
              </a:rPr>
              <a:t>-</a:t>
            </a:r>
            <a:r>
              <a:rPr lang="en-US" sz="1800" dirty="0" smtClean="0">
                <a:latin typeface="Cambria Math"/>
                <a:ea typeface="Cambria Math"/>
              </a:rPr>
              <a:t> x₀ </a:t>
            </a:r>
            <a:r>
              <a:rPr lang="ru-RU" sz="1800" dirty="0" smtClean="0">
                <a:latin typeface="Cambria Math"/>
                <a:ea typeface="Cambria Math"/>
              </a:rPr>
              <a:t>)+</a:t>
            </a:r>
            <a:r>
              <a:rPr lang="en-US" sz="1800" dirty="0" smtClean="0">
                <a:latin typeface="Cambria Math"/>
                <a:ea typeface="Cambria Math"/>
              </a:rPr>
              <a:t>ƒ</a:t>
            </a:r>
            <a:r>
              <a:rPr lang="ru-RU" sz="1800" dirty="0" smtClean="0">
                <a:latin typeface="Cambria Math"/>
                <a:ea typeface="Cambria Math"/>
              </a:rPr>
              <a:t>(</a:t>
            </a:r>
            <a:r>
              <a:rPr lang="en-US" sz="1800" dirty="0" smtClean="0">
                <a:latin typeface="Cambria Math"/>
                <a:ea typeface="Cambria Math"/>
              </a:rPr>
              <a:t>x₀</a:t>
            </a:r>
            <a:r>
              <a:rPr lang="ru-RU" sz="1800" dirty="0" smtClean="0">
                <a:latin typeface="Cambria Math"/>
                <a:ea typeface="Cambria Math"/>
              </a:rPr>
              <a:t>)</a:t>
            </a:r>
          </a:p>
          <a:p>
            <a:pPr marL="0" indent="84138">
              <a:buNone/>
            </a:pPr>
            <a:r>
              <a:rPr lang="ru-RU" sz="1800" dirty="0" smtClean="0">
                <a:latin typeface="Cambria Math"/>
                <a:ea typeface="Cambria Math"/>
              </a:rPr>
              <a:t>x₀=2</a:t>
            </a:r>
          </a:p>
          <a:p>
            <a:pPr marL="0" indent="84138">
              <a:buNone/>
            </a:pPr>
            <a:r>
              <a:rPr lang="en-US" sz="1800" dirty="0" smtClean="0">
                <a:latin typeface="Cambria Math"/>
                <a:ea typeface="Cambria Math"/>
              </a:rPr>
              <a:t>ƒ</a:t>
            </a:r>
            <a:r>
              <a:rPr lang="ru-RU" sz="1800" dirty="0" smtClean="0">
                <a:latin typeface="Cambria Math"/>
                <a:ea typeface="Cambria Math"/>
              </a:rPr>
              <a:t>(</a:t>
            </a:r>
            <a:r>
              <a:rPr lang="en-US" sz="1800" dirty="0" smtClean="0">
                <a:latin typeface="Cambria Math"/>
                <a:ea typeface="Cambria Math"/>
              </a:rPr>
              <a:t>x₀</a:t>
            </a:r>
            <a:r>
              <a:rPr lang="ru-RU" sz="1800" dirty="0" smtClean="0">
                <a:latin typeface="Cambria Math"/>
                <a:ea typeface="Cambria Math"/>
              </a:rPr>
              <a:t>)=2</a:t>
            </a:r>
          </a:p>
          <a:p>
            <a:pPr marL="0" indent="84138">
              <a:buNone/>
            </a:pPr>
            <a:r>
              <a:rPr lang="en-US" sz="1800" dirty="0" smtClean="0">
                <a:latin typeface="Cambria Math"/>
                <a:ea typeface="Cambria Math"/>
              </a:rPr>
              <a:t>ƒ'</a:t>
            </a:r>
            <a:r>
              <a:rPr lang="ru-RU" sz="1800" dirty="0" smtClean="0">
                <a:latin typeface="Cambria Math"/>
                <a:ea typeface="Cambria Math"/>
              </a:rPr>
              <a:t>(</a:t>
            </a:r>
            <a:r>
              <a:rPr lang="en-US" sz="1800" dirty="0" smtClean="0">
                <a:latin typeface="Cambria Math"/>
                <a:ea typeface="Cambria Math"/>
              </a:rPr>
              <a:t>x</a:t>
            </a:r>
            <a:r>
              <a:rPr lang="ru-RU" sz="1800" dirty="0" smtClean="0">
                <a:latin typeface="Cambria Math"/>
                <a:ea typeface="Cambria Math"/>
              </a:rPr>
              <a:t>)=(4/</a:t>
            </a:r>
            <a:r>
              <a:rPr lang="en-US" sz="1800" dirty="0" smtClean="0">
                <a:latin typeface="Cambria Math"/>
                <a:ea typeface="Cambria Math"/>
              </a:rPr>
              <a:t>x</a:t>
            </a:r>
            <a:r>
              <a:rPr lang="ru-RU" sz="1800" dirty="0" smtClean="0">
                <a:latin typeface="Cambria Math"/>
                <a:ea typeface="Cambria Math"/>
              </a:rPr>
              <a:t>)</a:t>
            </a:r>
            <a:r>
              <a:rPr lang="en-US" sz="1800" dirty="0" smtClean="0">
                <a:latin typeface="Cambria Math"/>
                <a:ea typeface="Cambria Math"/>
              </a:rPr>
              <a:t>'</a:t>
            </a:r>
            <a:r>
              <a:rPr lang="ru-RU" sz="1800" dirty="0" smtClean="0">
                <a:latin typeface="Cambria Math"/>
                <a:ea typeface="Cambria Math"/>
              </a:rPr>
              <a:t>=(4</a:t>
            </a:r>
            <a:r>
              <a:rPr lang="en-US" sz="1800" dirty="0" smtClean="0">
                <a:latin typeface="Cambria Math"/>
                <a:ea typeface="Cambria Math"/>
              </a:rPr>
              <a:t>x¯¹</a:t>
            </a:r>
            <a:r>
              <a:rPr lang="ru-RU" sz="1800" dirty="0" smtClean="0">
                <a:latin typeface="Cambria Math"/>
                <a:ea typeface="Cambria Math"/>
              </a:rPr>
              <a:t>)</a:t>
            </a:r>
            <a:r>
              <a:rPr lang="en-US" sz="1800" dirty="0" smtClean="0">
                <a:latin typeface="Cambria Math"/>
                <a:ea typeface="Cambria Math"/>
              </a:rPr>
              <a:t>'</a:t>
            </a:r>
            <a:r>
              <a:rPr lang="ru-RU" sz="1800" dirty="0" smtClean="0">
                <a:latin typeface="Cambria Math"/>
                <a:ea typeface="Cambria Math"/>
              </a:rPr>
              <a:t>=-4</a:t>
            </a:r>
            <a:r>
              <a:rPr lang="en-US" sz="1800" dirty="0" smtClean="0">
                <a:latin typeface="Cambria Math"/>
                <a:ea typeface="Cambria Math"/>
              </a:rPr>
              <a:t>x</a:t>
            </a:r>
            <a:r>
              <a:rPr lang="ru-RU" sz="1800" dirty="0" smtClean="0">
                <a:latin typeface="Cambria Math"/>
                <a:ea typeface="Cambria Math"/>
              </a:rPr>
              <a:t>¯²=-4/</a:t>
            </a:r>
            <a:r>
              <a:rPr lang="en-US" sz="1800" dirty="0" smtClean="0">
                <a:latin typeface="Cambria Math"/>
                <a:ea typeface="Cambria Math"/>
              </a:rPr>
              <a:t>x</a:t>
            </a:r>
            <a:r>
              <a:rPr lang="ru-RU" sz="1800" dirty="0" smtClean="0">
                <a:latin typeface="Cambria Math"/>
                <a:ea typeface="Cambria Math"/>
              </a:rPr>
              <a:t>²</a:t>
            </a:r>
          </a:p>
          <a:p>
            <a:pPr marL="0" indent="84138">
              <a:buNone/>
            </a:pPr>
            <a:r>
              <a:rPr lang="en-US" sz="1800" dirty="0" smtClean="0">
                <a:latin typeface="Cambria Math"/>
                <a:ea typeface="Cambria Math"/>
              </a:rPr>
              <a:t>ƒ'</a:t>
            </a:r>
            <a:r>
              <a:rPr lang="ru-RU" sz="1800" dirty="0" smtClean="0">
                <a:latin typeface="Cambria Math"/>
                <a:ea typeface="Cambria Math"/>
              </a:rPr>
              <a:t>(</a:t>
            </a:r>
            <a:r>
              <a:rPr lang="en-US" sz="1800" dirty="0" smtClean="0">
                <a:latin typeface="Cambria Math"/>
                <a:ea typeface="Cambria Math"/>
              </a:rPr>
              <a:t>x</a:t>
            </a:r>
            <a:r>
              <a:rPr lang="ru-RU" sz="1800" dirty="0" smtClean="0">
                <a:latin typeface="Cambria Math"/>
                <a:ea typeface="Cambria Math"/>
              </a:rPr>
              <a:t>)=-1</a:t>
            </a:r>
          </a:p>
          <a:p>
            <a:pPr marL="0" indent="84138">
              <a:buNone/>
            </a:pPr>
            <a:r>
              <a:rPr lang="ru-RU" sz="1800" dirty="0" smtClean="0">
                <a:latin typeface="Cambria Math"/>
                <a:ea typeface="Cambria Math"/>
              </a:rPr>
              <a:t>Уравнение касательной</a:t>
            </a:r>
          </a:p>
          <a:p>
            <a:pPr marL="0" indent="84138">
              <a:buNone/>
            </a:pPr>
            <a:r>
              <a:rPr lang="en-US" sz="1800" dirty="0" smtClean="0">
                <a:latin typeface="Cambria Math"/>
                <a:ea typeface="Cambria Math"/>
              </a:rPr>
              <a:t>Y</a:t>
            </a:r>
            <a:r>
              <a:rPr lang="ru-RU" sz="1800" dirty="0" smtClean="0">
                <a:latin typeface="Cambria Math"/>
                <a:ea typeface="Cambria Math"/>
              </a:rPr>
              <a:t>=-(</a:t>
            </a:r>
            <a:r>
              <a:rPr lang="en-US" sz="1800" dirty="0" smtClean="0">
                <a:latin typeface="Cambria Math"/>
                <a:ea typeface="Cambria Math"/>
              </a:rPr>
              <a:t>x</a:t>
            </a:r>
            <a:r>
              <a:rPr lang="ru-RU" sz="1800" dirty="0" smtClean="0">
                <a:latin typeface="Cambria Math"/>
                <a:ea typeface="Cambria Math"/>
              </a:rPr>
              <a:t>-2)+2=-</a:t>
            </a:r>
            <a:r>
              <a:rPr lang="en-US" sz="1800" dirty="0" smtClean="0">
                <a:latin typeface="Cambria Math"/>
                <a:ea typeface="Cambria Math"/>
              </a:rPr>
              <a:t>x</a:t>
            </a:r>
            <a:r>
              <a:rPr lang="ru-RU" sz="1800" dirty="0" smtClean="0">
                <a:latin typeface="Cambria Math"/>
                <a:ea typeface="Cambria Math"/>
              </a:rPr>
              <a:t>+4</a:t>
            </a:r>
          </a:p>
          <a:p>
            <a:pPr marL="0" indent="84138">
              <a:buNone/>
            </a:pPr>
            <a:r>
              <a:rPr lang="ru-RU" sz="1800" dirty="0" smtClean="0">
                <a:latin typeface="Cambria Math"/>
                <a:ea typeface="Cambria Math"/>
              </a:rPr>
              <a:t>Координаты точек пересечения с осями координат (0;4) и (4;0)</a:t>
            </a:r>
            <a:endParaRPr lang="en-US" sz="1800" dirty="0" smtClean="0">
              <a:latin typeface="Cambria Math"/>
              <a:ea typeface="Cambria Math"/>
            </a:endParaRPr>
          </a:p>
          <a:p>
            <a:pPr marL="0" indent="84138">
              <a:buNone/>
            </a:pPr>
            <a:r>
              <a:rPr lang="ru-RU" sz="1800" dirty="0" smtClean="0">
                <a:latin typeface="Cambria Math"/>
                <a:ea typeface="Cambria Math"/>
              </a:rPr>
              <a:t>Длины катетов равны 4</a:t>
            </a:r>
          </a:p>
          <a:p>
            <a:pPr marL="0" indent="84138">
              <a:buNone/>
            </a:pPr>
            <a:r>
              <a:rPr lang="en-US" sz="1800" dirty="0" smtClean="0">
                <a:latin typeface="Cambria Math"/>
                <a:ea typeface="Cambria Math"/>
              </a:rPr>
              <a:t>S₁=</a:t>
            </a:r>
            <a:r>
              <a:rPr lang="ru-RU" sz="1800" dirty="0" smtClean="0">
                <a:latin typeface="Cambria Math"/>
                <a:ea typeface="Cambria Math"/>
              </a:rPr>
              <a:t>(4+4)/2=8</a:t>
            </a:r>
            <a:endParaRPr lang="ru-RU" sz="1800" dirty="0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002060"/>
                </a:solidFill>
              </a:rPr>
              <a:t>Решение второй задачи </a:t>
            </a:r>
            <a:endParaRPr lang="ru-RU" sz="4800" b="1" dirty="0">
              <a:solidFill>
                <a:srgbClr val="002060"/>
              </a:solidFill>
            </a:endParaRPr>
          </a:p>
        </p:txBody>
      </p:sp>
      <p:pic>
        <p:nvPicPr>
          <p:cNvPr id="7" name="Содержимое 6" descr="сканирование0002пр.JPG"/>
          <p:cNvPicPr>
            <a:picLocks noGrp="1" noChangeAspect="1"/>
          </p:cNvPicPr>
          <p:nvPr>
            <p:ph sz="quarter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255473"/>
            <a:ext cx="4572000" cy="5602527"/>
          </a:xfrm>
        </p:spPr>
      </p:pic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0" y="1589566"/>
            <a:ext cx="4571999" cy="5268433"/>
          </a:xfrm>
        </p:spPr>
        <p:txBody>
          <a:bodyPr>
            <a:normAutofit fontScale="92500" lnSpcReduction="10000"/>
          </a:bodyPr>
          <a:lstStyle/>
          <a:p>
            <a:pPr marL="0" indent="36000">
              <a:buNone/>
            </a:pPr>
            <a:r>
              <a:rPr lang="ru-RU" sz="1800" dirty="0" smtClean="0"/>
              <a:t>Общий вид уравнения касательной </a:t>
            </a:r>
            <a:r>
              <a:rPr lang="en-US" sz="1800" dirty="0" smtClean="0">
                <a:ea typeface="Cambria Math"/>
              </a:rPr>
              <a:t>y=</a:t>
            </a:r>
            <a:r>
              <a:rPr lang="ru-RU" sz="1800" dirty="0" smtClean="0">
                <a:ea typeface="Cambria Math"/>
              </a:rPr>
              <a:t>-4</a:t>
            </a:r>
            <a:r>
              <a:rPr lang="en-US" sz="1800" dirty="0" smtClean="0">
                <a:ea typeface="Cambria Math"/>
              </a:rPr>
              <a:t>x</a:t>
            </a:r>
            <a:r>
              <a:rPr lang="ru-RU" sz="1800" dirty="0" smtClean="0">
                <a:ea typeface="Cambria Math"/>
              </a:rPr>
              <a:t>+</a:t>
            </a:r>
            <a:r>
              <a:rPr lang="en-US" sz="1800" dirty="0" smtClean="0">
                <a:ea typeface="Cambria Math"/>
              </a:rPr>
              <a:t>b</a:t>
            </a:r>
            <a:endParaRPr lang="ru-RU" sz="1800" dirty="0" smtClean="0">
              <a:ea typeface="Cambria Math"/>
            </a:endParaRPr>
          </a:p>
          <a:p>
            <a:pPr marL="0" indent="36000">
              <a:buNone/>
            </a:pPr>
            <a:r>
              <a:rPr lang="ru-RU" sz="1800" dirty="0" smtClean="0">
                <a:ea typeface="Cambria Math"/>
              </a:rPr>
              <a:t>Находим уравнение касательной</a:t>
            </a:r>
          </a:p>
          <a:p>
            <a:pPr marL="0" indent="36000">
              <a:spcBef>
                <a:spcPts val="0"/>
              </a:spcBef>
              <a:buNone/>
            </a:pPr>
            <a:r>
              <a:rPr lang="en-US" sz="1800" dirty="0" smtClean="0">
                <a:ea typeface="Cambria Math"/>
              </a:rPr>
              <a:t>y=</a:t>
            </a:r>
            <a:r>
              <a:rPr lang="ru-RU" sz="1800" dirty="0" smtClean="0">
                <a:ea typeface="Cambria Math"/>
              </a:rPr>
              <a:t>-4</a:t>
            </a:r>
            <a:r>
              <a:rPr lang="en-US" sz="1800" dirty="0" smtClean="0">
                <a:ea typeface="Cambria Math"/>
              </a:rPr>
              <a:t>x</a:t>
            </a:r>
            <a:r>
              <a:rPr lang="ru-RU" sz="1800" dirty="0" smtClean="0">
                <a:ea typeface="Cambria Math"/>
              </a:rPr>
              <a:t>+</a:t>
            </a:r>
            <a:r>
              <a:rPr lang="en-US" sz="1800" dirty="0" smtClean="0">
                <a:ea typeface="Cambria Math"/>
              </a:rPr>
              <a:t>b</a:t>
            </a:r>
            <a:endParaRPr lang="ru-RU" sz="1800" dirty="0" smtClean="0">
              <a:ea typeface="Cambria Math"/>
            </a:endParaRPr>
          </a:p>
          <a:p>
            <a:pPr marL="0" indent="36000">
              <a:spcBef>
                <a:spcPts val="0"/>
              </a:spcBef>
              <a:buNone/>
            </a:pPr>
            <a:r>
              <a:rPr lang="ru-RU" sz="1800" dirty="0" smtClean="0"/>
              <a:t>y=-4/</a:t>
            </a:r>
            <a:r>
              <a:rPr lang="ru-RU" sz="1800" dirty="0" err="1" smtClean="0"/>
              <a:t>x</a:t>
            </a:r>
            <a:endParaRPr lang="ru-RU" sz="1800" dirty="0" smtClean="0"/>
          </a:p>
          <a:p>
            <a:pPr marL="0" indent="36000">
              <a:spcBef>
                <a:spcPts val="0"/>
              </a:spcBef>
              <a:buNone/>
            </a:pPr>
            <a:r>
              <a:rPr lang="ru-RU" sz="1800" dirty="0" smtClean="0">
                <a:ea typeface="Cambria Math"/>
              </a:rPr>
              <a:t>4</a:t>
            </a:r>
            <a:r>
              <a:rPr lang="en-US" sz="1800" dirty="0" smtClean="0">
                <a:latin typeface="Cambria Math"/>
                <a:ea typeface="Cambria Math"/>
              </a:rPr>
              <a:t>x²-bx+4=0</a:t>
            </a:r>
            <a:endParaRPr lang="ru-RU" sz="1800" dirty="0" smtClean="0">
              <a:latin typeface="Cambria Math"/>
              <a:ea typeface="Cambria Math"/>
            </a:endParaRPr>
          </a:p>
          <a:p>
            <a:pPr marL="0" indent="36000">
              <a:spcBef>
                <a:spcPts val="0"/>
              </a:spcBef>
              <a:buNone/>
            </a:pPr>
            <a:r>
              <a:rPr lang="en-US" sz="1800" dirty="0" smtClean="0">
                <a:latin typeface="Cambria Math"/>
                <a:ea typeface="Cambria Math"/>
              </a:rPr>
              <a:t>b=±8</a:t>
            </a:r>
            <a:endParaRPr lang="ru-RU" sz="1800" dirty="0" smtClean="0">
              <a:latin typeface="Cambria Math"/>
              <a:ea typeface="Cambria Math"/>
            </a:endParaRPr>
          </a:p>
          <a:p>
            <a:pPr marL="0" indent="36000">
              <a:spcBef>
                <a:spcPts val="0"/>
              </a:spcBef>
              <a:buNone/>
            </a:pPr>
            <a:r>
              <a:rPr lang="en-US" sz="1800" dirty="0" smtClean="0">
                <a:latin typeface="Cambria Math"/>
                <a:ea typeface="Cambria Math"/>
              </a:rPr>
              <a:t>y=-4x+8</a:t>
            </a:r>
            <a:endParaRPr lang="ru-RU" sz="1800" dirty="0" smtClean="0">
              <a:latin typeface="Cambria Math"/>
              <a:ea typeface="Cambria Math"/>
            </a:endParaRPr>
          </a:p>
          <a:p>
            <a:pPr marL="0" indent="36000">
              <a:spcBef>
                <a:spcPts val="0"/>
              </a:spcBef>
              <a:buNone/>
            </a:pPr>
            <a:r>
              <a:rPr lang="en-US" sz="1800" dirty="0" smtClean="0">
                <a:latin typeface="Cambria Math"/>
                <a:ea typeface="Cambria Math"/>
              </a:rPr>
              <a:t>y=-4x-8</a:t>
            </a:r>
            <a:endParaRPr lang="ru-RU" sz="1800" dirty="0" smtClean="0">
              <a:latin typeface="Cambria Math"/>
              <a:ea typeface="Cambria Math"/>
            </a:endParaRPr>
          </a:p>
          <a:p>
            <a:pPr marL="0" indent="36000">
              <a:spcBef>
                <a:spcPts val="0"/>
              </a:spcBef>
              <a:buNone/>
            </a:pPr>
            <a:r>
              <a:rPr lang="ru-RU" sz="1800" dirty="0" smtClean="0">
                <a:latin typeface="Cambria Math"/>
                <a:ea typeface="Cambria Math"/>
              </a:rPr>
              <a:t>Координаты точек пересечения  с осями </a:t>
            </a:r>
            <a:r>
              <a:rPr lang="en-US" sz="1800" dirty="0" smtClean="0">
                <a:latin typeface="Cambria Math"/>
                <a:ea typeface="Cambria Math"/>
              </a:rPr>
              <a:t>Ox </a:t>
            </a:r>
            <a:r>
              <a:rPr lang="ru-RU" sz="1800" dirty="0" smtClean="0">
                <a:latin typeface="Cambria Math"/>
                <a:ea typeface="Cambria Math"/>
              </a:rPr>
              <a:t>и</a:t>
            </a:r>
            <a:r>
              <a:rPr lang="en-US" sz="1800" dirty="0" smtClean="0">
                <a:latin typeface="Cambria Math"/>
                <a:ea typeface="Cambria Math"/>
              </a:rPr>
              <a:t> </a:t>
            </a:r>
            <a:r>
              <a:rPr lang="en-US" sz="1800" dirty="0" err="1" smtClean="0">
                <a:latin typeface="Cambria Math"/>
                <a:ea typeface="Cambria Math"/>
              </a:rPr>
              <a:t>Oy</a:t>
            </a:r>
            <a:endParaRPr lang="ru-RU" sz="1800" dirty="0" smtClean="0">
              <a:latin typeface="Cambria Math"/>
              <a:ea typeface="Cambria Math"/>
            </a:endParaRPr>
          </a:p>
          <a:p>
            <a:pPr marL="0" indent="36000">
              <a:spcBef>
                <a:spcPts val="0"/>
              </a:spcBef>
              <a:buNone/>
            </a:pPr>
            <a:r>
              <a:rPr lang="en-US" sz="1800" dirty="0" smtClean="0">
                <a:latin typeface="Cambria Math"/>
                <a:ea typeface="Cambria Math"/>
              </a:rPr>
              <a:t>y=-4x+8</a:t>
            </a:r>
            <a:r>
              <a:rPr lang="ru-RU" sz="1800" dirty="0" smtClean="0">
                <a:latin typeface="Cambria Math"/>
                <a:ea typeface="Cambria Math"/>
              </a:rPr>
              <a:t>   (0;8)(2;0)</a:t>
            </a:r>
          </a:p>
          <a:p>
            <a:pPr marL="0" indent="36000">
              <a:spcBef>
                <a:spcPts val="0"/>
              </a:spcBef>
              <a:buNone/>
            </a:pPr>
            <a:r>
              <a:rPr lang="en-US" sz="1800" dirty="0" smtClean="0">
                <a:latin typeface="Cambria Math"/>
                <a:ea typeface="Cambria Math"/>
              </a:rPr>
              <a:t>y=-4x-8</a:t>
            </a:r>
            <a:r>
              <a:rPr lang="ru-RU" sz="1800" dirty="0" smtClean="0">
                <a:latin typeface="Cambria Math"/>
                <a:ea typeface="Cambria Math"/>
              </a:rPr>
              <a:t>      (0;-8) и(-2;0)</a:t>
            </a:r>
          </a:p>
          <a:p>
            <a:pPr marL="0" indent="36000">
              <a:spcBef>
                <a:spcPts val="0"/>
              </a:spcBef>
              <a:buNone/>
            </a:pPr>
            <a:r>
              <a:rPr lang="ru-RU" sz="1800" dirty="0" smtClean="0">
                <a:latin typeface="Cambria Math"/>
                <a:ea typeface="Cambria Math"/>
              </a:rPr>
              <a:t>Координаты точек касания</a:t>
            </a:r>
          </a:p>
          <a:p>
            <a:pPr marL="0" indent="36000">
              <a:spcBef>
                <a:spcPts val="0"/>
              </a:spcBef>
              <a:buNone/>
            </a:pPr>
            <a:r>
              <a:rPr lang="ru-RU" sz="1800" dirty="0" smtClean="0">
                <a:latin typeface="Cambria Math"/>
                <a:ea typeface="Cambria Math"/>
              </a:rPr>
              <a:t>-4</a:t>
            </a:r>
            <a:r>
              <a:rPr lang="en-US" sz="1800" dirty="0" smtClean="0">
                <a:latin typeface="Cambria Math"/>
                <a:ea typeface="Cambria Math"/>
              </a:rPr>
              <a:t>x+8=4/x,</a:t>
            </a:r>
            <a:r>
              <a:rPr lang="ru-RU" sz="1800" dirty="0" smtClean="0">
                <a:latin typeface="Cambria Math"/>
                <a:ea typeface="Cambria Math"/>
              </a:rPr>
              <a:t>  </a:t>
            </a:r>
            <a:r>
              <a:rPr lang="en-US" sz="1800" dirty="0" smtClean="0">
                <a:latin typeface="Cambria Math"/>
                <a:ea typeface="Cambria Math"/>
              </a:rPr>
              <a:t>x≠0</a:t>
            </a:r>
            <a:r>
              <a:rPr lang="ru-RU" sz="1800" dirty="0" smtClean="0">
                <a:latin typeface="Cambria Math"/>
                <a:ea typeface="Cambria Math"/>
              </a:rPr>
              <a:t>       -4</a:t>
            </a:r>
            <a:r>
              <a:rPr lang="en-US" sz="1800" dirty="0" smtClean="0">
                <a:latin typeface="Cambria Math"/>
                <a:ea typeface="Cambria Math"/>
              </a:rPr>
              <a:t>x</a:t>
            </a:r>
            <a:r>
              <a:rPr lang="ru-RU" sz="1800" dirty="0" smtClean="0">
                <a:latin typeface="Cambria Math"/>
                <a:ea typeface="Cambria Math"/>
              </a:rPr>
              <a:t>-</a:t>
            </a:r>
            <a:r>
              <a:rPr lang="en-US" sz="1800" dirty="0" smtClean="0">
                <a:latin typeface="Cambria Math"/>
                <a:ea typeface="Cambria Math"/>
              </a:rPr>
              <a:t>8=4/x,</a:t>
            </a:r>
            <a:r>
              <a:rPr lang="ru-RU" sz="1800" dirty="0" smtClean="0">
                <a:latin typeface="Cambria Math"/>
                <a:ea typeface="Cambria Math"/>
              </a:rPr>
              <a:t>  </a:t>
            </a:r>
            <a:r>
              <a:rPr lang="en-US" sz="1800" dirty="0" smtClean="0">
                <a:latin typeface="Cambria Math"/>
                <a:ea typeface="Cambria Math"/>
              </a:rPr>
              <a:t>x≠0</a:t>
            </a:r>
            <a:r>
              <a:rPr lang="ru-RU" sz="1800" dirty="0" smtClean="0">
                <a:latin typeface="Cambria Math"/>
                <a:ea typeface="Cambria Math"/>
              </a:rPr>
              <a:t> </a:t>
            </a:r>
          </a:p>
          <a:p>
            <a:pPr marL="0" indent="36000">
              <a:spcBef>
                <a:spcPts val="0"/>
              </a:spcBef>
              <a:buNone/>
            </a:pPr>
            <a:r>
              <a:rPr lang="ru-RU" sz="1800" dirty="0" smtClean="0">
                <a:latin typeface="Cambria Math"/>
                <a:ea typeface="Cambria Math"/>
              </a:rPr>
              <a:t>x²-2</a:t>
            </a:r>
            <a:r>
              <a:rPr lang="en-US" sz="1800" dirty="0" smtClean="0">
                <a:latin typeface="Cambria Math"/>
                <a:ea typeface="Cambria Math"/>
              </a:rPr>
              <a:t>x+1=0 </a:t>
            </a:r>
            <a:r>
              <a:rPr lang="ru-RU" sz="1800" dirty="0" smtClean="0">
                <a:latin typeface="Cambria Math"/>
                <a:ea typeface="Cambria Math"/>
              </a:rPr>
              <a:t>                  x²+2</a:t>
            </a:r>
            <a:r>
              <a:rPr lang="en-US" sz="1800" dirty="0" smtClean="0">
                <a:latin typeface="Cambria Math"/>
                <a:ea typeface="Cambria Math"/>
              </a:rPr>
              <a:t>x+1=0 </a:t>
            </a:r>
            <a:endParaRPr lang="ru-RU" sz="1800" dirty="0" smtClean="0">
              <a:latin typeface="Cambria Math"/>
              <a:ea typeface="Cambria Math"/>
            </a:endParaRPr>
          </a:p>
          <a:p>
            <a:pPr marL="0" indent="36000">
              <a:spcBef>
                <a:spcPts val="0"/>
              </a:spcBef>
              <a:buNone/>
            </a:pPr>
            <a:r>
              <a:rPr lang="en-US" sz="1800" dirty="0" smtClean="0">
                <a:latin typeface="Cambria Math"/>
                <a:ea typeface="Cambria Math"/>
              </a:rPr>
              <a:t>(x-1)²=0</a:t>
            </a:r>
            <a:r>
              <a:rPr lang="ru-RU" sz="1800" dirty="0" smtClean="0">
                <a:latin typeface="Cambria Math"/>
                <a:ea typeface="Cambria Math"/>
              </a:rPr>
              <a:t>                       </a:t>
            </a:r>
            <a:r>
              <a:rPr lang="en-US" sz="1800" dirty="0" smtClean="0">
                <a:latin typeface="Cambria Math"/>
                <a:ea typeface="Cambria Math"/>
              </a:rPr>
              <a:t>(x</a:t>
            </a:r>
            <a:r>
              <a:rPr lang="ru-RU" sz="1800" dirty="0" smtClean="0">
                <a:latin typeface="Cambria Math"/>
                <a:ea typeface="Cambria Math"/>
              </a:rPr>
              <a:t>+</a:t>
            </a:r>
            <a:r>
              <a:rPr lang="en-US" sz="1800" dirty="0" smtClean="0">
                <a:latin typeface="Cambria Math"/>
                <a:ea typeface="Cambria Math"/>
              </a:rPr>
              <a:t>1)²=0</a:t>
            </a:r>
            <a:endParaRPr lang="ru-RU" sz="1800" dirty="0" smtClean="0">
              <a:latin typeface="Cambria Math"/>
              <a:ea typeface="Cambria Math"/>
            </a:endParaRPr>
          </a:p>
          <a:p>
            <a:pPr marL="0" indent="36000">
              <a:spcBef>
                <a:spcPts val="0"/>
              </a:spcBef>
              <a:buNone/>
            </a:pPr>
            <a:r>
              <a:rPr lang="en-US" sz="1800" dirty="0" smtClean="0">
                <a:latin typeface="Cambria Math"/>
                <a:ea typeface="Cambria Math"/>
              </a:rPr>
              <a:t>x=1 </a:t>
            </a:r>
            <a:r>
              <a:rPr lang="ru-RU" sz="1800" dirty="0" smtClean="0">
                <a:latin typeface="Cambria Math"/>
                <a:ea typeface="Cambria Math"/>
              </a:rPr>
              <a:t>                                 </a:t>
            </a:r>
            <a:r>
              <a:rPr lang="en-US" sz="1800" dirty="0" smtClean="0">
                <a:latin typeface="Cambria Math"/>
                <a:ea typeface="Cambria Math"/>
              </a:rPr>
              <a:t>x=</a:t>
            </a:r>
            <a:r>
              <a:rPr lang="ru-RU" sz="1800" dirty="0" smtClean="0">
                <a:latin typeface="Cambria Math"/>
                <a:ea typeface="Cambria Math"/>
              </a:rPr>
              <a:t>-</a:t>
            </a:r>
            <a:r>
              <a:rPr lang="en-US" sz="1800" dirty="0" smtClean="0">
                <a:latin typeface="Cambria Math"/>
                <a:ea typeface="Cambria Math"/>
              </a:rPr>
              <a:t>1 </a:t>
            </a:r>
            <a:endParaRPr lang="ru-RU" sz="1800" dirty="0" smtClean="0">
              <a:latin typeface="Cambria Math"/>
              <a:ea typeface="Cambria Math"/>
            </a:endParaRPr>
          </a:p>
          <a:p>
            <a:pPr marL="0" indent="36000">
              <a:spcBef>
                <a:spcPts val="0"/>
              </a:spcBef>
              <a:buNone/>
            </a:pPr>
            <a:r>
              <a:rPr lang="en-US" sz="1800" dirty="0" smtClean="0">
                <a:latin typeface="Cambria Math"/>
                <a:ea typeface="Cambria Math"/>
              </a:rPr>
              <a:t>y=4/x=4</a:t>
            </a:r>
            <a:r>
              <a:rPr lang="ru-RU" sz="1800" dirty="0" smtClean="0">
                <a:latin typeface="Cambria Math"/>
                <a:ea typeface="Cambria Math"/>
              </a:rPr>
              <a:t>                       </a:t>
            </a:r>
            <a:r>
              <a:rPr lang="en-US" sz="1800" dirty="0" smtClean="0">
                <a:latin typeface="Cambria Math"/>
                <a:ea typeface="Cambria Math"/>
              </a:rPr>
              <a:t>y=4/x=</a:t>
            </a:r>
            <a:r>
              <a:rPr lang="ru-RU" sz="1800" dirty="0" smtClean="0">
                <a:latin typeface="Cambria Math"/>
                <a:ea typeface="Cambria Math"/>
              </a:rPr>
              <a:t>-</a:t>
            </a:r>
            <a:r>
              <a:rPr lang="en-US" sz="1800" dirty="0" smtClean="0">
                <a:latin typeface="Cambria Math"/>
                <a:ea typeface="Cambria Math"/>
              </a:rPr>
              <a:t>4</a:t>
            </a:r>
            <a:endParaRPr lang="ru-RU" sz="1800" dirty="0" smtClean="0">
              <a:latin typeface="Cambria Math"/>
              <a:ea typeface="Cambria Math"/>
            </a:endParaRPr>
          </a:p>
          <a:p>
            <a:pPr marL="0" indent="36000">
              <a:spcBef>
                <a:spcPts val="0"/>
              </a:spcBef>
              <a:buNone/>
            </a:pPr>
            <a:r>
              <a:rPr lang="ru-RU" sz="1800" dirty="0" smtClean="0">
                <a:latin typeface="Cambria Math"/>
                <a:ea typeface="Cambria Math"/>
              </a:rPr>
              <a:t>(1;4)                                    (-1;-4)</a:t>
            </a:r>
          </a:p>
          <a:p>
            <a:pPr marL="0" indent="36000">
              <a:spcBef>
                <a:spcPts val="0"/>
              </a:spcBef>
              <a:buNone/>
            </a:pPr>
            <a:r>
              <a:rPr lang="ru-RU" sz="1800" dirty="0" smtClean="0">
                <a:latin typeface="Cambria Math"/>
                <a:ea typeface="Cambria Math"/>
              </a:rPr>
              <a:t>S₂=</a:t>
            </a:r>
            <a:r>
              <a:rPr lang="en-US" sz="1800" dirty="0" smtClean="0">
                <a:latin typeface="Cambria Math"/>
                <a:ea typeface="Cambria Math"/>
              </a:rPr>
              <a:t>S₃=8</a:t>
            </a:r>
            <a:endParaRPr lang="ru-RU" sz="1800" dirty="0" smtClean="0">
              <a:ea typeface="Cambria Math"/>
            </a:endParaRPr>
          </a:p>
          <a:p>
            <a:pPr marL="0" indent="36000">
              <a:spcBef>
                <a:spcPts val="0"/>
              </a:spcBef>
              <a:buNone/>
            </a:pPr>
            <a:endParaRPr lang="ru-RU" sz="1800" dirty="0" smtClean="0">
              <a:ea typeface="Cambria Math"/>
            </a:endParaRPr>
          </a:p>
          <a:p>
            <a:pPr marL="0" indent="84138">
              <a:buNone/>
            </a:pPr>
            <a:endParaRPr lang="ru-RU" sz="1800" dirty="0" smtClean="0">
              <a:ea typeface="Cambria Math"/>
            </a:endParaRPr>
          </a:p>
          <a:p>
            <a:pPr marL="0" indent="84138">
              <a:buNone/>
            </a:pPr>
            <a:endParaRPr lang="ru-RU" sz="1800" dirty="0"/>
          </a:p>
        </p:txBody>
      </p:sp>
      <p:sp>
        <p:nvSpPr>
          <p:cNvPr id="6" name="Левая фигурная скобка 5"/>
          <p:cNvSpPr/>
          <p:nvPr/>
        </p:nvSpPr>
        <p:spPr>
          <a:xfrm>
            <a:off x="4572000" y="2428868"/>
            <a:ext cx="142876" cy="500066"/>
          </a:xfrm>
          <a:prstGeom prst="leftBrace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b="1" dirty="0" smtClean="0">
                <a:solidFill>
                  <a:srgbClr val="002060"/>
                </a:solidFill>
              </a:rPr>
              <a:t>Таблица результатов</a:t>
            </a:r>
            <a:endParaRPr lang="ru-RU" sz="4800" b="1" dirty="0">
              <a:solidFill>
                <a:srgbClr val="002060"/>
              </a:solidFill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quarter" idx="1"/>
          </p:nvPr>
        </p:nvGraphicFramePr>
        <p:xfrm>
          <a:off x="0" y="1928802"/>
          <a:ext cx="9144000" cy="35004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84066"/>
                <a:gridCol w="1659499"/>
                <a:gridCol w="1140505"/>
                <a:gridCol w="2035820"/>
                <a:gridCol w="1699314"/>
                <a:gridCol w="1824796"/>
              </a:tblGrid>
              <a:tr h="1454303">
                <a:tc>
                  <a:txBody>
                    <a:bodyPr/>
                    <a:lstStyle/>
                    <a:p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№</a:t>
                      </a:r>
                      <a:b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опыта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Уравнение </a:t>
                      </a:r>
                      <a:b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касательной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Calibri"/>
                          <a:ea typeface="Times New Roman"/>
                          <a:cs typeface="Times New Roman"/>
                        </a:rPr>
                        <a:t>Точка </a:t>
                      </a:r>
                      <a:br>
                        <a:rPr lang="ru-RU" sz="1800" b="1" dirty="0">
                          <a:latin typeface="Calibri"/>
                          <a:ea typeface="Times New Roman"/>
                          <a:cs typeface="Times New Roman"/>
                        </a:rPr>
                      </a:br>
                      <a:r>
                        <a:rPr lang="ru-RU" sz="1800" b="1" dirty="0">
                          <a:latin typeface="Calibri"/>
                          <a:ea typeface="Times New Roman"/>
                          <a:cs typeface="Times New Roman"/>
                        </a:rPr>
                        <a:t>касания </a:t>
                      </a:r>
                      <a:br>
                        <a:rPr lang="ru-RU" sz="1800" b="1" dirty="0">
                          <a:latin typeface="Calibri"/>
                          <a:ea typeface="Times New Roman"/>
                          <a:cs typeface="Times New Roman"/>
                        </a:rPr>
                      </a:br>
                      <a:r>
                        <a:rPr lang="ru-RU" sz="1800" dirty="0">
                          <a:latin typeface="Calibri"/>
                          <a:ea typeface="Times New Roman"/>
                          <a:cs typeface="Times New Roman"/>
                        </a:rPr>
                        <a:t>( Х</a:t>
                      </a:r>
                      <a:r>
                        <a:rPr lang="ru-RU" sz="1800" dirty="0">
                          <a:latin typeface="Cambria Math"/>
                          <a:ea typeface="Times New Roman"/>
                          <a:cs typeface="Times New Roman"/>
                        </a:rPr>
                        <a:t>₀</a:t>
                      </a:r>
                      <a:r>
                        <a:rPr lang="ru-RU" sz="1800" dirty="0">
                          <a:latin typeface="Calibri"/>
                          <a:ea typeface="Times New Roman"/>
                          <a:cs typeface="Times New Roman"/>
                        </a:rPr>
                        <a:t>;У</a:t>
                      </a:r>
                      <a:r>
                        <a:rPr lang="ru-RU" sz="1800" dirty="0">
                          <a:latin typeface="Cambria Math"/>
                          <a:ea typeface="Times New Roman"/>
                          <a:cs typeface="Times New Roman"/>
                        </a:rPr>
                        <a:t>₀</a:t>
                      </a:r>
                      <a:r>
                        <a:rPr lang="ru-RU" sz="1800" dirty="0">
                          <a:latin typeface="Calibri"/>
                          <a:ea typeface="Times New Roman"/>
                          <a:cs typeface="Times New Roman"/>
                        </a:rPr>
                        <a:t>)</a:t>
                      </a: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indent="18034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Times New Roman"/>
                          <a:cs typeface="Times New Roman"/>
                        </a:rPr>
                        <a:t>Выражение координат точек </a:t>
                      </a:r>
                      <a:br>
                        <a:rPr lang="ru-RU" sz="1800" b="1" dirty="0" smtClean="0">
                          <a:latin typeface="Calibri"/>
                          <a:ea typeface="Times New Roman"/>
                          <a:cs typeface="Times New Roman"/>
                        </a:rPr>
                      </a:br>
                      <a:r>
                        <a:rPr lang="ru-RU" sz="1800" b="1" dirty="0" smtClean="0">
                          <a:latin typeface="Calibri"/>
                          <a:ea typeface="Times New Roman"/>
                          <a:cs typeface="Times New Roman"/>
                        </a:rPr>
                        <a:t>пересечения касательных через</a:t>
                      </a:r>
                    </a:p>
                    <a:p>
                      <a:pPr indent="18034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 smtClean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indent="18034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Calibri"/>
                          <a:ea typeface="Times New Roman"/>
                          <a:cs typeface="Times New Roman"/>
                        </a:rPr>
                        <a:t>Х</a:t>
                      </a:r>
                      <a:r>
                        <a:rPr lang="ru-RU" sz="1800" dirty="0" smtClean="0">
                          <a:latin typeface="Cambria Math"/>
                          <a:ea typeface="Times New Roman"/>
                          <a:cs typeface="Times New Roman"/>
                        </a:rPr>
                        <a:t>₀</a:t>
                      </a:r>
                      <a:r>
                        <a:rPr lang="ru-RU" sz="1800" dirty="0" smtClean="0">
                          <a:latin typeface="Calibri"/>
                          <a:ea typeface="Times New Roman"/>
                          <a:cs typeface="Times New Roman"/>
                        </a:rPr>
                        <a:t>                             У</a:t>
                      </a:r>
                      <a:r>
                        <a:rPr lang="ru-RU" sz="1800" dirty="0" smtClean="0">
                          <a:latin typeface="Cambria Math"/>
                          <a:ea typeface="Times New Roman"/>
                          <a:cs typeface="Times New Roman"/>
                        </a:rPr>
                        <a:t>₀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69850" indent="18034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Площадь </a:t>
                      </a:r>
                      <a:b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треугольника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14300" marR="114300" marT="0" marB="0"/>
                </a:tc>
              </a:tr>
              <a:tr h="729798">
                <a:tc>
                  <a:txBody>
                    <a:bodyPr/>
                    <a:lstStyle/>
                    <a:p>
                      <a:pPr indent="18034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Calibri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18034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latin typeface="+mn-lt"/>
                          <a:ea typeface="Times New Roman"/>
                          <a:cs typeface="Times New Roman"/>
                        </a:rPr>
                        <a:t>У=</a:t>
                      </a:r>
                      <a:r>
                        <a:rPr lang="ru-RU" sz="1800" dirty="0" smtClean="0">
                          <a:latin typeface="+mn-lt"/>
                          <a:ea typeface="Times New Roman"/>
                          <a:cs typeface="Arial"/>
                        </a:rPr>
                        <a:t> -Х+4</a:t>
                      </a:r>
                      <a:endParaRPr lang="ru-RU" sz="1800" dirty="0" smtClean="0"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indent="18034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9850" marR="0" indent="18034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latin typeface="+mn-lt"/>
                          <a:ea typeface="Times New Roman"/>
                          <a:cs typeface="Times New Roman"/>
                        </a:rPr>
                        <a:t>(2;2)</a:t>
                      </a:r>
                    </a:p>
                    <a:p>
                      <a:pPr marL="69850" indent="18034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6675" indent="18034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+mn-lt"/>
                          <a:ea typeface="Times New Roman"/>
                          <a:cs typeface="Times New Roman"/>
                        </a:rPr>
                        <a:t>Х= 2Х</a:t>
                      </a:r>
                      <a:r>
                        <a:rPr lang="ru-RU" sz="1800" dirty="0" smtClean="0">
                          <a:latin typeface="Cambria Math"/>
                          <a:ea typeface="Times New Roman"/>
                          <a:cs typeface="Times New Roman"/>
                        </a:rPr>
                        <a:t>₀</a:t>
                      </a:r>
                      <a:r>
                        <a:rPr lang="ru-RU" sz="1800" dirty="0" smtClean="0">
                          <a:latin typeface="+mn-lt"/>
                          <a:ea typeface="Times New Roman"/>
                          <a:cs typeface="Times New Roman"/>
                        </a:rPr>
                        <a:t> =4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66675" marR="0" indent="18034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latin typeface="+mn-lt"/>
                          <a:ea typeface="Times New Roman"/>
                          <a:cs typeface="Times New Roman"/>
                        </a:rPr>
                        <a:t>У=2У</a:t>
                      </a:r>
                      <a:r>
                        <a:rPr lang="ru-RU" sz="1800" dirty="0" smtClean="0">
                          <a:latin typeface="Cambria Math"/>
                          <a:ea typeface="Times New Roman"/>
                          <a:cs typeface="Times New Roman"/>
                        </a:rPr>
                        <a:t>₀</a:t>
                      </a:r>
                      <a:r>
                        <a:rPr lang="ru-RU" sz="1800" dirty="0" smtClean="0">
                          <a:latin typeface="+mn-lt"/>
                          <a:ea typeface="Times New Roman"/>
                          <a:cs typeface="Times New Roman"/>
                        </a:rPr>
                        <a:t>= 4</a:t>
                      </a:r>
                    </a:p>
                    <a:p>
                      <a:pPr marL="66675" indent="18034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indent="18034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Calibri"/>
                          <a:ea typeface="Times New Roman"/>
                          <a:cs typeface="Times New Roman"/>
                        </a:rPr>
                        <a:t>8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58180">
                <a:tc>
                  <a:txBody>
                    <a:bodyPr/>
                    <a:lstStyle/>
                    <a:p>
                      <a:pPr indent="18034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Calibri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0960" indent="18034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Calibri"/>
                          <a:ea typeface="Times New Roman"/>
                          <a:cs typeface="Times New Roman"/>
                        </a:rPr>
                        <a:t>У=-4х- 8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8034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Calibri"/>
                          <a:ea typeface="Times New Roman"/>
                          <a:cs typeface="Times New Roman"/>
                        </a:rPr>
                        <a:t>(-1;- 4)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4135" indent="18034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Calibri"/>
                          <a:ea typeface="Times New Roman"/>
                          <a:cs typeface="Times New Roman"/>
                        </a:rPr>
                        <a:t>Х = 2 Х</a:t>
                      </a:r>
                      <a:r>
                        <a:rPr lang="ru-RU" sz="1800">
                          <a:latin typeface="Cambria Math"/>
                          <a:ea typeface="Times New Roman"/>
                          <a:cs typeface="Times New Roman"/>
                        </a:rPr>
                        <a:t>₀</a:t>
                      </a:r>
                      <a:r>
                        <a:rPr lang="ru-RU" sz="1800">
                          <a:latin typeface="Calibri"/>
                          <a:ea typeface="Times New Roman"/>
                          <a:cs typeface="Times New Roman"/>
                        </a:rPr>
                        <a:t> = -2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64135" indent="18034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Calibri"/>
                          <a:ea typeface="Times New Roman"/>
                          <a:cs typeface="Times New Roman"/>
                        </a:rPr>
                        <a:t>У =-2 У</a:t>
                      </a:r>
                      <a:r>
                        <a:rPr lang="ru-RU" sz="1800" dirty="0" smtClean="0">
                          <a:latin typeface="Cambria Math"/>
                          <a:ea typeface="Times New Roman"/>
                          <a:cs typeface="Times New Roman"/>
                        </a:rPr>
                        <a:t>₀</a:t>
                      </a:r>
                      <a:r>
                        <a:rPr lang="ru-RU" sz="1800" dirty="0" smtClean="0">
                          <a:latin typeface="Calibri"/>
                          <a:ea typeface="Times New Roman"/>
                          <a:cs typeface="Times New Roman"/>
                        </a:rPr>
                        <a:t>= </a:t>
                      </a:r>
                      <a:r>
                        <a:rPr lang="ru-RU" sz="1800" dirty="0">
                          <a:latin typeface="Calibri"/>
                          <a:ea typeface="Times New Roman"/>
                          <a:cs typeface="Times New Roman"/>
                        </a:rPr>
                        <a:t>-8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indent="18034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Calibri"/>
                          <a:ea typeface="Times New Roman"/>
                          <a:cs typeface="Times New Roman"/>
                        </a:rPr>
                        <a:t>8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58180">
                <a:tc>
                  <a:txBody>
                    <a:bodyPr/>
                    <a:lstStyle/>
                    <a:p>
                      <a:pPr indent="18034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Calibri"/>
                          <a:ea typeface="Times New Roman"/>
                          <a:cs typeface="Times New Roman"/>
                        </a:rPr>
                        <a:t>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73025" indent="18034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Calibri"/>
                          <a:ea typeface="Times New Roman"/>
                          <a:cs typeface="Times New Roman"/>
                        </a:rPr>
                        <a:t>У=-4х+ 8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8034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Calibri"/>
                          <a:ea typeface="Times New Roman"/>
                          <a:cs typeface="Times New Roman"/>
                        </a:rPr>
                        <a:t>(1; 4)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9850" indent="18034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Calibri"/>
                          <a:ea typeface="Times New Roman"/>
                          <a:cs typeface="Times New Roman"/>
                        </a:rPr>
                        <a:t>Х=2Х,=2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66675" indent="18034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Calibri"/>
                          <a:ea typeface="Times New Roman"/>
                          <a:cs typeface="Times New Roman"/>
                        </a:rPr>
                        <a:t>У=2У</a:t>
                      </a:r>
                      <a:r>
                        <a:rPr lang="ru-RU" sz="1800">
                          <a:latin typeface="Cambria Math"/>
                          <a:ea typeface="Times New Roman"/>
                          <a:cs typeface="Times New Roman"/>
                        </a:rPr>
                        <a:t>₀</a:t>
                      </a:r>
                      <a:r>
                        <a:rPr lang="ru-RU" sz="1800">
                          <a:latin typeface="Calibri"/>
                          <a:ea typeface="Times New Roman"/>
                          <a:cs typeface="Times New Roman"/>
                        </a:rPr>
                        <a:t>= 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indent="18034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Calibri"/>
                          <a:ea typeface="Times New Roman"/>
                          <a:cs typeface="Times New Roman"/>
                        </a:rPr>
                        <a:t>8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6000" b="1" dirty="0" smtClean="0">
                <a:solidFill>
                  <a:srgbClr val="002060"/>
                </a:solidFill>
              </a:rPr>
              <a:t>Гипотезы</a:t>
            </a:r>
            <a:endParaRPr lang="ru-RU" sz="60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sz="3000" b="1" dirty="0" smtClean="0"/>
              <a:t>Гипотеза1.</a:t>
            </a:r>
            <a:r>
              <a:rPr lang="ru-RU" sz="3000" dirty="0" smtClean="0"/>
              <a:t>Площадь </a:t>
            </a:r>
            <a:r>
              <a:rPr lang="ru-RU" sz="3000" dirty="0" err="1" smtClean="0"/>
              <a:t>подкасательного</a:t>
            </a:r>
            <a:r>
              <a:rPr lang="ru-RU" sz="3000" dirty="0" smtClean="0"/>
              <a:t> треугольника графика функции </a:t>
            </a:r>
            <a:r>
              <a:rPr lang="ru-RU" sz="3000" dirty="0" err="1" smtClean="0"/>
              <a:t>y=k</a:t>
            </a:r>
            <a:r>
              <a:rPr lang="ru-RU" sz="3000" dirty="0" smtClean="0"/>
              <a:t>/</a:t>
            </a:r>
            <a:r>
              <a:rPr lang="ru-RU" sz="3000" dirty="0" err="1" smtClean="0"/>
              <a:t>x</a:t>
            </a:r>
            <a:r>
              <a:rPr lang="ru-RU" sz="3000" dirty="0" smtClean="0"/>
              <a:t> не зависит от точки касания ( Х₀;У₀) </a:t>
            </a:r>
          </a:p>
          <a:p>
            <a:r>
              <a:rPr lang="ru-RU" sz="3000" b="1" dirty="0" smtClean="0"/>
              <a:t>Гипотеза2. </a:t>
            </a:r>
            <a:r>
              <a:rPr lang="ru-RU" sz="3000" dirty="0" smtClean="0"/>
              <a:t>Касательная проведенная к гиперболе </a:t>
            </a:r>
            <a:r>
              <a:rPr lang="ru-RU" sz="3000" dirty="0" err="1" smtClean="0"/>
              <a:t>y=k</a:t>
            </a:r>
            <a:r>
              <a:rPr lang="ru-RU" sz="3000" dirty="0" smtClean="0"/>
              <a:t>/</a:t>
            </a:r>
            <a:r>
              <a:rPr lang="ru-RU" sz="3000" dirty="0" err="1" smtClean="0"/>
              <a:t>x</a:t>
            </a:r>
            <a:r>
              <a:rPr lang="ru-RU" sz="3000" dirty="0" smtClean="0"/>
              <a:t> в точке с абсциссой Х₀ пересекает ось абсцисс в точке (2Х₀;0) и (0; 2У₀),т.е отсекает от осей прямоугольный треугольник с катетами 2Х₀ и 2У₀</a:t>
            </a:r>
          </a:p>
          <a:p>
            <a:r>
              <a:rPr lang="ru-RU" sz="3000" b="1" dirty="0" smtClean="0"/>
              <a:t>Гипотеза3.</a:t>
            </a:r>
            <a:r>
              <a:rPr lang="ru-RU" sz="3000" dirty="0" smtClean="0"/>
              <a:t>Площадь </a:t>
            </a:r>
            <a:r>
              <a:rPr lang="ru-RU" sz="3000" dirty="0" err="1" smtClean="0"/>
              <a:t>подкасательного</a:t>
            </a:r>
            <a:r>
              <a:rPr lang="ru-RU" sz="3000" dirty="0" smtClean="0"/>
              <a:t> треугольника графика функции </a:t>
            </a:r>
            <a:r>
              <a:rPr lang="ru-RU" sz="3000" dirty="0" err="1" smtClean="0"/>
              <a:t>y=k</a:t>
            </a:r>
            <a:r>
              <a:rPr lang="ru-RU" sz="3000" dirty="0" smtClean="0"/>
              <a:t>/</a:t>
            </a:r>
            <a:r>
              <a:rPr lang="ru-RU" sz="3000" dirty="0" err="1" smtClean="0"/>
              <a:t>x</a:t>
            </a:r>
            <a:r>
              <a:rPr lang="ru-RU" sz="3000" dirty="0" smtClean="0"/>
              <a:t> не зависит от точки касания ( Х₀;У₀) и равна 2</a:t>
            </a:r>
            <a:r>
              <a:rPr lang="en-US" sz="3000" dirty="0" smtClean="0"/>
              <a:t>k</a:t>
            </a:r>
            <a:endParaRPr lang="ru-RU" sz="3000" dirty="0" smtClean="0"/>
          </a:p>
          <a:p>
            <a:endParaRPr lang="ru-RU" dirty="0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бычная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Обычная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375</TotalTime>
  <Words>672</Words>
  <Application>Microsoft Office PowerPoint</Application>
  <PresentationFormat>Экран (4:3)</PresentationFormat>
  <Paragraphs>96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Обычная</vt:lpstr>
      <vt:lpstr>Здравствуйте,  я Волошенко Ирина ученица 11 класса  </vt:lpstr>
      <vt:lpstr> Объект исследования</vt:lpstr>
      <vt:lpstr>Условия задачи</vt:lpstr>
      <vt:lpstr>Цель исследования</vt:lpstr>
      <vt:lpstr>Задачи</vt:lpstr>
      <vt:lpstr>Решение первой задачи</vt:lpstr>
      <vt:lpstr>Решение второй задачи </vt:lpstr>
      <vt:lpstr>Таблица результатов</vt:lpstr>
      <vt:lpstr>Гипотезы</vt:lpstr>
      <vt:lpstr>Доказательство</vt:lpstr>
      <vt:lpstr>Презентация PowerPoint</vt:lpstr>
      <vt:lpstr>Благодарю за внимание</vt:lpstr>
    </vt:vector>
  </TitlesOfParts>
  <Company>1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Анастасия Черепнева</cp:lastModifiedBy>
  <cp:revision>43</cp:revision>
  <dcterms:created xsi:type="dcterms:W3CDTF">2013-12-01T13:57:26Z</dcterms:created>
  <dcterms:modified xsi:type="dcterms:W3CDTF">2014-03-12T08:35:42Z</dcterms:modified>
</cp:coreProperties>
</file>