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849" r:id="rId2"/>
    <p:sldMasterId id="2147483863" r:id="rId3"/>
  </p:sldMasterIdLst>
  <p:notesMasterIdLst>
    <p:notesMasterId r:id="rId24"/>
  </p:notesMasterIdLst>
  <p:handoutMasterIdLst>
    <p:handoutMasterId r:id="rId25"/>
  </p:handoutMasterIdLst>
  <p:sldIdLst>
    <p:sldId id="298" r:id="rId4"/>
    <p:sldId id="309" r:id="rId5"/>
    <p:sldId id="310" r:id="rId6"/>
    <p:sldId id="311" r:id="rId7"/>
    <p:sldId id="317" r:id="rId8"/>
    <p:sldId id="318" r:id="rId9"/>
    <p:sldId id="323" r:id="rId10"/>
    <p:sldId id="335" r:id="rId11"/>
    <p:sldId id="337" r:id="rId12"/>
    <p:sldId id="336" r:id="rId13"/>
    <p:sldId id="340" r:id="rId14"/>
    <p:sldId id="338" r:id="rId15"/>
    <p:sldId id="339" r:id="rId16"/>
    <p:sldId id="341" r:id="rId17"/>
    <p:sldId id="343" r:id="rId18"/>
    <p:sldId id="347" r:id="rId19"/>
    <p:sldId id="348" r:id="rId20"/>
    <p:sldId id="349" r:id="rId21"/>
    <p:sldId id="351" r:id="rId22"/>
    <p:sldId id="350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CC00"/>
    <a:srgbClr val="0000CC"/>
    <a:srgbClr val="FF0000"/>
    <a:srgbClr val="0066CC"/>
    <a:srgbClr val="006600"/>
    <a:srgbClr val="FF0066"/>
    <a:srgbClr val="0099FF"/>
    <a:srgbClr val="66FFCC"/>
    <a:srgbClr val="6A0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894" autoAdjust="0"/>
    <p:restoredTop sz="94737" autoAdjust="0"/>
  </p:normalViewPr>
  <p:slideViewPr>
    <p:cSldViewPr>
      <p:cViewPr varScale="1">
        <p:scale>
          <a:sx n="71" d="100"/>
          <a:sy n="71" d="100"/>
        </p:scale>
        <p:origin x="93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C0A1328-9722-4F32-97B4-70C464D9C5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39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EDC3603-6235-4233-981F-688CDDE2EA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86075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1A8C0F-4E5D-4224-8820-46DD7743B58C}" type="slidenum">
              <a:rPr lang="ru-RU" smtClean="0">
                <a:solidFill>
                  <a:srgbClr val="000000"/>
                </a:solidFill>
              </a:rPr>
              <a:pPr/>
              <a:t>2</a:t>
            </a:fld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75779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FB183C83-1E83-4122-BB35-CA25E4BB2D57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5780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1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217654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078AC-73CA-4D9B-9444-80646943CF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ABE0E-3B08-4ADC-BFD5-71F153F866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6FC1-8475-49AF-AA1D-E6E28F491B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C70F5-0A2F-4215-934B-291EF37471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15421-57D3-4F7E-A6DD-6665AA5522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1B5F4-A625-450D-B579-D9CD7ECAFD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14E7FD47-3C1A-44C0-9A90-CA2B5E2DA2FA}" type="datetimeFigureOut">
              <a:rPr lang="ru-RU"/>
              <a:pPr>
                <a:defRPr/>
              </a:pPr>
              <a:t>04.01.2014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CBE77160-0C8F-4F47-851E-F0CF1603D3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A6C0FF89-BF6C-40D4-BAF1-B2028D2C3023}" type="datetimeFigureOut">
              <a:rPr lang="ru-RU"/>
              <a:pPr>
                <a:defRPr/>
              </a:pPr>
              <a:t>04.01.2014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EB720EAC-7EA7-480D-81A3-85FF372C6A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CA09F6EA-ACEE-4FE6-973D-FCDF3DEE8269}" type="datetimeFigureOut">
              <a:rPr lang="ru-RU"/>
              <a:pPr>
                <a:defRPr/>
              </a:pPr>
              <a:t>04.01.2014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9C633D05-4236-4194-A236-0197A2CEA9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A67A46BD-3DC1-4F6C-98B4-EB82CEBC979D}" type="datetimeFigureOut">
              <a:rPr lang="ru-RU"/>
              <a:pPr>
                <a:defRPr/>
              </a:pPr>
              <a:t>04.01.2014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9E20535E-92BE-4F54-A49E-51BCE2C4DF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FF3B6D6C-521E-4F15-A958-1CE8E3BA7A20}" type="datetimeFigureOut">
              <a:rPr lang="ru-RU"/>
              <a:pPr>
                <a:defRPr/>
              </a:pPr>
              <a:t>04.01.2014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D15F387E-6A19-45D9-8A25-61DACCD616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89847-DBB5-43CB-9F53-CDDA0AA708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C28EEB91-E3DB-4CC8-ACDA-094354FC9EF1}" type="datetimeFigureOut">
              <a:rPr lang="ru-RU"/>
              <a:pPr>
                <a:defRPr/>
              </a:pPr>
              <a:t>04.01.2014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DF4D2219-FF1C-407D-9697-085ADB423D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ACE2A380-D061-410E-881A-A333CD668CAB}" type="datetimeFigureOut">
              <a:rPr lang="ru-RU"/>
              <a:pPr>
                <a:defRPr/>
              </a:pPr>
              <a:t>04.01.2014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F0384EBA-678C-47C6-99BB-7EF6D0E256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D5632247-7DB5-467E-8A83-CF1123FF9D53}" type="datetimeFigureOut">
              <a:rPr lang="ru-RU"/>
              <a:pPr>
                <a:defRPr/>
              </a:pPr>
              <a:t>04.01.2014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5C0695DF-3EE8-4ADB-B8C4-83DA06A7BA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8AAFAD5D-3327-4568-940B-F5564AC55DFF}" type="datetimeFigureOut">
              <a:rPr lang="ru-RU"/>
              <a:pPr>
                <a:defRPr/>
              </a:pPr>
              <a:t>04.01.2014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54B694B9-17E1-4678-B387-14D67E09B8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162F8D84-DE63-44F6-9C54-BD0B617B3865}" type="datetimeFigureOut">
              <a:rPr lang="ru-RU"/>
              <a:pPr>
                <a:defRPr/>
              </a:pPr>
              <a:t>04.01.2014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D79FD019-B216-4FA6-9CD7-B0CCDFB8F1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0A7EBD75-0D07-4840-82DD-2FCFF6C0A462}" type="datetimeFigureOut">
              <a:rPr lang="ru-RU"/>
              <a:pPr>
                <a:defRPr/>
              </a:pPr>
              <a:t>04.01.2014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E048D362-D15F-44C3-89D0-7D07770798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6425" cy="143351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>
          <a:xfrm>
            <a:off x="457200" y="6245225"/>
            <a:ext cx="2130425" cy="47307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1"/>
          </p:nvPr>
        </p:nvSpPr>
        <p:spPr>
          <a:xfrm>
            <a:off x="3124200" y="6245225"/>
            <a:ext cx="2892425" cy="47307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>
          <a:xfrm>
            <a:off x="6553200" y="6245225"/>
            <a:ext cx="2130425" cy="47307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F4278377-C556-47F0-81DC-03056AC485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</p:spTree>
  </p:cSld>
  <p:clrMapOvr>
    <a:masterClrMapping/>
  </p:clrMapOvr>
  <p:transition>
    <p:wedg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7A9805D8-2329-4CC1-BE33-9C11D334B7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CB321506-049F-4D92-A8BD-BC78F0A446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B12BA-C8F8-4E4E-8159-8C93755DA6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D73AD101-802E-48FC-9EAE-8BF82416FD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94137ED8-7EE2-4A26-913E-7CCD3D75EE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779F1455-2ABC-4AEB-8E6B-E0BD3E5295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B8D8A123-E4D7-4405-AEF9-91F0294F64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E25C8E21-6CE2-4707-975F-AEC7463C77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B1AE93C2-4CFF-4FCF-962D-D0E2F94B9F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956B9BA3-F674-471A-A91C-400C4E89B3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00B10369-B55D-4C64-98FC-83E4160036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29349091-855A-45C4-A66F-8C542EA74C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F5202-FAC2-46B5-AF62-8F82D9D9A0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7A6D8-3B99-426C-BE84-C312D9AC5D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C0FCD-4BCF-493A-9C9B-96655A2CE5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23600-425C-44D2-8C08-FF354BDF95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70F90-5E52-47DE-B2FA-83903DE6F8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039A4-6A86-41FE-AB61-42B55F4CF0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flip="none" rotWithShape="1">
          <a:gsLst>
            <a:gs pos="0">
              <a:srgbClr val="5E9EFF">
                <a:alpha val="50000"/>
              </a:srgb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8"/>
          <p:cNvGrpSpPr>
            <a:grpSpLocks/>
          </p:cNvGrpSpPr>
          <p:nvPr/>
        </p:nvGrpSpPr>
        <p:grpSpPr bwMode="auto">
          <a:xfrm>
            <a:off x="-9525" y="-20638"/>
            <a:ext cx="9153525" cy="6878638"/>
            <a:chOff x="-6" y="-13"/>
            <a:chExt cx="5766" cy="4333"/>
          </a:xfrm>
        </p:grpSpPr>
        <p:sp>
          <p:nvSpPr>
            <p:cNvPr id="2" name="Rectangle 2"/>
            <p:cNvSpPr>
              <a:spLocks noChangeArrowheads="1"/>
            </p:cNvSpPr>
            <p:nvPr/>
          </p:nvSpPr>
          <p:spPr bwMode="invGray">
            <a:xfrm>
              <a:off x="5549" y="0"/>
              <a:ext cx="211" cy="43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" name="Freeform 3"/>
            <p:cNvSpPr>
              <a:spLocks/>
            </p:cNvSpPr>
            <p:nvPr/>
          </p:nvSpPr>
          <p:spPr bwMode="white">
            <a:xfrm>
              <a:off x="-6" y="2828"/>
              <a:ext cx="3625" cy="1492"/>
            </a:xfrm>
            <a:custGeom>
              <a:avLst/>
              <a:gdLst/>
              <a:ahLst/>
              <a:cxnLst>
                <a:cxn ang="0">
                  <a:pos x="0" y="1491"/>
                </a:cxn>
                <a:cxn ang="0">
                  <a:pos x="0" y="0"/>
                </a:cxn>
                <a:cxn ang="0">
                  <a:pos x="171" y="3"/>
                </a:cxn>
                <a:cxn ang="0">
                  <a:pos x="355" y="9"/>
                </a:cxn>
                <a:cxn ang="0">
                  <a:pos x="499" y="21"/>
                </a:cxn>
                <a:cxn ang="0">
                  <a:pos x="650" y="36"/>
                </a:cxn>
                <a:cxn ang="0">
                  <a:pos x="809" y="54"/>
                </a:cxn>
                <a:cxn ang="0">
                  <a:pos x="957" y="78"/>
                </a:cxn>
                <a:cxn ang="0">
                  <a:pos x="1119" y="105"/>
                </a:cxn>
                <a:cxn ang="0">
                  <a:pos x="1261" y="133"/>
                </a:cxn>
                <a:cxn ang="0">
                  <a:pos x="1441" y="175"/>
                </a:cxn>
                <a:cxn ang="0">
                  <a:pos x="1598" y="217"/>
                </a:cxn>
                <a:cxn ang="0">
                  <a:pos x="1763" y="269"/>
                </a:cxn>
                <a:cxn ang="0">
                  <a:pos x="1887" y="308"/>
                </a:cxn>
                <a:cxn ang="0">
                  <a:pos x="2085" y="384"/>
                </a:cxn>
                <a:cxn ang="0">
                  <a:pos x="2230" y="444"/>
                </a:cxn>
                <a:cxn ang="0">
                  <a:pos x="2456" y="547"/>
                </a:cxn>
                <a:cxn ang="0">
                  <a:pos x="2666" y="662"/>
                </a:cxn>
                <a:cxn ang="0">
                  <a:pos x="2859" y="786"/>
                </a:cxn>
                <a:cxn ang="0">
                  <a:pos x="3046" y="920"/>
                </a:cxn>
                <a:cxn ang="0">
                  <a:pos x="3193" y="1038"/>
                </a:cxn>
                <a:cxn ang="0">
                  <a:pos x="3332" y="1168"/>
                </a:cxn>
                <a:cxn ang="0">
                  <a:pos x="3440" y="1280"/>
                </a:cxn>
                <a:cxn ang="0">
                  <a:pos x="3524" y="1380"/>
                </a:cxn>
                <a:cxn ang="0">
                  <a:pos x="3624" y="1491"/>
                </a:cxn>
                <a:cxn ang="0">
                  <a:pos x="3608" y="1491"/>
                </a:cxn>
                <a:cxn ang="0">
                  <a:pos x="0" y="1491"/>
                </a:cxn>
              </a:cxnLst>
              <a:rect l="0" t="0" r="r" b="b"/>
              <a:pathLst>
                <a:path w="3625" h="1492">
                  <a:moveTo>
                    <a:pt x="0" y="1491"/>
                  </a:moveTo>
                  <a:lnTo>
                    <a:pt x="0" y="0"/>
                  </a:lnTo>
                  <a:lnTo>
                    <a:pt x="171" y="3"/>
                  </a:lnTo>
                  <a:lnTo>
                    <a:pt x="355" y="9"/>
                  </a:lnTo>
                  <a:lnTo>
                    <a:pt x="499" y="21"/>
                  </a:lnTo>
                  <a:lnTo>
                    <a:pt x="650" y="36"/>
                  </a:lnTo>
                  <a:lnTo>
                    <a:pt x="809" y="54"/>
                  </a:lnTo>
                  <a:lnTo>
                    <a:pt x="957" y="78"/>
                  </a:lnTo>
                  <a:lnTo>
                    <a:pt x="1119" y="105"/>
                  </a:lnTo>
                  <a:lnTo>
                    <a:pt x="1261" y="133"/>
                  </a:lnTo>
                  <a:lnTo>
                    <a:pt x="1441" y="175"/>
                  </a:lnTo>
                  <a:lnTo>
                    <a:pt x="1598" y="217"/>
                  </a:lnTo>
                  <a:lnTo>
                    <a:pt x="1763" y="269"/>
                  </a:lnTo>
                  <a:lnTo>
                    <a:pt x="1887" y="308"/>
                  </a:lnTo>
                  <a:lnTo>
                    <a:pt x="2085" y="384"/>
                  </a:lnTo>
                  <a:lnTo>
                    <a:pt x="2230" y="444"/>
                  </a:lnTo>
                  <a:lnTo>
                    <a:pt x="2456" y="547"/>
                  </a:lnTo>
                  <a:lnTo>
                    <a:pt x="2666" y="662"/>
                  </a:lnTo>
                  <a:lnTo>
                    <a:pt x="2859" y="786"/>
                  </a:lnTo>
                  <a:lnTo>
                    <a:pt x="3046" y="920"/>
                  </a:lnTo>
                  <a:lnTo>
                    <a:pt x="3193" y="1038"/>
                  </a:lnTo>
                  <a:lnTo>
                    <a:pt x="3332" y="1168"/>
                  </a:lnTo>
                  <a:lnTo>
                    <a:pt x="3440" y="1280"/>
                  </a:lnTo>
                  <a:lnTo>
                    <a:pt x="3524" y="1380"/>
                  </a:lnTo>
                  <a:lnTo>
                    <a:pt x="3624" y="1491"/>
                  </a:lnTo>
                  <a:lnTo>
                    <a:pt x="3608" y="1491"/>
                  </a:lnTo>
                  <a:lnTo>
                    <a:pt x="0" y="1491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" name="Freeform 4"/>
            <p:cNvSpPr>
              <a:spLocks/>
            </p:cNvSpPr>
            <p:nvPr/>
          </p:nvSpPr>
          <p:spPr bwMode="white">
            <a:xfrm>
              <a:off x="0" y="2405"/>
              <a:ext cx="5143" cy="1902"/>
            </a:xfrm>
            <a:custGeom>
              <a:avLst/>
              <a:gdLst/>
              <a:ahLst/>
              <a:cxnLst>
                <a:cxn ang="0">
                  <a:pos x="2718" y="405"/>
                </a:cxn>
                <a:cxn ang="0">
                  <a:pos x="2466" y="333"/>
                </a:cxn>
                <a:cxn ang="0">
                  <a:pos x="2202" y="261"/>
                </a:cxn>
                <a:cxn ang="0">
                  <a:pos x="1929" y="198"/>
                </a:cxn>
                <a:cxn ang="0">
                  <a:pos x="1695" y="153"/>
                </a:cxn>
                <a:cxn ang="0">
                  <a:pos x="1434" y="111"/>
                </a:cxn>
                <a:cxn ang="0">
                  <a:pos x="1188" y="75"/>
                </a:cxn>
                <a:cxn ang="0">
                  <a:pos x="957" y="48"/>
                </a:cxn>
                <a:cxn ang="0">
                  <a:pos x="747" y="30"/>
                </a:cxn>
                <a:cxn ang="0">
                  <a:pos x="501" y="15"/>
                </a:cxn>
                <a:cxn ang="0">
                  <a:pos x="246" y="3"/>
                </a:cxn>
                <a:cxn ang="0">
                  <a:pos x="0" y="0"/>
                </a:cxn>
                <a:cxn ang="0">
                  <a:pos x="0" y="275"/>
                </a:cxn>
                <a:cxn ang="0">
                  <a:pos x="0" y="345"/>
                </a:cxn>
                <a:cxn ang="0">
                  <a:pos x="0" y="275"/>
                </a:cxn>
                <a:cxn ang="0">
                  <a:pos x="0" y="342"/>
                </a:cxn>
                <a:cxn ang="0">
                  <a:pos x="339" y="351"/>
                </a:cxn>
                <a:cxn ang="0">
                  <a:pos x="606" y="372"/>
                </a:cxn>
                <a:cxn ang="0">
                  <a:pos x="852" y="399"/>
                </a:cxn>
                <a:cxn ang="0">
                  <a:pos x="1068" y="435"/>
                </a:cxn>
                <a:cxn ang="0">
                  <a:pos x="1275" y="474"/>
                </a:cxn>
                <a:cxn ang="0">
                  <a:pos x="1545" y="540"/>
                </a:cxn>
                <a:cxn ang="0">
                  <a:pos x="1761" y="603"/>
                </a:cxn>
                <a:cxn ang="0">
                  <a:pos x="1971" y="678"/>
                </a:cxn>
                <a:cxn ang="0">
                  <a:pos x="2166" y="747"/>
                </a:cxn>
                <a:cxn ang="0">
                  <a:pos x="2397" y="852"/>
                </a:cxn>
                <a:cxn ang="0">
                  <a:pos x="2613" y="960"/>
                </a:cxn>
                <a:cxn ang="0">
                  <a:pos x="2832" y="1095"/>
                </a:cxn>
                <a:cxn ang="0">
                  <a:pos x="3012" y="1212"/>
                </a:cxn>
                <a:cxn ang="0">
                  <a:pos x="3186" y="1347"/>
                </a:cxn>
                <a:cxn ang="0">
                  <a:pos x="3351" y="1497"/>
                </a:cxn>
                <a:cxn ang="0">
                  <a:pos x="3480" y="1629"/>
                </a:cxn>
                <a:cxn ang="0">
                  <a:pos x="3612" y="1785"/>
                </a:cxn>
                <a:cxn ang="0">
                  <a:pos x="3699" y="1901"/>
                </a:cxn>
                <a:cxn ang="0">
                  <a:pos x="5142" y="1901"/>
                </a:cxn>
                <a:cxn ang="0">
                  <a:pos x="5076" y="1827"/>
                </a:cxn>
                <a:cxn ang="0">
                  <a:pos x="4968" y="1707"/>
                </a:cxn>
                <a:cxn ang="0">
                  <a:pos x="4797" y="1539"/>
                </a:cxn>
                <a:cxn ang="0">
                  <a:pos x="4617" y="1383"/>
                </a:cxn>
                <a:cxn ang="0">
                  <a:pos x="4410" y="1221"/>
                </a:cxn>
                <a:cxn ang="0">
                  <a:pos x="4185" y="1071"/>
                </a:cxn>
                <a:cxn ang="0">
                  <a:pos x="3960" y="939"/>
                </a:cxn>
                <a:cxn ang="0">
                  <a:pos x="3708" y="801"/>
                </a:cxn>
                <a:cxn ang="0">
                  <a:pos x="3492" y="702"/>
                </a:cxn>
                <a:cxn ang="0">
                  <a:pos x="3231" y="588"/>
                </a:cxn>
                <a:cxn ang="0">
                  <a:pos x="2964" y="489"/>
                </a:cxn>
                <a:cxn ang="0">
                  <a:pos x="2718" y="405"/>
                </a:cxn>
              </a:cxnLst>
              <a:rect l="0" t="0" r="r" b="b"/>
              <a:pathLst>
                <a:path w="5143" h="1902">
                  <a:moveTo>
                    <a:pt x="2718" y="405"/>
                  </a:moveTo>
                  <a:lnTo>
                    <a:pt x="2466" y="333"/>
                  </a:lnTo>
                  <a:lnTo>
                    <a:pt x="2202" y="261"/>
                  </a:lnTo>
                  <a:lnTo>
                    <a:pt x="1929" y="198"/>
                  </a:lnTo>
                  <a:lnTo>
                    <a:pt x="1695" y="153"/>
                  </a:lnTo>
                  <a:lnTo>
                    <a:pt x="1434" y="111"/>
                  </a:lnTo>
                  <a:lnTo>
                    <a:pt x="1188" y="75"/>
                  </a:lnTo>
                  <a:lnTo>
                    <a:pt x="957" y="48"/>
                  </a:lnTo>
                  <a:lnTo>
                    <a:pt x="747" y="30"/>
                  </a:lnTo>
                  <a:lnTo>
                    <a:pt x="501" y="15"/>
                  </a:lnTo>
                  <a:lnTo>
                    <a:pt x="246" y="3"/>
                  </a:lnTo>
                  <a:lnTo>
                    <a:pt x="0" y="0"/>
                  </a:lnTo>
                  <a:lnTo>
                    <a:pt x="0" y="275"/>
                  </a:lnTo>
                  <a:lnTo>
                    <a:pt x="0" y="345"/>
                  </a:lnTo>
                  <a:lnTo>
                    <a:pt x="0" y="275"/>
                  </a:lnTo>
                  <a:lnTo>
                    <a:pt x="0" y="342"/>
                  </a:lnTo>
                  <a:lnTo>
                    <a:pt x="339" y="351"/>
                  </a:lnTo>
                  <a:lnTo>
                    <a:pt x="606" y="372"/>
                  </a:lnTo>
                  <a:lnTo>
                    <a:pt x="852" y="399"/>
                  </a:lnTo>
                  <a:lnTo>
                    <a:pt x="1068" y="435"/>
                  </a:lnTo>
                  <a:lnTo>
                    <a:pt x="1275" y="474"/>
                  </a:lnTo>
                  <a:lnTo>
                    <a:pt x="1545" y="540"/>
                  </a:lnTo>
                  <a:lnTo>
                    <a:pt x="1761" y="603"/>
                  </a:lnTo>
                  <a:lnTo>
                    <a:pt x="1971" y="678"/>
                  </a:lnTo>
                  <a:lnTo>
                    <a:pt x="2166" y="747"/>
                  </a:lnTo>
                  <a:lnTo>
                    <a:pt x="2397" y="852"/>
                  </a:lnTo>
                  <a:lnTo>
                    <a:pt x="2613" y="960"/>
                  </a:lnTo>
                  <a:lnTo>
                    <a:pt x="2832" y="1095"/>
                  </a:lnTo>
                  <a:lnTo>
                    <a:pt x="3012" y="1212"/>
                  </a:lnTo>
                  <a:lnTo>
                    <a:pt x="3186" y="1347"/>
                  </a:lnTo>
                  <a:lnTo>
                    <a:pt x="3351" y="1497"/>
                  </a:lnTo>
                  <a:lnTo>
                    <a:pt x="3480" y="1629"/>
                  </a:lnTo>
                  <a:lnTo>
                    <a:pt x="3612" y="1785"/>
                  </a:lnTo>
                  <a:lnTo>
                    <a:pt x="3699" y="1901"/>
                  </a:lnTo>
                  <a:lnTo>
                    <a:pt x="5142" y="1901"/>
                  </a:lnTo>
                  <a:lnTo>
                    <a:pt x="5076" y="1827"/>
                  </a:lnTo>
                  <a:lnTo>
                    <a:pt x="4968" y="1707"/>
                  </a:lnTo>
                  <a:lnTo>
                    <a:pt x="4797" y="1539"/>
                  </a:lnTo>
                  <a:lnTo>
                    <a:pt x="4617" y="1383"/>
                  </a:lnTo>
                  <a:lnTo>
                    <a:pt x="4410" y="1221"/>
                  </a:lnTo>
                  <a:lnTo>
                    <a:pt x="4185" y="1071"/>
                  </a:lnTo>
                  <a:lnTo>
                    <a:pt x="3960" y="939"/>
                  </a:lnTo>
                  <a:lnTo>
                    <a:pt x="3708" y="801"/>
                  </a:lnTo>
                  <a:lnTo>
                    <a:pt x="3492" y="702"/>
                  </a:lnTo>
                  <a:lnTo>
                    <a:pt x="3231" y="588"/>
                  </a:lnTo>
                  <a:lnTo>
                    <a:pt x="2964" y="489"/>
                  </a:lnTo>
                  <a:lnTo>
                    <a:pt x="2718" y="405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53" name="Freeform 5"/>
            <p:cNvSpPr>
              <a:spLocks/>
            </p:cNvSpPr>
            <p:nvPr/>
          </p:nvSpPr>
          <p:spPr bwMode="white">
            <a:xfrm>
              <a:off x="0" y="1982"/>
              <a:ext cx="5760" cy="23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9"/>
                </a:cxn>
                <a:cxn ang="0">
                  <a:pos x="558" y="357"/>
                </a:cxn>
                <a:cxn ang="0">
                  <a:pos x="807" y="375"/>
                </a:cxn>
                <a:cxn ang="0">
                  <a:pos x="1056" y="399"/>
                </a:cxn>
                <a:cxn ang="0">
                  <a:pos x="1272" y="426"/>
                </a:cxn>
                <a:cxn ang="0">
                  <a:pos x="1539" y="465"/>
                </a:cxn>
                <a:cxn ang="0">
                  <a:pos x="1791" y="510"/>
                </a:cxn>
                <a:cxn ang="0">
                  <a:pos x="2076" y="570"/>
                </a:cxn>
                <a:cxn ang="0">
                  <a:pos x="2334" y="630"/>
                </a:cxn>
                <a:cxn ang="0">
                  <a:pos x="2544" y="687"/>
                </a:cxn>
                <a:cxn ang="0">
                  <a:pos x="2775" y="759"/>
                </a:cxn>
                <a:cxn ang="0">
                  <a:pos x="3003" y="837"/>
                </a:cxn>
                <a:cxn ang="0">
                  <a:pos x="3231" y="924"/>
                </a:cxn>
                <a:cxn ang="0">
                  <a:pos x="3438" y="1005"/>
                </a:cxn>
                <a:cxn ang="0">
                  <a:pos x="3663" y="1110"/>
                </a:cxn>
                <a:cxn ang="0">
                  <a:pos x="3903" y="1233"/>
                </a:cxn>
                <a:cxn ang="0">
                  <a:pos x="4149" y="1374"/>
                </a:cxn>
                <a:cxn ang="0">
                  <a:pos x="4353" y="1506"/>
                </a:cxn>
                <a:cxn ang="0">
                  <a:pos x="4491" y="1602"/>
                </a:cxn>
                <a:cxn ang="0">
                  <a:pos x="4668" y="1740"/>
                </a:cxn>
                <a:cxn ang="0">
                  <a:pos x="4824" y="1875"/>
                </a:cxn>
                <a:cxn ang="0">
                  <a:pos x="4968" y="2016"/>
                </a:cxn>
                <a:cxn ang="0">
                  <a:pos x="5100" y="2154"/>
                </a:cxn>
                <a:cxn ang="0">
                  <a:pos x="5238" y="2324"/>
                </a:cxn>
                <a:cxn ang="0">
                  <a:pos x="5759" y="2324"/>
                </a:cxn>
                <a:cxn ang="0">
                  <a:pos x="5759" y="1245"/>
                </a:cxn>
                <a:cxn ang="0">
                  <a:pos x="5580" y="1119"/>
                </a:cxn>
                <a:cxn ang="0">
                  <a:pos x="5400" y="1020"/>
                </a:cxn>
                <a:cxn ang="0">
                  <a:pos x="5205" y="918"/>
                </a:cxn>
                <a:cxn ang="0">
                  <a:pos x="5031" y="837"/>
                </a:cxn>
                <a:cxn ang="0">
                  <a:pos x="4866" y="771"/>
                </a:cxn>
                <a:cxn ang="0">
                  <a:pos x="4710" y="711"/>
                </a:cxn>
                <a:cxn ang="0">
                  <a:pos x="4545" y="651"/>
                </a:cxn>
                <a:cxn ang="0">
                  <a:pos x="4386" y="600"/>
                </a:cxn>
                <a:cxn ang="0">
                  <a:pos x="4248" y="552"/>
                </a:cxn>
                <a:cxn ang="0">
                  <a:pos x="3993" y="483"/>
                </a:cxn>
                <a:cxn ang="0">
                  <a:pos x="3777" y="423"/>
                </a:cxn>
                <a:cxn ang="0">
                  <a:pos x="3564" y="375"/>
                </a:cxn>
                <a:cxn ang="0">
                  <a:pos x="3282" y="312"/>
                </a:cxn>
                <a:cxn ang="0">
                  <a:pos x="3003" y="261"/>
                </a:cxn>
                <a:cxn ang="0">
                  <a:pos x="2733" y="213"/>
                </a:cxn>
                <a:cxn ang="0">
                  <a:pos x="2451" y="171"/>
                </a:cxn>
                <a:cxn ang="0">
                  <a:pos x="2211" y="138"/>
                </a:cxn>
                <a:cxn ang="0">
                  <a:pos x="1974" y="108"/>
                </a:cxn>
                <a:cxn ang="0">
                  <a:pos x="1665" y="81"/>
                </a:cxn>
                <a:cxn ang="0">
                  <a:pos x="1437" y="60"/>
                </a:cxn>
                <a:cxn ang="0">
                  <a:pos x="1125" y="36"/>
                </a:cxn>
                <a:cxn ang="0">
                  <a:pos x="828" y="21"/>
                </a:cxn>
                <a:cxn ang="0">
                  <a:pos x="558" y="12"/>
                </a:cxn>
                <a:cxn ang="0">
                  <a:pos x="282" y="3"/>
                </a:cxn>
                <a:cxn ang="0">
                  <a:pos x="0" y="0"/>
                </a:cxn>
              </a:cxnLst>
              <a:rect l="0" t="0" r="r" b="b"/>
              <a:pathLst>
                <a:path w="5760" h="2325">
                  <a:moveTo>
                    <a:pt x="0" y="0"/>
                  </a:moveTo>
                  <a:lnTo>
                    <a:pt x="0" y="339"/>
                  </a:lnTo>
                  <a:lnTo>
                    <a:pt x="558" y="357"/>
                  </a:lnTo>
                  <a:lnTo>
                    <a:pt x="807" y="375"/>
                  </a:lnTo>
                  <a:lnTo>
                    <a:pt x="1056" y="399"/>
                  </a:lnTo>
                  <a:lnTo>
                    <a:pt x="1272" y="426"/>
                  </a:lnTo>
                  <a:lnTo>
                    <a:pt x="1539" y="465"/>
                  </a:lnTo>
                  <a:lnTo>
                    <a:pt x="1791" y="510"/>
                  </a:lnTo>
                  <a:lnTo>
                    <a:pt x="2076" y="570"/>
                  </a:lnTo>
                  <a:lnTo>
                    <a:pt x="2334" y="630"/>
                  </a:lnTo>
                  <a:lnTo>
                    <a:pt x="2544" y="687"/>
                  </a:lnTo>
                  <a:lnTo>
                    <a:pt x="2775" y="759"/>
                  </a:lnTo>
                  <a:lnTo>
                    <a:pt x="3003" y="837"/>
                  </a:lnTo>
                  <a:lnTo>
                    <a:pt x="3231" y="924"/>
                  </a:lnTo>
                  <a:lnTo>
                    <a:pt x="3438" y="1005"/>
                  </a:lnTo>
                  <a:lnTo>
                    <a:pt x="3663" y="1110"/>
                  </a:lnTo>
                  <a:lnTo>
                    <a:pt x="3903" y="1233"/>
                  </a:lnTo>
                  <a:lnTo>
                    <a:pt x="4149" y="1374"/>
                  </a:lnTo>
                  <a:lnTo>
                    <a:pt x="4353" y="1506"/>
                  </a:lnTo>
                  <a:lnTo>
                    <a:pt x="4491" y="1602"/>
                  </a:lnTo>
                  <a:lnTo>
                    <a:pt x="4668" y="1740"/>
                  </a:lnTo>
                  <a:lnTo>
                    <a:pt x="4824" y="1875"/>
                  </a:lnTo>
                  <a:lnTo>
                    <a:pt x="4968" y="2016"/>
                  </a:lnTo>
                  <a:lnTo>
                    <a:pt x="5100" y="2154"/>
                  </a:lnTo>
                  <a:lnTo>
                    <a:pt x="5238" y="2324"/>
                  </a:lnTo>
                  <a:lnTo>
                    <a:pt x="5759" y="2324"/>
                  </a:lnTo>
                  <a:lnTo>
                    <a:pt x="5759" y="1245"/>
                  </a:lnTo>
                  <a:lnTo>
                    <a:pt x="5580" y="1119"/>
                  </a:lnTo>
                  <a:lnTo>
                    <a:pt x="5400" y="1020"/>
                  </a:lnTo>
                  <a:lnTo>
                    <a:pt x="5205" y="918"/>
                  </a:lnTo>
                  <a:lnTo>
                    <a:pt x="5031" y="837"/>
                  </a:lnTo>
                  <a:lnTo>
                    <a:pt x="4866" y="771"/>
                  </a:lnTo>
                  <a:lnTo>
                    <a:pt x="4710" y="711"/>
                  </a:lnTo>
                  <a:lnTo>
                    <a:pt x="4545" y="651"/>
                  </a:lnTo>
                  <a:lnTo>
                    <a:pt x="4386" y="600"/>
                  </a:lnTo>
                  <a:lnTo>
                    <a:pt x="4248" y="552"/>
                  </a:lnTo>
                  <a:lnTo>
                    <a:pt x="3993" y="483"/>
                  </a:lnTo>
                  <a:lnTo>
                    <a:pt x="3777" y="423"/>
                  </a:lnTo>
                  <a:lnTo>
                    <a:pt x="3564" y="375"/>
                  </a:lnTo>
                  <a:lnTo>
                    <a:pt x="3282" y="312"/>
                  </a:lnTo>
                  <a:lnTo>
                    <a:pt x="3003" y="261"/>
                  </a:lnTo>
                  <a:lnTo>
                    <a:pt x="2733" y="213"/>
                  </a:lnTo>
                  <a:lnTo>
                    <a:pt x="2451" y="171"/>
                  </a:lnTo>
                  <a:lnTo>
                    <a:pt x="2211" y="138"/>
                  </a:lnTo>
                  <a:lnTo>
                    <a:pt x="1974" y="108"/>
                  </a:lnTo>
                  <a:lnTo>
                    <a:pt x="1665" y="81"/>
                  </a:lnTo>
                  <a:lnTo>
                    <a:pt x="1437" y="60"/>
                  </a:lnTo>
                  <a:lnTo>
                    <a:pt x="1125" y="36"/>
                  </a:lnTo>
                  <a:lnTo>
                    <a:pt x="828" y="21"/>
                  </a:lnTo>
                  <a:lnTo>
                    <a:pt x="558" y="12"/>
                  </a:lnTo>
                  <a:lnTo>
                    <a:pt x="282" y="3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54" name="Freeform 6"/>
            <p:cNvSpPr>
              <a:spLocks/>
            </p:cNvSpPr>
            <p:nvPr/>
          </p:nvSpPr>
          <p:spPr bwMode="white">
            <a:xfrm>
              <a:off x="0" y="1550"/>
              <a:ext cx="5760" cy="157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51"/>
                </a:cxn>
                <a:cxn ang="0">
                  <a:pos x="282" y="357"/>
                </a:cxn>
                <a:cxn ang="0">
                  <a:pos x="627" y="363"/>
                </a:cxn>
                <a:cxn ang="0">
                  <a:pos x="960" y="375"/>
                </a:cxn>
                <a:cxn ang="0">
                  <a:pos x="1218" y="393"/>
                </a:cxn>
                <a:cxn ang="0">
                  <a:pos x="1470" y="411"/>
                </a:cxn>
                <a:cxn ang="0">
                  <a:pos x="1746" y="435"/>
                </a:cxn>
                <a:cxn ang="0">
                  <a:pos x="2022" y="462"/>
                </a:cxn>
                <a:cxn ang="0">
                  <a:pos x="2340" y="504"/>
                </a:cxn>
                <a:cxn ang="0">
                  <a:pos x="2664" y="549"/>
                </a:cxn>
                <a:cxn ang="0">
                  <a:pos x="2952" y="597"/>
                </a:cxn>
                <a:cxn ang="0">
                  <a:pos x="3225" y="648"/>
                </a:cxn>
                <a:cxn ang="0">
                  <a:pos x="3513" y="708"/>
                </a:cxn>
                <a:cxn ang="0">
                  <a:pos x="3693" y="750"/>
                </a:cxn>
                <a:cxn ang="0">
                  <a:pos x="3936" y="810"/>
                </a:cxn>
                <a:cxn ang="0">
                  <a:pos x="4095" y="855"/>
                </a:cxn>
                <a:cxn ang="0">
                  <a:pos x="4281" y="909"/>
                </a:cxn>
                <a:cxn ang="0">
                  <a:pos x="4503" y="981"/>
                </a:cxn>
                <a:cxn ang="0">
                  <a:pos x="4704" y="1053"/>
                </a:cxn>
                <a:cxn ang="0">
                  <a:pos x="4911" y="1131"/>
                </a:cxn>
                <a:cxn ang="0">
                  <a:pos x="5073" y="1197"/>
                </a:cxn>
                <a:cxn ang="0">
                  <a:pos x="5256" y="1281"/>
                </a:cxn>
                <a:cxn ang="0">
                  <a:pos x="5475" y="1401"/>
                </a:cxn>
                <a:cxn ang="0">
                  <a:pos x="5628" y="1482"/>
                </a:cxn>
                <a:cxn ang="0">
                  <a:pos x="5759" y="1572"/>
                </a:cxn>
                <a:cxn ang="0">
                  <a:pos x="5759" y="633"/>
                </a:cxn>
                <a:cxn ang="0">
                  <a:pos x="5493" y="570"/>
                </a:cxn>
                <a:cxn ang="0">
                  <a:pos x="5214" y="501"/>
                </a:cxn>
                <a:cxn ang="0">
                  <a:pos x="4950" y="444"/>
                </a:cxn>
                <a:cxn ang="0">
                  <a:pos x="4701" y="396"/>
                </a:cxn>
                <a:cxn ang="0">
                  <a:pos x="4425" y="348"/>
                </a:cxn>
                <a:cxn ang="0">
                  <a:pos x="4110" y="294"/>
                </a:cxn>
                <a:cxn ang="0">
                  <a:pos x="3813" y="252"/>
                </a:cxn>
                <a:cxn ang="0">
                  <a:pos x="3549" y="213"/>
                </a:cxn>
                <a:cxn ang="0">
                  <a:pos x="3261" y="183"/>
                </a:cxn>
                <a:cxn ang="0">
                  <a:pos x="3015" y="153"/>
                </a:cxn>
                <a:cxn ang="0">
                  <a:pos x="2757" y="129"/>
                </a:cxn>
                <a:cxn ang="0">
                  <a:pos x="2520" y="105"/>
                </a:cxn>
                <a:cxn ang="0">
                  <a:pos x="2301" y="87"/>
                </a:cxn>
                <a:cxn ang="0">
                  <a:pos x="2013" y="66"/>
                </a:cxn>
                <a:cxn ang="0">
                  <a:pos x="1731" y="48"/>
                </a:cxn>
                <a:cxn ang="0">
                  <a:pos x="1524" y="39"/>
                </a:cxn>
                <a:cxn ang="0">
                  <a:pos x="1260" y="27"/>
                </a:cxn>
                <a:cxn ang="0">
                  <a:pos x="966" y="15"/>
                </a:cxn>
                <a:cxn ang="0">
                  <a:pos x="714" y="12"/>
                </a:cxn>
                <a:cxn ang="0">
                  <a:pos x="510" y="6"/>
                </a:cxn>
                <a:cxn ang="0">
                  <a:pos x="243" y="0"/>
                </a:cxn>
                <a:cxn ang="0">
                  <a:pos x="0" y="0"/>
                </a:cxn>
              </a:cxnLst>
              <a:rect l="0" t="0" r="r" b="b"/>
              <a:pathLst>
                <a:path w="5760" h="1573">
                  <a:moveTo>
                    <a:pt x="0" y="0"/>
                  </a:moveTo>
                  <a:lnTo>
                    <a:pt x="0" y="351"/>
                  </a:lnTo>
                  <a:lnTo>
                    <a:pt x="282" y="357"/>
                  </a:lnTo>
                  <a:lnTo>
                    <a:pt x="627" y="363"/>
                  </a:lnTo>
                  <a:lnTo>
                    <a:pt x="960" y="375"/>
                  </a:lnTo>
                  <a:lnTo>
                    <a:pt x="1218" y="393"/>
                  </a:lnTo>
                  <a:lnTo>
                    <a:pt x="1470" y="411"/>
                  </a:lnTo>
                  <a:lnTo>
                    <a:pt x="1746" y="435"/>
                  </a:lnTo>
                  <a:lnTo>
                    <a:pt x="2022" y="462"/>
                  </a:lnTo>
                  <a:lnTo>
                    <a:pt x="2340" y="504"/>
                  </a:lnTo>
                  <a:lnTo>
                    <a:pt x="2664" y="549"/>
                  </a:lnTo>
                  <a:lnTo>
                    <a:pt x="2952" y="597"/>
                  </a:lnTo>
                  <a:lnTo>
                    <a:pt x="3225" y="648"/>
                  </a:lnTo>
                  <a:lnTo>
                    <a:pt x="3513" y="708"/>
                  </a:lnTo>
                  <a:lnTo>
                    <a:pt x="3693" y="750"/>
                  </a:lnTo>
                  <a:lnTo>
                    <a:pt x="3936" y="810"/>
                  </a:lnTo>
                  <a:lnTo>
                    <a:pt x="4095" y="855"/>
                  </a:lnTo>
                  <a:lnTo>
                    <a:pt x="4281" y="909"/>
                  </a:lnTo>
                  <a:lnTo>
                    <a:pt x="4503" y="981"/>
                  </a:lnTo>
                  <a:lnTo>
                    <a:pt x="4704" y="1053"/>
                  </a:lnTo>
                  <a:lnTo>
                    <a:pt x="4911" y="1131"/>
                  </a:lnTo>
                  <a:lnTo>
                    <a:pt x="5073" y="1197"/>
                  </a:lnTo>
                  <a:lnTo>
                    <a:pt x="5256" y="1281"/>
                  </a:lnTo>
                  <a:lnTo>
                    <a:pt x="5475" y="1401"/>
                  </a:lnTo>
                  <a:lnTo>
                    <a:pt x="5628" y="1482"/>
                  </a:lnTo>
                  <a:lnTo>
                    <a:pt x="5759" y="1572"/>
                  </a:lnTo>
                  <a:lnTo>
                    <a:pt x="5759" y="633"/>
                  </a:lnTo>
                  <a:lnTo>
                    <a:pt x="5493" y="570"/>
                  </a:lnTo>
                  <a:lnTo>
                    <a:pt x="5214" y="501"/>
                  </a:lnTo>
                  <a:lnTo>
                    <a:pt x="4950" y="444"/>
                  </a:lnTo>
                  <a:lnTo>
                    <a:pt x="4701" y="396"/>
                  </a:lnTo>
                  <a:lnTo>
                    <a:pt x="4425" y="348"/>
                  </a:lnTo>
                  <a:lnTo>
                    <a:pt x="4110" y="294"/>
                  </a:lnTo>
                  <a:lnTo>
                    <a:pt x="3813" y="252"/>
                  </a:lnTo>
                  <a:lnTo>
                    <a:pt x="3549" y="213"/>
                  </a:lnTo>
                  <a:lnTo>
                    <a:pt x="3261" y="183"/>
                  </a:lnTo>
                  <a:lnTo>
                    <a:pt x="3015" y="153"/>
                  </a:lnTo>
                  <a:lnTo>
                    <a:pt x="2757" y="129"/>
                  </a:lnTo>
                  <a:lnTo>
                    <a:pt x="2520" y="105"/>
                  </a:lnTo>
                  <a:lnTo>
                    <a:pt x="2301" y="87"/>
                  </a:lnTo>
                  <a:lnTo>
                    <a:pt x="2013" y="66"/>
                  </a:lnTo>
                  <a:lnTo>
                    <a:pt x="1731" y="48"/>
                  </a:lnTo>
                  <a:lnTo>
                    <a:pt x="1524" y="39"/>
                  </a:lnTo>
                  <a:lnTo>
                    <a:pt x="1260" y="27"/>
                  </a:lnTo>
                  <a:lnTo>
                    <a:pt x="966" y="15"/>
                  </a:lnTo>
                  <a:lnTo>
                    <a:pt x="714" y="12"/>
                  </a:lnTo>
                  <a:lnTo>
                    <a:pt x="510" y="6"/>
                  </a:lnTo>
                  <a:lnTo>
                    <a:pt x="243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55" name="Freeform 7"/>
            <p:cNvSpPr>
              <a:spLocks/>
            </p:cNvSpPr>
            <p:nvPr/>
          </p:nvSpPr>
          <p:spPr bwMode="white">
            <a:xfrm>
              <a:off x="0" y="1130"/>
              <a:ext cx="5760" cy="9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9"/>
                </a:cxn>
                <a:cxn ang="0">
                  <a:pos x="318" y="342"/>
                </a:cxn>
                <a:cxn ang="0">
                  <a:pos x="591" y="348"/>
                </a:cxn>
                <a:cxn ang="0">
                  <a:pos x="846" y="354"/>
                </a:cxn>
                <a:cxn ang="0">
                  <a:pos x="1074" y="360"/>
                </a:cxn>
                <a:cxn ang="0">
                  <a:pos x="1314" y="366"/>
                </a:cxn>
                <a:cxn ang="0">
                  <a:pos x="1599" y="381"/>
                </a:cxn>
                <a:cxn ang="0">
                  <a:pos x="1911" y="399"/>
                </a:cxn>
                <a:cxn ang="0">
                  <a:pos x="2241" y="420"/>
                </a:cxn>
                <a:cxn ang="0">
                  <a:pos x="2619" y="453"/>
                </a:cxn>
                <a:cxn ang="0">
                  <a:pos x="2889" y="477"/>
                </a:cxn>
                <a:cxn ang="0">
                  <a:pos x="3177" y="507"/>
                </a:cxn>
                <a:cxn ang="0">
                  <a:pos x="3498" y="543"/>
                </a:cxn>
                <a:cxn ang="0">
                  <a:pos x="3813" y="585"/>
                </a:cxn>
                <a:cxn ang="0">
                  <a:pos x="4044" y="618"/>
                </a:cxn>
                <a:cxn ang="0">
                  <a:pos x="4365" y="669"/>
                </a:cxn>
                <a:cxn ang="0">
                  <a:pos x="4683" y="726"/>
                </a:cxn>
                <a:cxn ang="0">
                  <a:pos x="4980" y="786"/>
                </a:cxn>
                <a:cxn ang="0">
                  <a:pos x="5268" y="846"/>
                </a:cxn>
                <a:cxn ang="0">
                  <a:pos x="5646" y="942"/>
                </a:cxn>
                <a:cxn ang="0">
                  <a:pos x="5759" y="969"/>
                </a:cxn>
                <a:cxn ang="0">
                  <a:pos x="5759" y="0"/>
                </a:cxn>
                <a:cxn ang="0">
                  <a:pos x="0" y="0"/>
                </a:cxn>
              </a:cxnLst>
              <a:rect l="0" t="0" r="r" b="b"/>
              <a:pathLst>
                <a:path w="5760" h="970">
                  <a:moveTo>
                    <a:pt x="0" y="0"/>
                  </a:moveTo>
                  <a:lnTo>
                    <a:pt x="0" y="339"/>
                  </a:lnTo>
                  <a:lnTo>
                    <a:pt x="318" y="342"/>
                  </a:lnTo>
                  <a:lnTo>
                    <a:pt x="591" y="348"/>
                  </a:lnTo>
                  <a:lnTo>
                    <a:pt x="846" y="354"/>
                  </a:lnTo>
                  <a:lnTo>
                    <a:pt x="1074" y="360"/>
                  </a:lnTo>
                  <a:lnTo>
                    <a:pt x="1314" y="366"/>
                  </a:lnTo>
                  <a:lnTo>
                    <a:pt x="1599" y="381"/>
                  </a:lnTo>
                  <a:lnTo>
                    <a:pt x="1911" y="399"/>
                  </a:lnTo>
                  <a:lnTo>
                    <a:pt x="2241" y="420"/>
                  </a:lnTo>
                  <a:lnTo>
                    <a:pt x="2619" y="453"/>
                  </a:lnTo>
                  <a:lnTo>
                    <a:pt x="2889" y="477"/>
                  </a:lnTo>
                  <a:lnTo>
                    <a:pt x="3177" y="507"/>
                  </a:lnTo>
                  <a:lnTo>
                    <a:pt x="3498" y="543"/>
                  </a:lnTo>
                  <a:lnTo>
                    <a:pt x="3813" y="585"/>
                  </a:lnTo>
                  <a:lnTo>
                    <a:pt x="4044" y="618"/>
                  </a:lnTo>
                  <a:lnTo>
                    <a:pt x="4365" y="669"/>
                  </a:lnTo>
                  <a:lnTo>
                    <a:pt x="4683" y="726"/>
                  </a:lnTo>
                  <a:lnTo>
                    <a:pt x="4980" y="786"/>
                  </a:lnTo>
                  <a:lnTo>
                    <a:pt x="5268" y="846"/>
                  </a:lnTo>
                  <a:lnTo>
                    <a:pt x="5646" y="942"/>
                  </a:lnTo>
                  <a:lnTo>
                    <a:pt x="5759" y="969"/>
                  </a:lnTo>
                  <a:lnTo>
                    <a:pt x="5759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56" name="Freeform 8"/>
            <p:cNvSpPr>
              <a:spLocks/>
            </p:cNvSpPr>
            <p:nvPr/>
          </p:nvSpPr>
          <p:spPr bwMode="white">
            <a:xfrm>
              <a:off x="0" y="-13"/>
              <a:ext cx="5760" cy="1060"/>
            </a:xfrm>
            <a:custGeom>
              <a:avLst/>
              <a:gdLst/>
              <a:ahLst/>
              <a:cxnLst>
                <a:cxn ang="0">
                  <a:pos x="0" y="753"/>
                </a:cxn>
                <a:cxn ang="0">
                  <a:pos x="0" y="1059"/>
                </a:cxn>
                <a:cxn ang="0">
                  <a:pos x="5759" y="1059"/>
                </a:cxn>
                <a:cxn ang="0">
                  <a:pos x="5759" y="0"/>
                </a:cxn>
                <a:cxn ang="0">
                  <a:pos x="5430" y="0"/>
                </a:cxn>
                <a:cxn ang="0">
                  <a:pos x="5298" y="84"/>
                </a:cxn>
                <a:cxn ang="0">
                  <a:pos x="5136" y="159"/>
                </a:cxn>
                <a:cxn ang="0">
                  <a:pos x="4968" y="222"/>
                </a:cxn>
                <a:cxn ang="0">
                  <a:pos x="4812" y="267"/>
                </a:cxn>
                <a:cxn ang="0">
                  <a:pos x="4626" y="324"/>
                </a:cxn>
                <a:cxn ang="0">
                  <a:pos x="4440" y="366"/>
                </a:cxn>
                <a:cxn ang="0">
                  <a:pos x="4230" y="414"/>
                </a:cxn>
                <a:cxn ang="0">
                  <a:pos x="3939" y="468"/>
                </a:cxn>
                <a:cxn ang="0">
                  <a:pos x="3711" y="504"/>
                </a:cxn>
                <a:cxn ang="0">
                  <a:pos x="3441" y="543"/>
                </a:cxn>
                <a:cxn ang="0">
                  <a:pos x="3189" y="579"/>
                </a:cxn>
                <a:cxn ang="0">
                  <a:pos x="2925" y="606"/>
                </a:cxn>
                <a:cxn ang="0">
                  <a:pos x="2679" y="633"/>
                </a:cxn>
                <a:cxn ang="0">
                  <a:pos x="2418" y="654"/>
                </a:cxn>
                <a:cxn ang="0">
                  <a:pos x="2142" y="675"/>
                </a:cxn>
                <a:cxn ang="0">
                  <a:pos x="1896" y="693"/>
                </a:cxn>
                <a:cxn ang="0">
                  <a:pos x="1647" y="708"/>
                </a:cxn>
                <a:cxn ang="0">
                  <a:pos x="1404" y="720"/>
                </a:cxn>
                <a:cxn ang="0">
                  <a:pos x="1170" y="732"/>
                </a:cxn>
                <a:cxn ang="0">
                  <a:pos x="906" y="738"/>
                </a:cxn>
                <a:cxn ang="0">
                  <a:pos x="534" y="747"/>
                </a:cxn>
                <a:cxn ang="0">
                  <a:pos x="201" y="753"/>
                </a:cxn>
                <a:cxn ang="0">
                  <a:pos x="0" y="753"/>
                </a:cxn>
              </a:cxnLst>
              <a:rect l="0" t="0" r="r" b="b"/>
              <a:pathLst>
                <a:path w="5760" h="1060">
                  <a:moveTo>
                    <a:pt x="0" y="753"/>
                  </a:moveTo>
                  <a:lnTo>
                    <a:pt x="0" y="1059"/>
                  </a:lnTo>
                  <a:lnTo>
                    <a:pt x="5759" y="1059"/>
                  </a:lnTo>
                  <a:lnTo>
                    <a:pt x="5759" y="0"/>
                  </a:lnTo>
                  <a:lnTo>
                    <a:pt x="5430" y="0"/>
                  </a:lnTo>
                  <a:lnTo>
                    <a:pt x="5298" y="84"/>
                  </a:lnTo>
                  <a:lnTo>
                    <a:pt x="5136" y="159"/>
                  </a:lnTo>
                  <a:lnTo>
                    <a:pt x="4968" y="222"/>
                  </a:lnTo>
                  <a:lnTo>
                    <a:pt x="4812" y="267"/>
                  </a:lnTo>
                  <a:lnTo>
                    <a:pt x="4626" y="324"/>
                  </a:lnTo>
                  <a:lnTo>
                    <a:pt x="4440" y="366"/>
                  </a:lnTo>
                  <a:lnTo>
                    <a:pt x="4230" y="414"/>
                  </a:lnTo>
                  <a:lnTo>
                    <a:pt x="3939" y="468"/>
                  </a:lnTo>
                  <a:lnTo>
                    <a:pt x="3711" y="504"/>
                  </a:lnTo>
                  <a:lnTo>
                    <a:pt x="3441" y="543"/>
                  </a:lnTo>
                  <a:lnTo>
                    <a:pt x="3189" y="579"/>
                  </a:lnTo>
                  <a:lnTo>
                    <a:pt x="2925" y="606"/>
                  </a:lnTo>
                  <a:lnTo>
                    <a:pt x="2679" y="633"/>
                  </a:lnTo>
                  <a:lnTo>
                    <a:pt x="2418" y="654"/>
                  </a:lnTo>
                  <a:lnTo>
                    <a:pt x="2142" y="675"/>
                  </a:lnTo>
                  <a:lnTo>
                    <a:pt x="1896" y="693"/>
                  </a:lnTo>
                  <a:lnTo>
                    <a:pt x="1647" y="708"/>
                  </a:lnTo>
                  <a:lnTo>
                    <a:pt x="1404" y="720"/>
                  </a:lnTo>
                  <a:lnTo>
                    <a:pt x="1170" y="732"/>
                  </a:lnTo>
                  <a:lnTo>
                    <a:pt x="906" y="738"/>
                  </a:lnTo>
                  <a:lnTo>
                    <a:pt x="534" y="747"/>
                  </a:lnTo>
                  <a:lnTo>
                    <a:pt x="201" y="753"/>
                  </a:lnTo>
                  <a:lnTo>
                    <a:pt x="0" y="753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57" name="Freeform 9"/>
            <p:cNvSpPr>
              <a:spLocks/>
            </p:cNvSpPr>
            <p:nvPr/>
          </p:nvSpPr>
          <p:spPr bwMode="white">
            <a:xfrm>
              <a:off x="0" y="-13"/>
              <a:ext cx="5284" cy="673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0" y="672"/>
                </a:cxn>
                <a:cxn ang="0">
                  <a:pos x="303" y="672"/>
                </a:cxn>
                <a:cxn ang="0">
                  <a:pos x="723" y="663"/>
                </a:cxn>
                <a:cxn ang="0">
                  <a:pos x="1020" y="654"/>
                </a:cxn>
                <a:cxn ang="0">
                  <a:pos x="1302" y="642"/>
                </a:cxn>
                <a:cxn ang="0">
                  <a:pos x="1554" y="630"/>
                </a:cxn>
                <a:cxn ang="0">
                  <a:pos x="1779" y="615"/>
                </a:cxn>
                <a:cxn ang="0">
                  <a:pos x="1962" y="606"/>
                </a:cxn>
                <a:cxn ang="0">
                  <a:pos x="2193" y="588"/>
                </a:cxn>
                <a:cxn ang="0">
                  <a:pos x="2448" y="570"/>
                </a:cxn>
                <a:cxn ang="0">
                  <a:pos x="2700" y="546"/>
                </a:cxn>
                <a:cxn ang="0">
                  <a:pos x="2904" y="528"/>
                </a:cxn>
                <a:cxn ang="0">
                  <a:pos x="3138" y="498"/>
                </a:cxn>
                <a:cxn ang="0">
                  <a:pos x="3324" y="474"/>
                </a:cxn>
                <a:cxn ang="0">
                  <a:pos x="3534" y="447"/>
                </a:cxn>
                <a:cxn ang="0">
                  <a:pos x="3735" y="420"/>
                </a:cxn>
                <a:cxn ang="0">
                  <a:pos x="3933" y="384"/>
                </a:cxn>
                <a:cxn ang="0">
                  <a:pos x="4116" y="351"/>
                </a:cxn>
                <a:cxn ang="0">
                  <a:pos x="4266" y="318"/>
                </a:cxn>
                <a:cxn ang="0">
                  <a:pos x="4446" y="279"/>
                </a:cxn>
                <a:cxn ang="0">
                  <a:pos x="4620" y="237"/>
                </a:cxn>
                <a:cxn ang="0">
                  <a:pos x="4779" y="192"/>
                </a:cxn>
                <a:cxn ang="0">
                  <a:pos x="4920" y="147"/>
                </a:cxn>
                <a:cxn ang="0">
                  <a:pos x="5085" y="90"/>
                </a:cxn>
                <a:cxn ang="0">
                  <a:pos x="5193" y="42"/>
                </a:cxn>
                <a:cxn ang="0">
                  <a:pos x="5283" y="0"/>
                </a:cxn>
                <a:cxn ang="0">
                  <a:pos x="3201" y="0"/>
                </a:cxn>
                <a:cxn ang="0">
                  <a:pos x="2982" y="57"/>
                </a:cxn>
                <a:cxn ang="0">
                  <a:pos x="2775" y="108"/>
                </a:cxn>
                <a:cxn ang="0">
                  <a:pos x="2562" y="150"/>
                </a:cxn>
                <a:cxn ang="0">
                  <a:pos x="2397" y="183"/>
                </a:cxn>
                <a:cxn ang="0">
                  <a:pos x="2205" y="213"/>
                </a:cxn>
                <a:cxn ang="0">
                  <a:pos x="2001" y="243"/>
                </a:cxn>
                <a:cxn ang="0">
                  <a:pos x="1776" y="273"/>
                </a:cxn>
                <a:cxn ang="0">
                  <a:pos x="1536" y="297"/>
                </a:cxn>
                <a:cxn ang="0">
                  <a:pos x="1344" y="312"/>
                </a:cxn>
                <a:cxn ang="0">
                  <a:pos x="1134" y="330"/>
                </a:cxn>
                <a:cxn ang="0">
                  <a:pos x="921" y="342"/>
                </a:cxn>
                <a:cxn ang="0">
                  <a:pos x="696" y="354"/>
                </a:cxn>
                <a:cxn ang="0">
                  <a:pos x="501" y="360"/>
                </a:cxn>
                <a:cxn ang="0">
                  <a:pos x="279" y="366"/>
                </a:cxn>
                <a:cxn ang="0">
                  <a:pos x="99" y="369"/>
                </a:cxn>
                <a:cxn ang="0">
                  <a:pos x="0" y="366"/>
                </a:cxn>
              </a:cxnLst>
              <a:rect l="0" t="0" r="r" b="b"/>
              <a:pathLst>
                <a:path w="5284" h="673">
                  <a:moveTo>
                    <a:pt x="0" y="366"/>
                  </a:moveTo>
                  <a:lnTo>
                    <a:pt x="0" y="672"/>
                  </a:lnTo>
                  <a:lnTo>
                    <a:pt x="303" y="672"/>
                  </a:lnTo>
                  <a:lnTo>
                    <a:pt x="723" y="663"/>
                  </a:lnTo>
                  <a:lnTo>
                    <a:pt x="1020" y="654"/>
                  </a:lnTo>
                  <a:lnTo>
                    <a:pt x="1302" y="642"/>
                  </a:lnTo>
                  <a:lnTo>
                    <a:pt x="1554" y="630"/>
                  </a:lnTo>
                  <a:lnTo>
                    <a:pt x="1779" y="615"/>
                  </a:lnTo>
                  <a:lnTo>
                    <a:pt x="1962" y="606"/>
                  </a:lnTo>
                  <a:lnTo>
                    <a:pt x="2193" y="588"/>
                  </a:lnTo>
                  <a:lnTo>
                    <a:pt x="2448" y="570"/>
                  </a:lnTo>
                  <a:lnTo>
                    <a:pt x="2700" y="546"/>
                  </a:lnTo>
                  <a:lnTo>
                    <a:pt x="2904" y="528"/>
                  </a:lnTo>
                  <a:lnTo>
                    <a:pt x="3138" y="498"/>
                  </a:lnTo>
                  <a:lnTo>
                    <a:pt x="3324" y="474"/>
                  </a:lnTo>
                  <a:lnTo>
                    <a:pt x="3534" y="447"/>
                  </a:lnTo>
                  <a:lnTo>
                    <a:pt x="3735" y="420"/>
                  </a:lnTo>
                  <a:lnTo>
                    <a:pt x="3933" y="384"/>
                  </a:lnTo>
                  <a:lnTo>
                    <a:pt x="4116" y="351"/>
                  </a:lnTo>
                  <a:lnTo>
                    <a:pt x="4266" y="318"/>
                  </a:lnTo>
                  <a:lnTo>
                    <a:pt x="4446" y="279"/>
                  </a:lnTo>
                  <a:lnTo>
                    <a:pt x="4620" y="237"/>
                  </a:lnTo>
                  <a:lnTo>
                    <a:pt x="4779" y="192"/>
                  </a:lnTo>
                  <a:lnTo>
                    <a:pt x="4920" y="147"/>
                  </a:lnTo>
                  <a:lnTo>
                    <a:pt x="5085" y="90"/>
                  </a:lnTo>
                  <a:lnTo>
                    <a:pt x="5193" y="42"/>
                  </a:lnTo>
                  <a:lnTo>
                    <a:pt x="5283" y="0"/>
                  </a:lnTo>
                  <a:lnTo>
                    <a:pt x="3201" y="0"/>
                  </a:lnTo>
                  <a:lnTo>
                    <a:pt x="2982" y="57"/>
                  </a:lnTo>
                  <a:lnTo>
                    <a:pt x="2775" y="108"/>
                  </a:lnTo>
                  <a:lnTo>
                    <a:pt x="2562" y="150"/>
                  </a:lnTo>
                  <a:lnTo>
                    <a:pt x="2397" y="183"/>
                  </a:lnTo>
                  <a:lnTo>
                    <a:pt x="2205" y="213"/>
                  </a:lnTo>
                  <a:lnTo>
                    <a:pt x="2001" y="243"/>
                  </a:lnTo>
                  <a:lnTo>
                    <a:pt x="1776" y="273"/>
                  </a:lnTo>
                  <a:lnTo>
                    <a:pt x="1536" y="297"/>
                  </a:lnTo>
                  <a:lnTo>
                    <a:pt x="1344" y="312"/>
                  </a:lnTo>
                  <a:lnTo>
                    <a:pt x="1134" y="330"/>
                  </a:lnTo>
                  <a:lnTo>
                    <a:pt x="921" y="342"/>
                  </a:lnTo>
                  <a:lnTo>
                    <a:pt x="696" y="354"/>
                  </a:lnTo>
                  <a:lnTo>
                    <a:pt x="501" y="360"/>
                  </a:lnTo>
                  <a:lnTo>
                    <a:pt x="279" y="366"/>
                  </a:lnTo>
                  <a:lnTo>
                    <a:pt x="99" y="369"/>
                  </a:lnTo>
                  <a:lnTo>
                    <a:pt x="0" y="366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58" name="Freeform 10"/>
            <p:cNvSpPr>
              <a:spLocks/>
            </p:cNvSpPr>
            <p:nvPr/>
          </p:nvSpPr>
          <p:spPr bwMode="white">
            <a:xfrm>
              <a:off x="0" y="-13"/>
              <a:ext cx="2884" cy="2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85"/>
                </a:cxn>
                <a:cxn ang="0">
                  <a:pos x="192" y="285"/>
                </a:cxn>
                <a:cxn ang="0">
                  <a:pos x="384" y="282"/>
                </a:cxn>
                <a:cxn ang="0">
                  <a:pos x="579" y="276"/>
                </a:cxn>
                <a:cxn ang="0">
                  <a:pos x="789" y="267"/>
                </a:cxn>
                <a:cxn ang="0">
                  <a:pos x="999" y="258"/>
                </a:cxn>
                <a:cxn ang="0">
                  <a:pos x="1161" y="246"/>
                </a:cxn>
                <a:cxn ang="0">
                  <a:pos x="1302" y="234"/>
                </a:cxn>
                <a:cxn ang="0">
                  <a:pos x="1458" y="222"/>
                </a:cxn>
                <a:cxn ang="0">
                  <a:pos x="1665" y="201"/>
                </a:cxn>
                <a:cxn ang="0">
                  <a:pos x="1992" y="159"/>
                </a:cxn>
                <a:cxn ang="0">
                  <a:pos x="2301" y="117"/>
                </a:cxn>
                <a:cxn ang="0">
                  <a:pos x="2604" y="60"/>
                </a:cxn>
                <a:cxn ang="0">
                  <a:pos x="2883" y="0"/>
                </a:cxn>
                <a:cxn ang="0">
                  <a:pos x="0" y="0"/>
                </a:cxn>
              </a:cxnLst>
              <a:rect l="0" t="0" r="r" b="b"/>
              <a:pathLst>
                <a:path w="2884" h="286">
                  <a:moveTo>
                    <a:pt x="0" y="0"/>
                  </a:moveTo>
                  <a:lnTo>
                    <a:pt x="0" y="285"/>
                  </a:lnTo>
                  <a:lnTo>
                    <a:pt x="192" y="285"/>
                  </a:lnTo>
                  <a:lnTo>
                    <a:pt x="384" y="282"/>
                  </a:lnTo>
                  <a:lnTo>
                    <a:pt x="579" y="276"/>
                  </a:lnTo>
                  <a:lnTo>
                    <a:pt x="789" y="267"/>
                  </a:lnTo>
                  <a:lnTo>
                    <a:pt x="999" y="258"/>
                  </a:lnTo>
                  <a:lnTo>
                    <a:pt x="1161" y="246"/>
                  </a:lnTo>
                  <a:lnTo>
                    <a:pt x="1302" y="234"/>
                  </a:lnTo>
                  <a:lnTo>
                    <a:pt x="1458" y="222"/>
                  </a:lnTo>
                  <a:lnTo>
                    <a:pt x="1665" y="201"/>
                  </a:lnTo>
                  <a:lnTo>
                    <a:pt x="1992" y="159"/>
                  </a:lnTo>
                  <a:lnTo>
                    <a:pt x="2301" y="117"/>
                  </a:lnTo>
                  <a:lnTo>
                    <a:pt x="2604" y="60"/>
                  </a:lnTo>
                  <a:lnTo>
                    <a:pt x="2883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27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69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70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71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68DF8AF-23E6-43DD-BA08-269ED26022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  <p:sldLayoutId id="2147483971" r:id="rId12"/>
    <p:sldLayoutId id="2147483972" r:id="rId13"/>
    <p:sldLayoutId id="2147483973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>
                <a:alpha val="50000"/>
              </a:srgb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D231B40E-E8D8-4D02-830C-29C8D7D3C99E}" type="datetimeFigureOut">
              <a:rPr lang="ru-RU"/>
              <a:pPr>
                <a:defRPr/>
              </a:pPr>
              <a:t>04.01.2014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11433981-4208-4EF5-9451-978118B2C4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4" r:id="rId1"/>
    <p:sldLayoutId id="2147483975" r:id="rId2"/>
    <p:sldLayoutId id="2147483976" r:id="rId3"/>
    <p:sldLayoutId id="2147483977" r:id="rId4"/>
    <p:sldLayoutId id="2147483978" r:id="rId5"/>
    <p:sldLayoutId id="2147483979" r:id="rId6"/>
    <p:sldLayoutId id="2147483980" r:id="rId7"/>
    <p:sldLayoutId id="2147483981" r:id="rId8"/>
    <p:sldLayoutId id="2147483982" r:id="rId9"/>
    <p:sldLayoutId id="2147483983" r:id="rId10"/>
    <p:sldLayoutId id="2147483984" r:id="rId11"/>
    <p:sldLayoutId id="2147483985" r:id="rId12"/>
    <p:sldLayoutId id="2147483986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>
                <a:alpha val="50000"/>
              </a:srgb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527C69CE-3044-43FA-A1C7-007068FE87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7" r:id="rId1"/>
    <p:sldLayoutId id="2147483988" r:id="rId2"/>
    <p:sldLayoutId id="2147483989" r:id="rId3"/>
    <p:sldLayoutId id="2147483990" r:id="rId4"/>
    <p:sldLayoutId id="2147483991" r:id="rId5"/>
    <p:sldLayoutId id="2147483992" r:id="rId6"/>
    <p:sldLayoutId id="2147483993" r:id="rId7"/>
    <p:sldLayoutId id="2147483994" r:id="rId8"/>
    <p:sldLayoutId id="2147483995" r:id="rId9"/>
    <p:sldLayoutId id="2147483996" r:id="rId10"/>
    <p:sldLayoutId id="2147483997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dic.academic.ru/" TargetMode="Externa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dic.academic.ru/" TargetMode="Externa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536" y="1844824"/>
            <a:ext cx="8235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 w="11430"/>
                <a:gradFill>
                  <a:gsLst>
                    <a:gs pos="0">
                      <a:srgbClr val="333399">
                        <a:tint val="70000"/>
                        <a:satMod val="245000"/>
                      </a:srgbClr>
                    </a:gs>
                    <a:gs pos="75000">
                      <a:srgbClr val="333399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99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Перевод чисел из </a:t>
            </a:r>
            <a:r>
              <a:rPr kumimoji="0" lang="ru-RU" sz="4000" b="1" i="0" u="none" strike="noStrike" kern="0" cap="none" spc="0" normalizeH="0" baseline="0" noProof="0" dirty="0" smtClean="0">
                <a:ln w="11430"/>
                <a:gradFill>
                  <a:gsLst>
                    <a:gs pos="0">
                      <a:srgbClr val="333399">
                        <a:tint val="70000"/>
                        <a:satMod val="245000"/>
                      </a:srgbClr>
                    </a:gs>
                    <a:gs pos="75000">
                      <a:srgbClr val="333399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99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/>
              </a:rPr>
              <a:t>двоичной </a:t>
            </a:r>
            <a:r>
              <a:rPr kumimoji="0" lang="ru-RU" sz="4000" b="1" i="0" u="none" strike="noStrike" kern="0" cap="none" spc="0" normalizeH="0" baseline="0" noProof="0" dirty="0" smtClean="0">
                <a:ln w="11430"/>
                <a:gradFill>
                  <a:gsLst>
                    <a:gs pos="0">
                      <a:srgbClr val="333399">
                        <a:tint val="70000"/>
                        <a:satMod val="245000"/>
                      </a:srgbClr>
                    </a:gs>
                    <a:gs pos="75000">
                      <a:srgbClr val="333399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99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системы счисления </a:t>
            </a:r>
            <a:br>
              <a:rPr kumimoji="0" lang="ru-RU" sz="4000" b="1" i="0" u="none" strike="noStrike" kern="0" cap="none" spc="0" normalizeH="0" baseline="0" noProof="0" dirty="0" smtClean="0">
                <a:ln w="11430"/>
                <a:gradFill>
                  <a:gsLst>
                    <a:gs pos="0">
                      <a:srgbClr val="333399">
                        <a:tint val="70000"/>
                        <a:satMod val="245000"/>
                      </a:srgbClr>
                    </a:gs>
                    <a:gs pos="75000">
                      <a:srgbClr val="333399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99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ru-RU" sz="4000" b="1" i="0" u="none" strike="noStrike" kern="0" cap="none" spc="0" normalizeH="0" baseline="0" noProof="0" dirty="0" smtClean="0">
                <a:ln w="11430"/>
                <a:gradFill>
                  <a:gsLst>
                    <a:gs pos="0">
                      <a:srgbClr val="333399">
                        <a:tint val="70000"/>
                        <a:satMod val="245000"/>
                      </a:srgbClr>
                    </a:gs>
                    <a:gs pos="75000">
                      <a:srgbClr val="333399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99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в </a:t>
            </a:r>
            <a:r>
              <a:rPr kumimoji="0" lang="ru-RU" sz="4000" b="1" i="0" u="none" strike="noStrike" kern="0" cap="none" spc="0" normalizeH="0" baseline="0" noProof="0" dirty="0" smtClean="0">
                <a:ln w="11430"/>
                <a:gradFill>
                  <a:gsLst>
                    <a:gs pos="0">
                      <a:srgbClr val="333399">
                        <a:tint val="70000"/>
                        <a:satMod val="245000"/>
                      </a:srgbClr>
                    </a:gs>
                    <a:gs pos="75000">
                      <a:srgbClr val="333399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99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/>
              </a:rPr>
              <a:t>десятичную</a:t>
            </a:r>
            <a:endParaRPr kumimoji="0" lang="ru-RU" sz="4000" b="1" i="0" u="none" strike="noStrike" kern="0" cap="none" spc="0" normalizeH="0" baseline="0" noProof="0" dirty="0" smtClean="0">
              <a:ln w="11430"/>
              <a:gradFill>
                <a:gsLst>
                  <a:gs pos="0">
                    <a:srgbClr val="333399">
                      <a:tint val="70000"/>
                      <a:satMod val="245000"/>
                    </a:srgbClr>
                  </a:gs>
                  <a:gs pos="75000">
                    <a:srgbClr val="333399">
                      <a:tint val="90000"/>
                      <a:shade val="60000"/>
                      <a:satMod val="240000"/>
                    </a:srgbClr>
                  </a:gs>
                  <a:gs pos="100000">
                    <a:srgbClr val="333399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996950"/>
          </a:xfrm>
        </p:spPr>
        <p:txBody>
          <a:bodyPr/>
          <a:lstStyle/>
          <a:p>
            <a:pPr eaLnBrk="1" hangingPunct="1"/>
            <a:r>
              <a:rPr lang="ru-RU" sz="3200" b="1" dirty="0" smtClean="0">
                <a:solidFill>
                  <a:srgbClr val="002060"/>
                </a:solidFill>
                <a:latin typeface="Arial" charset="0"/>
              </a:rPr>
              <a:t>Правило перевода из любой позиционной системы счисления в десятичную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920978"/>
            <a:ext cx="84750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Расставляем позиции цифр числа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177453" y="4347670"/>
            <a:ext cx="2189330" cy="1295697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endParaRPr kumimoji="0" lang="ru-RU" sz="3200" b="1" i="0" u="sng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kern="0" dirty="0" smtClean="0">
                <a:solidFill>
                  <a:schemeClr val="bg2"/>
                </a:solidFill>
                <a:latin typeface="Arial" charset="0"/>
              </a:rPr>
              <a:t>257</a:t>
            </a:r>
            <a:r>
              <a:rPr lang="ru-RU" b="1" kern="0" dirty="0" smtClean="0">
                <a:solidFill>
                  <a:schemeClr val="bg2"/>
                </a:solidFill>
                <a:latin typeface="Arial" charset="0"/>
              </a:rPr>
              <a:t>,</a:t>
            </a:r>
            <a:r>
              <a:rPr lang="en-US" b="1" kern="0" dirty="0" smtClean="0">
                <a:solidFill>
                  <a:schemeClr val="bg2"/>
                </a:solidFill>
                <a:latin typeface="Arial" charset="0"/>
              </a:rPr>
              <a:t>4</a:t>
            </a:r>
            <a:r>
              <a:rPr kumimoji="0" lang="en-US" sz="3600" b="1" i="0" u="none" strike="noStrike" kern="0" cap="none" spc="0" normalizeH="0" baseline="-25000" noProof="0" dirty="0" smtClean="0">
                <a:ln>
                  <a:noFill/>
                </a:ln>
                <a:solidFill>
                  <a:schemeClr val="bg1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8</a:t>
            </a: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= </a:t>
            </a:r>
            <a:endParaRPr kumimoji="0" lang="ru-RU" sz="3600" b="1" i="0" u="none" strike="noStrike" kern="0" cap="none" spc="0" normalizeH="0" baseline="-2500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Arial" charset="0"/>
              <a:ea typeface="+mn-ea"/>
              <a:cs typeface="+mn-cs"/>
              <a:sym typeface="Symbol" pitchFamily="18" charset="2"/>
            </a:endParaRPr>
          </a:p>
        </p:txBody>
      </p:sp>
      <p:cxnSp>
        <p:nvCxnSpPr>
          <p:cNvPr id="3" name="Прямая со стрелкой 2"/>
          <p:cNvCxnSpPr/>
          <p:nvPr/>
        </p:nvCxnSpPr>
        <p:spPr bwMode="auto">
          <a:xfrm>
            <a:off x="1070639" y="4347670"/>
            <a:ext cx="0" cy="64807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738745" y="4347670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0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3684" y="4347669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1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8551" y="4347669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2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20280" y="4347667"/>
            <a:ext cx="454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-1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-3829" y="1305133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Представляем переводимое число в 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виде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суммы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произведений </a:t>
            </a:r>
            <a:r>
              <a:rPr lang="ru-RU" sz="2400" b="1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цифр числа </a:t>
            </a:r>
            <a:r>
              <a:rPr lang="en-US" sz="2400" b="1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24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основание системы счисления </a:t>
            </a:r>
            <a:r>
              <a:rPr lang="ru-RU" sz="2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ru-RU" sz="2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sz="2400" b="1" dirty="0" smtClean="0">
                <a:solidFill>
                  <a:srgbClr val="00CC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степени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соответствующей 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позиции цифры в числе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-22194" y="2778010"/>
            <a:ext cx="91514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Вычисляем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значение выражения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число в десятичной СС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4"/>
              <p:cNvSpPr txBox="1">
                <a:spLocks noChangeArrowheads="1"/>
              </p:cNvSpPr>
              <p:nvPr/>
            </p:nvSpPr>
            <p:spPr>
              <a:xfrm>
                <a:off x="74438" y="5110996"/>
                <a:ext cx="7089850" cy="1295697"/>
              </a:xfrm>
              <a:prstGeom prst="rect">
                <a:avLst/>
              </a:prstGeom>
            </p:spPr>
            <p:txBody>
              <a:bodyPr/>
              <a:lstStyle/>
              <a:p>
                <a:pPr marL="609600" marR="0" lvl="0" indent="-609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2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+mn-cs"/>
                  </a:rPr>
                  <a:t> </a:t>
                </a:r>
                <a:endParaRPr kumimoji="0" lang="ru-RU" sz="3200" b="1" i="0" u="sng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endParaRPr>
              </a:p>
              <a:p>
                <a:pPr marL="609600" indent="-609600" eaLnBrk="1" hangingPunct="1">
                  <a:buFontTx/>
                  <a:buNone/>
                </a:pPr>
                <a:r>
                  <a:rPr lang="ru-RU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= </a:t>
                </a:r>
                <a:r>
                  <a:rPr lang="en-US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128 </a:t>
                </a:r>
                <a:r>
                  <a:rPr lang="ru-RU" b="1" dirty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+</a:t>
                </a:r>
                <a:r>
                  <a:rPr lang="en-US" b="1" dirty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 </a:t>
                </a:r>
                <a:r>
                  <a:rPr lang="en-US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40 </a:t>
                </a:r>
                <a:r>
                  <a:rPr lang="ru-RU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+ </a:t>
                </a:r>
                <a:r>
                  <a:rPr lang="en-US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7</a:t>
                </a:r>
                <a:r>
                  <a:rPr lang="ru-RU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 +</a:t>
                </a:r>
                <a:r>
                  <a:rPr lang="en-US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 </a:t>
                </a:r>
                <a:r>
                  <a:rPr lang="ru-RU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= </a:t>
                </a:r>
                <a:endParaRPr lang="ru-RU" b="1" baseline="-25000" dirty="0">
                  <a:solidFill>
                    <a:srgbClr val="002060"/>
                  </a:solidFill>
                  <a:latin typeface="Arial" panose="020B0604020202020204" pitchFamily="34" charset="0"/>
                  <a:sym typeface="Symbol" panose="05050102010706020507" pitchFamily="18" charset="2"/>
                </a:endParaRPr>
              </a:p>
              <a:p>
                <a:pPr marL="609600" indent="-609600">
                  <a:spcBef>
                    <a:spcPct val="20000"/>
                  </a:spcBef>
                  <a:defRPr/>
                </a:pPr>
                <a:r>
                  <a:rPr kumimoji="0" lang="ru-RU" sz="3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2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+mn-cs"/>
                  </a:rPr>
                  <a:t> </a:t>
                </a:r>
                <a:endParaRPr kumimoji="0" lang="ru-RU" sz="3600" b="1" i="0" u="none" strike="noStrike" kern="0" cap="none" spc="0" normalizeH="0" baseline="-25000" noProof="0" dirty="0" smtClean="0">
                  <a:ln>
                    <a:noFill/>
                  </a:ln>
                  <a:solidFill>
                    <a:schemeClr val="bg2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20" name="Rectang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38" y="5110996"/>
                <a:ext cx="7089850" cy="1295697"/>
              </a:xfrm>
              <a:prstGeom prst="rect">
                <a:avLst/>
              </a:prstGeom>
              <a:blipFill rotWithShape="0">
                <a:blip r:embed="rId2"/>
                <a:stretch>
                  <a:fillRect l="-2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4"/>
          <p:cNvSpPr txBox="1">
            <a:spLocks noChangeArrowheads="1"/>
          </p:cNvSpPr>
          <p:nvPr/>
        </p:nvSpPr>
        <p:spPr>
          <a:xfrm>
            <a:off x="1954977" y="4217260"/>
            <a:ext cx="4867454" cy="1295697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charset="0"/>
              </a:rPr>
              <a:t> </a:t>
            </a:r>
            <a:endParaRPr kumimoji="0" lang="ru-RU" sz="3400" b="1" i="0" u="sng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3400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*</a:t>
            </a:r>
            <a:r>
              <a:rPr lang="en-US" sz="3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8</a:t>
            </a:r>
            <a:r>
              <a:rPr lang="ru-RU" sz="3400" b="1" baseline="30000" dirty="0" smtClean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+</a:t>
            </a:r>
            <a:r>
              <a:rPr lang="en-US" sz="3400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5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*</a:t>
            </a:r>
            <a:r>
              <a:rPr lang="en-US" sz="3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8</a:t>
            </a:r>
            <a:r>
              <a:rPr lang="ru-RU" sz="3400" b="1" baseline="30000" dirty="0" smtClean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1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+</a:t>
            </a:r>
            <a:r>
              <a:rPr lang="en-US" sz="3400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7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*</a:t>
            </a:r>
            <a:r>
              <a:rPr lang="en-US" sz="3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8</a:t>
            </a:r>
            <a:r>
              <a:rPr lang="ru-RU" sz="3400" b="1" baseline="30000" dirty="0" smtClean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0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+</a:t>
            </a:r>
            <a:r>
              <a:rPr lang="en-US" sz="3400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4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*</a:t>
            </a:r>
            <a:r>
              <a:rPr lang="en-US" sz="3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8</a:t>
            </a:r>
            <a:r>
              <a:rPr lang="ru-RU" sz="3400" b="1" baseline="30000" dirty="0" smtClean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-1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=</a:t>
            </a:r>
            <a:endParaRPr lang="ru-RU" sz="3400" b="1" dirty="0">
              <a:solidFill>
                <a:schemeClr val="bg2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marL="609600" indent="-609600" eaLnBrk="1" hangingPunct="1">
              <a:buFontTx/>
              <a:buNone/>
            </a:pPr>
            <a:r>
              <a:rPr lang="ru-RU" sz="3400" b="1" dirty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                 </a:t>
            </a:r>
            <a:r>
              <a:rPr kumimoji="0" lang="ru-RU" sz="3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charset="0"/>
              </a:rPr>
              <a:t> </a:t>
            </a:r>
            <a:endParaRPr kumimoji="0" lang="ru-RU" sz="3400" b="1" i="0" u="none" strike="noStrike" kern="0" cap="none" spc="0" normalizeH="0" baseline="-2500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Arial" charset="0"/>
              <a:sym typeface="Symbol" pitchFamily="18" charset="2"/>
            </a:endParaRPr>
          </a:p>
        </p:txBody>
      </p:sp>
      <p:sp>
        <p:nvSpPr>
          <p:cNvPr id="22" name="Rectangle 2"/>
          <p:cNvSpPr txBox="1">
            <a:spLocks noChangeArrowheads="1"/>
          </p:cNvSpPr>
          <p:nvPr/>
        </p:nvSpPr>
        <p:spPr bwMode="auto">
          <a:xfrm>
            <a:off x="-56474" y="3467205"/>
            <a:ext cx="9144000" cy="997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2800" b="1" kern="0" dirty="0" smtClean="0">
                <a:solidFill>
                  <a:srgbClr val="002060"/>
                </a:solidFill>
                <a:latin typeface="Arial" charset="0"/>
              </a:rPr>
              <a:t>Пример перевода из восьмеричной системы счисления в десятичную</a:t>
            </a:r>
          </a:p>
        </p:txBody>
      </p:sp>
      <p:sp>
        <p:nvSpPr>
          <p:cNvPr id="23" name="Rectangle 4"/>
          <p:cNvSpPr txBox="1">
            <a:spLocks noChangeArrowheads="1"/>
          </p:cNvSpPr>
          <p:nvPr/>
        </p:nvSpPr>
        <p:spPr>
          <a:xfrm>
            <a:off x="4144307" y="5226250"/>
            <a:ext cx="2298350" cy="1295697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endParaRPr kumimoji="0" lang="ru-RU" sz="3200" b="1" i="0" u="sng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buFontTx/>
              <a:buNone/>
            </a:pPr>
            <a:r>
              <a:rPr lang="ru-RU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175,5</a:t>
            </a:r>
            <a:r>
              <a:rPr lang="en-US" b="1" baseline="-25000" dirty="0" smtClean="0">
                <a:solidFill>
                  <a:srgbClr val="00206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10</a:t>
            </a:r>
            <a:endParaRPr lang="ru-RU" b="1" baseline="-25000" dirty="0" smtClean="0">
              <a:solidFill>
                <a:srgbClr val="002060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endParaRPr kumimoji="0" lang="ru-RU" sz="3600" b="1" i="0" u="none" strike="noStrike" kern="0" cap="none" spc="0" normalizeH="0" baseline="-2500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Arial" charset="0"/>
              <a:ea typeface="+mn-ea"/>
              <a:cs typeface="+mn-cs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2462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  <p:bldP spid="12" grpId="0"/>
      <p:bldP spid="16" grpId="0"/>
      <p:bldP spid="18" grpId="0"/>
      <p:bldP spid="19" grpId="0"/>
      <p:bldP spid="20" grpId="0"/>
      <p:bldP spid="21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6"/>
          <p:cNvSpPr>
            <a:spLocks noChangeArrowheads="1"/>
          </p:cNvSpPr>
          <p:nvPr/>
        </p:nvSpPr>
        <p:spPr bwMode="auto">
          <a:xfrm>
            <a:off x="256348" y="1686542"/>
            <a:ext cx="864653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dirty="0">
                <a:solidFill>
                  <a:srgbClr val="000099"/>
                </a:solidFill>
                <a:latin typeface="Arial" charset="0"/>
              </a:rPr>
              <a:t>Используется </a:t>
            </a:r>
            <a:r>
              <a:rPr lang="ru-RU" sz="2000" dirty="0" smtClean="0">
                <a:solidFill>
                  <a:srgbClr val="000099"/>
                </a:solidFill>
                <a:latin typeface="Arial" charset="0"/>
              </a:rPr>
              <a:t>16 </a:t>
            </a:r>
            <a:r>
              <a:rPr lang="ru-RU" sz="2000" dirty="0">
                <a:solidFill>
                  <a:srgbClr val="000099"/>
                </a:solidFill>
                <a:latin typeface="Arial" charset="0"/>
              </a:rPr>
              <a:t>цифр</a:t>
            </a:r>
            <a:r>
              <a:rPr lang="ru-RU" sz="2000" dirty="0">
                <a:solidFill>
                  <a:srgbClr val="663300"/>
                </a:solidFill>
                <a:latin typeface="Arial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Arial" charset="0"/>
              </a:rPr>
              <a:t>0 </a:t>
            </a:r>
            <a:r>
              <a:rPr lang="ru-RU" sz="3200" b="1" dirty="0">
                <a:solidFill>
                  <a:srgbClr val="FF0000"/>
                </a:solidFill>
                <a:latin typeface="Arial" charset="0"/>
              </a:rPr>
              <a:t>1 2 </a:t>
            </a:r>
            <a:r>
              <a:rPr lang="ru-RU" sz="3200" b="1" dirty="0" smtClean="0">
                <a:solidFill>
                  <a:srgbClr val="FF0000"/>
                </a:solidFill>
                <a:latin typeface="Arial" charset="0"/>
              </a:rPr>
              <a:t>3 4 5 6 7 8 9 А </a:t>
            </a:r>
            <a:r>
              <a:rPr lang="en-US" sz="3200" b="1" dirty="0" smtClean="0">
                <a:solidFill>
                  <a:srgbClr val="FF0000"/>
                </a:solidFill>
                <a:latin typeface="Arial" charset="0"/>
              </a:rPr>
              <a:t>B C D E F</a:t>
            </a:r>
            <a:endParaRPr lang="ru-RU" sz="18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2627784" y="5690035"/>
            <a:ext cx="258416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Arial" charset="0"/>
              </a:rPr>
              <a:t>Основание</a:t>
            </a:r>
            <a:r>
              <a:rPr lang="ru-RU" sz="2000" dirty="0" smtClean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3200" dirty="0" smtClean="0">
                <a:solidFill>
                  <a:srgbClr val="000099"/>
                </a:solidFill>
                <a:latin typeface="Arial" charset="0"/>
              </a:rPr>
              <a:t>q=</a:t>
            </a:r>
            <a:r>
              <a:rPr lang="ru-RU" sz="3200" b="1" dirty="0" smtClean="0">
                <a:solidFill>
                  <a:srgbClr val="FF0000"/>
                </a:solidFill>
                <a:latin typeface="Arial" charset="0"/>
              </a:rPr>
              <a:t>16</a:t>
            </a:r>
            <a:endParaRPr lang="ru-RU" sz="18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93611" y="2564904"/>
            <a:ext cx="8972008" cy="283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0099"/>
                </a:solidFill>
                <a:latin typeface="Arial" charset="0"/>
              </a:rPr>
              <a:t>(</a:t>
            </a:r>
            <a:r>
              <a:rPr lang="ru-RU" sz="2000" dirty="0" smtClean="0">
                <a:solidFill>
                  <a:srgbClr val="000099"/>
                </a:solidFill>
                <a:latin typeface="Arial" charset="0"/>
              </a:rPr>
              <a:t>для </a:t>
            </a:r>
            <a:r>
              <a:rPr lang="ru-RU" sz="2000" dirty="0">
                <a:solidFill>
                  <a:srgbClr val="000099"/>
                </a:solidFill>
                <a:latin typeface="Arial" charset="0"/>
              </a:rPr>
              <a:t>первых 10 из 16 шестнадцатеричных цифр </a:t>
            </a:r>
            <a:r>
              <a:rPr lang="ru-RU" sz="2000" dirty="0" smtClean="0">
                <a:solidFill>
                  <a:srgbClr val="000099"/>
                </a:solidFill>
                <a:latin typeface="Arial" charset="0"/>
              </a:rPr>
              <a:t/>
            </a:r>
            <a:br>
              <a:rPr lang="ru-RU" sz="2000" dirty="0" smtClean="0">
                <a:solidFill>
                  <a:srgbClr val="000099"/>
                </a:solidFill>
                <a:latin typeface="Arial" charset="0"/>
              </a:rPr>
            </a:br>
            <a:r>
              <a:rPr lang="ru-RU" sz="2000" dirty="0" smtClean="0">
                <a:solidFill>
                  <a:srgbClr val="000099"/>
                </a:solidFill>
                <a:latin typeface="Arial" charset="0"/>
              </a:rPr>
              <a:t>используют цифры </a:t>
            </a:r>
            <a:r>
              <a:rPr lang="ru-RU" sz="3200" b="1" dirty="0">
                <a:solidFill>
                  <a:srgbClr val="FF0000"/>
                </a:solidFill>
                <a:latin typeface="Arial" charset="0"/>
              </a:rPr>
              <a:t>0 1 2 3 4 5 6 7 8 </a:t>
            </a:r>
            <a:r>
              <a:rPr lang="ru-RU" sz="3200" b="1" dirty="0" smtClean="0">
                <a:solidFill>
                  <a:srgbClr val="FF0000"/>
                </a:solidFill>
                <a:latin typeface="Arial" charset="0"/>
              </a:rPr>
              <a:t>9</a:t>
            </a:r>
            <a:r>
              <a:rPr lang="ru-RU" sz="2000" dirty="0" smtClean="0">
                <a:solidFill>
                  <a:srgbClr val="000099"/>
                </a:solidFill>
                <a:latin typeface="Arial" charset="0"/>
              </a:rPr>
              <a:t>,</a:t>
            </a:r>
            <a:br>
              <a:rPr lang="ru-RU" sz="2000" dirty="0" smtClean="0">
                <a:solidFill>
                  <a:srgbClr val="000099"/>
                </a:solidFill>
                <a:latin typeface="Arial" charset="0"/>
              </a:rPr>
            </a:br>
            <a:endParaRPr lang="en-US" sz="2000" dirty="0" smtClean="0">
              <a:solidFill>
                <a:srgbClr val="000099"/>
              </a:solidFill>
              <a:latin typeface="Arial" charset="0"/>
            </a:endParaRPr>
          </a:p>
          <a:p>
            <a:r>
              <a:rPr lang="ru-RU" sz="2000" dirty="0" smtClean="0">
                <a:solidFill>
                  <a:srgbClr val="000099"/>
                </a:solidFill>
                <a:latin typeface="Arial" charset="0"/>
              </a:rPr>
              <a:t>а </a:t>
            </a:r>
            <a:r>
              <a:rPr lang="ru-RU" sz="2000" dirty="0">
                <a:solidFill>
                  <a:srgbClr val="000099"/>
                </a:solidFill>
                <a:latin typeface="Arial" charset="0"/>
              </a:rPr>
              <a:t>для остальных 6 цифр используют первые буквы латинского алфавита</a:t>
            </a:r>
            <a:r>
              <a:rPr lang="ru-RU" sz="2000" dirty="0" smtClean="0">
                <a:solidFill>
                  <a:srgbClr val="000099"/>
                </a:solidFill>
                <a:latin typeface="Arial" charset="0"/>
              </a:rPr>
              <a:t>:</a:t>
            </a:r>
          </a:p>
          <a:p>
            <a:endParaRPr lang="en-US" sz="800" dirty="0" smtClean="0">
              <a:solidFill>
                <a:srgbClr val="000099"/>
              </a:solidFill>
              <a:latin typeface="Arial" charset="0"/>
            </a:endParaRPr>
          </a:p>
          <a:p>
            <a:r>
              <a:rPr lang="en-US" sz="3200" b="1" dirty="0" smtClean="0">
                <a:solidFill>
                  <a:srgbClr val="FF0000"/>
                </a:solidFill>
                <a:latin typeface="Arial" charset="0"/>
              </a:rPr>
              <a:t>10</a:t>
            </a:r>
            <a:r>
              <a:rPr lang="en-US" sz="3200" b="1" baseline="-25000" dirty="0" smtClean="0">
                <a:solidFill>
                  <a:srgbClr val="FF0000"/>
                </a:solidFill>
                <a:latin typeface="Arial" charset="0"/>
              </a:rPr>
              <a:t>10 </a:t>
            </a:r>
            <a:r>
              <a:rPr lang="en-US" sz="3200" b="1" dirty="0" smtClean="0">
                <a:solidFill>
                  <a:srgbClr val="FF0000"/>
                </a:solidFill>
                <a:latin typeface="Arial" charset="0"/>
              </a:rPr>
              <a:t>= </a:t>
            </a:r>
            <a:r>
              <a:rPr lang="ru-RU" sz="3200" b="1" dirty="0" smtClean="0">
                <a:solidFill>
                  <a:srgbClr val="FF0000"/>
                </a:solidFill>
                <a:latin typeface="Arial" charset="0"/>
              </a:rPr>
              <a:t>А</a:t>
            </a:r>
            <a:r>
              <a:rPr lang="en-US" sz="3200" b="1" baseline="-25000" dirty="0" smtClean="0">
                <a:solidFill>
                  <a:srgbClr val="FF0000"/>
                </a:solidFill>
                <a:latin typeface="Arial" charset="0"/>
              </a:rPr>
              <a:t>16</a:t>
            </a:r>
            <a:r>
              <a:rPr lang="ru-RU" sz="3200" b="1" dirty="0" smtClean="0">
                <a:solidFill>
                  <a:srgbClr val="FF0000"/>
                </a:solidFill>
                <a:latin typeface="Arial" charset="0"/>
              </a:rPr>
              <a:t>; </a:t>
            </a:r>
            <a:r>
              <a:rPr lang="en-US" sz="3200" b="1" dirty="0" smtClean="0">
                <a:solidFill>
                  <a:srgbClr val="FF0000"/>
                </a:solidFill>
                <a:latin typeface="Arial" charset="0"/>
              </a:rPr>
              <a:t>1</a:t>
            </a:r>
            <a:r>
              <a:rPr lang="ru-RU" sz="3200" b="1" dirty="0" smtClean="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sz="3200" b="1" baseline="-25000" dirty="0" smtClean="0">
                <a:solidFill>
                  <a:srgbClr val="FF0000"/>
                </a:solidFill>
                <a:latin typeface="Arial" charset="0"/>
              </a:rPr>
              <a:t>10 </a:t>
            </a:r>
            <a:r>
              <a:rPr lang="en-US" sz="3200" b="1" dirty="0">
                <a:solidFill>
                  <a:srgbClr val="FF0000"/>
                </a:solidFill>
                <a:latin typeface="Arial" charset="0"/>
              </a:rPr>
              <a:t>= </a:t>
            </a:r>
            <a:r>
              <a:rPr lang="en-US" sz="3200" b="1" dirty="0" smtClean="0">
                <a:solidFill>
                  <a:srgbClr val="FF0000"/>
                </a:solidFill>
                <a:latin typeface="Arial" charset="0"/>
              </a:rPr>
              <a:t>B</a:t>
            </a:r>
            <a:r>
              <a:rPr lang="en-US" sz="3200" b="1" baseline="-25000" dirty="0" smtClean="0">
                <a:solidFill>
                  <a:srgbClr val="FF0000"/>
                </a:solidFill>
                <a:latin typeface="Arial" charset="0"/>
              </a:rPr>
              <a:t>16</a:t>
            </a:r>
            <a:r>
              <a:rPr lang="ru-RU" sz="3200" b="1" dirty="0">
                <a:solidFill>
                  <a:srgbClr val="FF0000"/>
                </a:solidFill>
                <a:latin typeface="Arial" charset="0"/>
              </a:rPr>
              <a:t>; </a:t>
            </a:r>
            <a:r>
              <a:rPr lang="en-US" sz="3200" b="1" dirty="0" smtClean="0">
                <a:solidFill>
                  <a:srgbClr val="FF0000"/>
                </a:solidFill>
                <a:latin typeface="Arial" charset="0"/>
              </a:rPr>
              <a:t>12</a:t>
            </a:r>
            <a:r>
              <a:rPr lang="en-US" sz="3200" b="1" baseline="-25000" dirty="0" smtClean="0">
                <a:solidFill>
                  <a:srgbClr val="FF0000"/>
                </a:solidFill>
                <a:latin typeface="Arial" charset="0"/>
              </a:rPr>
              <a:t>10 </a:t>
            </a:r>
            <a:r>
              <a:rPr lang="en-US" sz="3200" b="1" dirty="0">
                <a:solidFill>
                  <a:srgbClr val="FF0000"/>
                </a:solidFill>
                <a:latin typeface="Arial" charset="0"/>
              </a:rPr>
              <a:t>= </a:t>
            </a:r>
            <a:r>
              <a:rPr lang="en-US" sz="3200" b="1" dirty="0" smtClean="0">
                <a:solidFill>
                  <a:srgbClr val="FF0000"/>
                </a:solidFill>
                <a:latin typeface="Arial" charset="0"/>
              </a:rPr>
              <a:t>C</a:t>
            </a:r>
            <a:r>
              <a:rPr lang="en-US" sz="3200" b="1" baseline="-25000" dirty="0" smtClean="0">
                <a:solidFill>
                  <a:srgbClr val="FF0000"/>
                </a:solidFill>
                <a:latin typeface="Arial" charset="0"/>
              </a:rPr>
              <a:t>16</a:t>
            </a:r>
            <a:r>
              <a:rPr lang="ru-RU" sz="3200" b="1" dirty="0">
                <a:solidFill>
                  <a:srgbClr val="FF0000"/>
                </a:solidFill>
                <a:latin typeface="Arial" charset="0"/>
              </a:rPr>
              <a:t>; </a:t>
            </a:r>
            <a:r>
              <a:rPr lang="en-US" sz="3200" b="1" dirty="0" smtClean="0">
                <a:solidFill>
                  <a:srgbClr val="FF0000"/>
                </a:solidFill>
                <a:latin typeface="Arial" charset="0"/>
              </a:rPr>
              <a:t>13</a:t>
            </a:r>
            <a:r>
              <a:rPr lang="en-US" sz="3200" b="1" baseline="-25000" dirty="0" smtClean="0">
                <a:solidFill>
                  <a:srgbClr val="FF0000"/>
                </a:solidFill>
                <a:latin typeface="Arial" charset="0"/>
              </a:rPr>
              <a:t>10 </a:t>
            </a:r>
            <a:r>
              <a:rPr lang="en-US" sz="3200" b="1" dirty="0">
                <a:solidFill>
                  <a:srgbClr val="FF0000"/>
                </a:solidFill>
                <a:latin typeface="Arial" charset="0"/>
              </a:rPr>
              <a:t>= </a:t>
            </a:r>
            <a:r>
              <a:rPr lang="en-US" sz="3200" b="1" dirty="0" smtClean="0">
                <a:solidFill>
                  <a:srgbClr val="FF0000"/>
                </a:solidFill>
                <a:latin typeface="Arial" charset="0"/>
              </a:rPr>
              <a:t>D</a:t>
            </a:r>
            <a:r>
              <a:rPr lang="en-US" sz="3200" b="1" baseline="-25000" dirty="0" smtClean="0">
                <a:solidFill>
                  <a:srgbClr val="FF0000"/>
                </a:solidFill>
                <a:latin typeface="Arial" charset="0"/>
              </a:rPr>
              <a:t>16</a:t>
            </a:r>
            <a:r>
              <a:rPr lang="ru-RU" sz="3200" b="1" dirty="0" smtClean="0">
                <a:solidFill>
                  <a:srgbClr val="FF0000"/>
                </a:solidFill>
                <a:latin typeface="Arial" charset="0"/>
              </a:rPr>
              <a:t>;</a:t>
            </a:r>
          </a:p>
          <a:p>
            <a:r>
              <a:rPr lang="ru-RU" sz="1400" b="1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Arial" charset="0"/>
              </a:rPr>
              <a:t/>
            </a:r>
            <a:br>
              <a:rPr lang="en-US" sz="32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en-US" sz="3200" b="1" dirty="0" smtClean="0">
                <a:solidFill>
                  <a:srgbClr val="FF0000"/>
                </a:solidFill>
                <a:latin typeface="Arial" charset="0"/>
              </a:rPr>
              <a:t>14</a:t>
            </a:r>
            <a:r>
              <a:rPr lang="en-US" sz="3200" b="1" baseline="-25000" dirty="0" smtClean="0">
                <a:solidFill>
                  <a:srgbClr val="FF0000"/>
                </a:solidFill>
                <a:latin typeface="Arial" charset="0"/>
              </a:rPr>
              <a:t>10 </a:t>
            </a:r>
            <a:r>
              <a:rPr lang="en-US" sz="3200" b="1" dirty="0">
                <a:solidFill>
                  <a:srgbClr val="FF0000"/>
                </a:solidFill>
                <a:latin typeface="Arial" charset="0"/>
              </a:rPr>
              <a:t>= </a:t>
            </a:r>
            <a:r>
              <a:rPr lang="en-US" sz="3200" b="1" dirty="0" smtClean="0">
                <a:solidFill>
                  <a:srgbClr val="FF0000"/>
                </a:solidFill>
                <a:latin typeface="Arial" charset="0"/>
              </a:rPr>
              <a:t>E</a:t>
            </a:r>
            <a:r>
              <a:rPr lang="en-US" sz="3200" b="1" baseline="-25000" dirty="0" smtClean="0">
                <a:solidFill>
                  <a:srgbClr val="FF0000"/>
                </a:solidFill>
                <a:latin typeface="Arial" charset="0"/>
              </a:rPr>
              <a:t>16</a:t>
            </a:r>
            <a:r>
              <a:rPr lang="ru-RU" sz="3200" b="1" dirty="0">
                <a:solidFill>
                  <a:srgbClr val="FF0000"/>
                </a:solidFill>
                <a:latin typeface="Arial" charset="0"/>
              </a:rPr>
              <a:t>; </a:t>
            </a:r>
            <a:r>
              <a:rPr lang="en-US" sz="3200" b="1" dirty="0" smtClean="0">
                <a:solidFill>
                  <a:srgbClr val="FF0000"/>
                </a:solidFill>
                <a:latin typeface="Arial" charset="0"/>
              </a:rPr>
              <a:t>15</a:t>
            </a:r>
            <a:r>
              <a:rPr lang="en-US" sz="3200" b="1" baseline="-25000" dirty="0" smtClean="0">
                <a:solidFill>
                  <a:srgbClr val="FF0000"/>
                </a:solidFill>
                <a:latin typeface="Arial" charset="0"/>
              </a:rPr>
              <a:t>10 </a:t>
            </a:r>
            <a:r>
              <a:rPr lang="en-US" sz="3200" b="1" dirty="0">
                <a:solidFill>
                  <a:srgbClr val="FF0000"/>
                </a:solidFill>
                <a:latin typeface="Arial" charset="0"/>
              </a:rPr>
              <a:t>= </a:t>
            </a:r>
            <a:r>
              <a:rPr lang="en-US" sz="3200" b="1" dirty="0" smtClean="0">
                <a:solidFill>
                  <a:srgbClr val="FF0000"/>
                </a:solidFill>
                <a:latin typeface="Arial" charset="0"/>
              </a:rPr>
              <a:t>F</a:t>
            </a:r>
            <a:r>
              <a:rPr lang="en-US" sz="3200" b="1" baseline="-25000" dirty="0" smtClean="0">
                <a:solidFill>
                  <a:srgbClr val="FF0000"/>
                </a:solidFill>
                <a:latin typeface="Arial" charset="0"/>
              </a:rPr>
              <a:t>16</a:t>
            </a:r>
            <a:r>
              <a:rPr lang="ru-RU" sz="2000" dirty="0" smtClean="0">
                <a:solidFill>
                  <a:srgbClr val="000099"/>
                </a:solidFill>
                <a:latin typeface="Arial" charset="0"/>
              </a:rPr>
              <a:t>)</a:t>
            </a:r>
            <a:endParaRPr lang="ru-RU" sz="2000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" y="-13447"/>
            <a:ext cx="914399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 w="11430"/>
                <a:gradFill>
                  <a:gsLst>
                    <a:gs pos="0">
                      <a:srgbClr val="333399">
                        <a:tint val="70000"/>
                        <a:satMod val="245000"/>
                      </a:srgbClr>
                    </a:gs>
                    <a:gs pos="75000">
                      <a:srgbClr val="333399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99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Алфавит шестнадцатеричной системы счисления </a:t>
            </a:r>
          </a:p>
        </p:txBody>
      </p:sp>
    </p:spTree>
    <p:extLst>
      <p:ext uri="{BB962C8B-B14F-4D97-AF65-F5344CB8AC3E}">
        <p14:creationId xmlns:p14="http://schemas.microsoft.com/office/powerpoint/2010/main" val="15311568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-19472" y="27388"/>
            <a:ext cx="9144000" cy="126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ru-RU" sz="3200" b="1" u="sng" kern="0" dirty="0" smtClean="0">
                <a:solidFill>
                  <a:srgbClr val="002060"/>
                </a:solidFill>
                <a:latin typeface="Arial" charset="0"/>
              </a:rPr>
              <a:t>Задание 2:</a:t>
            </a:r>
            <a:r>
              <a:rPr lang="ru-RU" sz="3200" b="1" kern="0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sz="2800" b="1" kern="0" dirty="0" smtClean="0">
                <a:solidFill>
                  <a:srgbClr val="002060"/>
                </a:solidFill>
                <a:latin typeface="Arial" charset="0"/>
              </a:rPr>
              <a:t>Переведите числа в </a:t>
            </a:r>
            <a:r>
              <a:rPr lang="ru-RU" sz="2800" b="1" kern="0" dirty="0">
                <a:solidFill>
                  <a:srgbClr val="002060"/>
                </a:solidFill>
                <a:latin typeface="Arial" charset="0"/>
              </a:rPr>
              <a:t>десятичную </a:t>
            </a:r>
            <a:r>
              <a:rPr lang="ru-RU" sz="2800" b="1" kern="0" dirty="0" smtClean="0">
                <a:solidFill>
                  <a:srgbClr val="002060"/>
                </a:solidFill>
                <a:latin typeface="Arial" charset="0"/>
              </a:rPr>
              <a:t>систему счисления</a:t>
            </a:r>
            <a:r>
              <a:rPr lang="ru-RU" sz="2800" b="1" kern="0" dirty="0" smtClean="0">
                <a:solidFill>
                  <a:srgbClr val="002060"/>
                </a:solidFill>
                <a:latin typeface="Arial" charset="0"/>
              </a:rPr>
              <a:t>.</a:t>
            </a:r>
            <a:endParaRPr lang="ru-RU" sz="2800" b="1" kern="0" dirty="0" smtClean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 bwMode="auto">
          <a:xfrm>
            <a:off x="-19472" y="1916832"/>
            <a:ext cx="4355976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defRPr/>
            </a:pPr>
            <a:r>
              <a:rPr lang="ru-RU" sz="4400" b="1" kern="0" dirty="0" smtClean="0">
                <a:solidFill>
                  <a:schemeClr val="bg2"/>
                </a:solidFill>
                <a:latin typeface="Arial" charset="0"/>
              </a:rPr>
              <a:t>2031.02</a:t>
            </a:r>
            <a:r>
              <a:rPr lang="ru-RU" sz="4400" b="1" kern="0" baseline="-25000" dirty="0" smtClean="0">
                <a:solidFill>
                  <a:schemeClr val="bg2"/>
                </a:solidFill>
                <a:latin typeface="Arial" charset="0"/>
              </a:rPr>
              <a:t>4</a:t>
            </a:r>
            <a:r>
              <a:rPr lang="ru-RU" sz="4400" b="1" kern="0" dirty="0" smtClean="0">
                <a:solidFill>
                  <a:schemeClr val="bg2"/>
                </a:solidFill>
                <a:latin typeface="Arial" charset="0"/>
              </a:rPr>
              <a:t>=</a:t>
            </a:r>
            <a:endParaRPr lang="ru-RU" sz="4400" b="1" kern="0" baseline="-25000" dirty="0">
              <a:solidFill>
                <a:schemeClr val="bg2"/>
              </a:solidFill>
              <a:latin typeface="Arial" charset="0"/>
              <a:sym typeface="Symbol" pitchFamily="18" charset="2"/>
            </a:endParaRPr>
          </a:p>
        </p:txBody>
      </p:sp>
      <p:sp>
        <p:nvSpPr>
          <p:cNvPr id="10" name="Rectangle 4"/>
          <p:cNvSpPr txBox="1">
            <a:spLocks noChangeArrowheads="1"/>
          </p:cNvSpPr>
          <p:nvPr/>
        </p:nvSpPr>
        <p:spPr bwMode="auto">
          <a:xfrm>
            <a:off x="0" y="3545628"/>
            <a:ext cx="8820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defRPr/>
            </a:pPr>
            <a:r>
              <a:rPr lang="ru-RU" sz="4400" b="1" kern="0" dirty="0" smtClean="0">
                <a:solidFill>
                  <a:schemeClr val="bg2"/>
                </a:solidFill>
                <a:latin typeface="Arial" charset="0"/>
              </a:rPr>
              <a:t>423.1</a:t>
            </a:r>
            <a:r>
              <a:rPr lang="ru-RU" sz="4400" b="1" kern="0" baseline="-25000" dirty="0" smtClean="0">
                <a:solidFill>
                  <a:schemeClr val="bg2"/>
                </a:solidFill>
                <a:latin typeface="Arial" charset="0"/>
              </a:rPr>
              <a:t>5</a:t>
            </a:r>
            <a:r>
              <a:rPr lang="ru-RU" sz="4400" b="1" kern="0" dirty="0" smtClean="0">
                <a:solidFill>
                  <a:schemeClr val="bg2"/>
                </a:solidFill>
                <a:latin typeface="Arial" charset="0"/>
              </a:rPr>
              <a:t>=</a:t>
            </a:r>
            <a:endParaRPr lang="ru-RU" sz="4400" b="1" kern="0" baseline="-25000" dirty="0">
              <a:solidFill>
                <a:schemeClr val="bg2"/>
              </a:solidFill>
              <a:latin typeface="Arial" charset="0"/>
              <a:sym typeface="Symbol" pitchFamily="18" charset="2"/>
            </a:endParaRP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3412" y="5085184"/>
            <a:ext cx="8820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defRPr/>
            </a:pPr>
            <a:r>
              <a:rPr lang="en-US" sz="4400" b="1" kern="0" dirty="0" smtClean="0">
                <a:solidFill>
                  <a:schemeClr val="bg2"/>
                </a:solidFill>
                <a:latin typeface="Arial" charset="0"/>
              </a:rPr>
              <a:t>1AD</a:t>
            </a:r>
            <a:r>
              <a:rPr lang="ru-RU" sz="4400" b="1" kern="0" dirty="0" smtClean="0">
                <a:solidFill>
                  <a:schemeClr val="bg2"/>
                </a:solidFill>
                <a:latin typeface="Arial" charset="0"/>
              </a:rPr>
              <a:t>.</a:t>
            </a:r>
            <a:r>
              <a:rPr lang="en-US" sz="4400" b="1" kern="0" dirty="0" smtClean="0">
                <a:solidFill>
                  <a:schemeClr val="bg2"/>
                </a:solidFill>
                <a:latin typeface="Arial" charset="0"/>
              </a:rPr>
              <a:t>8</a:t>
            </a:r>
            <a:r>
              <a:rPr lang="en-US" sz="4400" b="1" kern="0" baseline="-25000" dirty="0" smtClean="0">
                <a:solidFill>
                  <a:schemeClr val="bg2"/>
                </a:solidFill>
                <a:latin typeface="Arial" charset="0"/>
              </a:rPr>
              <a:t>16</a:t>
            </a:r>
            <a:r>
              <a:rPr lang="ru-RU" sz="4400" b="1" kern="0" dirty="0" smtClean="0">
                <a:solidFill>
                  <a:schemeClr val="bg2"/>
                </a:solidFill>
                <a:latin typeface="Arial" charset="0"/>
              </a:rPr>
              <a:t>=</a:t>
            </a:r>
            <a:endParaRPr lang="ru-RU" sz="4400" b="1" kern="0" baseline="-25000" dirty="0">
              <a:solidFill>
                <a:schemeClr val="bg2"/>
              </a:solidFill>
              <a:latin typeface="Arial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64416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-19472" y="27388"/>
            <a:ext cx="9144000" cy="126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ru-RU" sz="3200" b="1" u="sng" kern="0" dirty="0" smtClean="0">
                <a:solidFill>
                  <a:srgbClr val="002060"/>
                </a:solidFill>
                <a:latin typeface="Arial" charset="0"/>
              </a:rPr>
              <a:t>Задание 2:</a:t>
            </a:r>
            <a:r>
              <a:rPr lang="ru-RU" sz="3200" b="1" kern="0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sz="2800" b="1" kern="0" dirty="0" smtClean="0">
                <a:solidFill>
                  <a:srgbClr val="002060"/>
                </a:solidFill>
                <a:latin typeface="Arial" charset="0"/>
              </a:rPr>
              <a:t>Переведите числа в </a:t>
            </a:r>
            <a:r>
              <a:rPr lang="ru-RU" sz="2800" b="1" kern="0" dirty="0">
                <a:solidFill>
                  <a:srgbClr val="002060"/>
                </a:solidFill>
                <a:latin typeface="Arial" charset="0"/>
              </a:rPr>
              <a:t>десятичную </a:t>
            </a:r>
            <a:r>
              <a:rPr lang="ru-RU" sz="2800" b="1" kern="0" dirty="0" smtClean="0">
                <a:solidFill>
                  <a:srgbClr val="002060"/>
                </a:solidFill>
                <a:latin typeface="Arial" charset="0"/>
              </a:rPr>
              <a:t>систему счисления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 bwMode="auto">
          <a:xfrm>
            <a:off x="-19472" y="1916832"/>
            <a:ext cx="4879504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defRPr/>
            </a:pPr>
            <a:r>
              <a:rPr lang="ru-RU" sz="4400" b="1" kern="0" dirty="0" smtClean="0">
                <a:solidFill>
                  <a:schemeClr val="bg2"/>
                </a:solidFill>
                <a:latin typeface="Arial" charset="0"/>
              </a:rPr>
              <a:t>2031.02</a:t>
            </a:r>
            <a:r>
              <a:rPr lang="ru-RU" sz="4400" b="1" kern="0" baseline="-25000" dirty="0" smtClean="0">
                <a:solidFill>
                  <a:schemeClr val="bg2"/>
                </a:solidFill>
                <a:latin typeface="Arial" charset="0"/>
              </a:rPr>
              <a:t>4</a:t>
            </a:r>
            <a:r>
              <a:rPr lang="ru-RU" sz="4400" b="1" kern="0" dirty="0" smtClean="0">
                <a:solidFill>
                  <a:schemeClr val="bg2"/>
                </a:solidFill>
                <a:latin typeface="Arial" charset="0"/>
              </a:rPr>
              <a:t>=</a:t>
            </a:r>
            <a:r>
              <a:rPr lang="en-US" sz="4400" b="1" kern="0" dirty="0" smtClean="0">
                <a:solidFill>
                  <a:schemeClr val="bg2"/>
                </a:solidFill>
                <a:latin typeface="Arial" charset="0"/>
              </a:rPr>
              <a:t>141.5</a:t>
            </a:r>
            <a:r>
              <a:rPr lang="en-US" sz="4400" b="1" kern="0" baseline="-25000" dirty="0" smtClean="0">
                <a:solidFill>
                  <a:schemeClr val="bg2"/>
                </a:solidFill>
                <a:latin typeface="Arial" charset="0"/>
              </a:rPr>
              <a:t>10</a:t>
            </a:r>
            <a:endParaRPr lang="ru-RU" sz="4400" b="1" kern="0" baseline="-25000" dirty="0">
              <a:solidFill>
                <a:schemeClr val="bg2"/>
              </a:solidFill>
              <a:latin typeface="Arial" charset="0"/>
              <a:sym typeface="Symbol" pitchFamily="18" charset="2"/>
            </a:endParaRPr>
          </a:p>
        </p:txBody>
      </p:sp>
      <p:sp>
        <p:nvSpPr>
          <p:cNvPr id="10" name="Rectangle 4"/>
          <p:cNvSpPr txBox="1">
            <a:spLocks noChangeArrowheads="1"/>
          </p:cNvSpPr>
          <p:nvPr/>
        </p:nvSpPr>
        <p:spPr bwMode="auto">
          <a:xfrm>
            <a:off x="0" y="3545628"/>
            <a:ext cx="4283968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defRPr/>
            </a:pPr>
            <a:r>
              <a:rPr lang="ru-RU" sz="4400" b="1" kern="0" dirty="0" smtClean="0">
                <a:solidFill>
                  <a:schemeClr val="bg2"/>
                </a:solidFill>
                <a:latin typeface="Arial" charset="0"/>
              </a:rPr>
              <a:t>423.1</a:t>
            </a:r>
            <a:r>
              <a:rPr lang="ru-RU" sz="4400" b="1" kern="0" baseline="-25000" dirty="0" smtClean="0">
                <a:solidFill>
                  <a:schemeClr val="bg2"/>
                </a:solidFill>
                <a:latin typeface="Arial" charset="0"/>
              </a:rPr>
              <a:t>5</a:t>
            </a:r>
            <a:r>
              <a:rPr lang="ru-RU" sz="4400" b="1" kern="0" dirty="0" smtClean="0">
                <a:solidFill>
                  <a:schemeClr val="bg2"/>
                </a:solidFill>
                <a:latin typeface="Arial" charset="0"/>
              </a:rPr>
              <a:t>=</a:t>
            </a:r>
            <a:r>
              <a:rPr lang="en-US" sz="4400" b="1" kern="0" dirty="0" smtClean="0">
                <a:solidFill>
                  <a:schemeClr val="bg2"/>
                </a:solidFill>
                <a:latin typeface="Arial" charset="0"/>
              </a:rPr>
              <a:t>123.2</a:t>
            </a:r>
            <a:r>
              <a:rPr lang="en-US" sz="4400" b="1" kern="0" baseline="-25000" dirty="0" smtClean="0">
                <a:solidFill>
                  <a:schemeClr val="bg2"/>
                </a:solidFill>
                <a:latin typeface="Arial" charset="0"/>
              </a:rPr>
              <a:t>10</a:t>
            </a:r>
            <a:endParaRPr lang="ru-RU" sz="4400" b="1" kern="0" baseline="-25000" dirty="0">
              <a:solidFill>
                <a:schemeClr val="bg2"/>
              </a:solidFill>
              <a:latin typeface="Arial" charset="0"/>
              <a:sym typeface="Symbol" pitchFamily="18" charset="2"/>
            </a:endParaRP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3412" y="5085184"/>
            <a:ext cx="5072644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defRPr/>
            </a:pPr>
            <a:r>
              <a:rPr lang="en-US" sz="4400" b="1" kern="0" dirty="0" smtClean="0">
                <a:solidFill>
                  <a:schemeClr val="bg2"/>
                </a:solidFill>
                <a:latin typeface="Arial" charset="0"/>
              </a:rPr>
              <a:t>1AF</a:t>
            </a:r>
            <a:r>
              <a:rPr lang="ru-RU" sz="4400" b="1" kern="0" dirty="0" smtClean="0">
                <a:solidFill>
                  <a:schemeClr val="bg2"/>
                </a:solidFill>
                <a:latin typeface="Arial" charset="0"/>
              </a:rPr>
              <a:t>.</a:t>
            </a:r>
            <a:r>
              <a:rPr lang="en-US" sz="4400" b="1" kern="0" dirty="0" smtClean="0">
                <a:solidFill>
                  <a:schemeClr val="bg2"/>
                </a:solidFill>
                <a:latin typeface="Arial" charset="0"/>
              </a:rPr>
              <a:t>8</a:t>
            </a:r>
            <a:r>
              <a:rPr lang="en-US" sz="4400" b="1" kern="0" baseline="-25000" dirty="0" smtClean="0">
                <a:solidFill>
                  <a:schemeClr val="bg2"/>
                </a:solidFill>
                <a:latin typeface="Arial" charset="0"/>
              </a:rPr>
              <a:t>16</a:t>
            </a:r>
            <a:r>
              <a:rPr lang="ru-RU" sz="4400" b="1" kern="0" dirty="0" smtClean="0">
                <a:solidFill>
                  <a:schemeClr val="bg2"/>
                </a:solidFill>
                <a:latin typeface="Arial" charset="0"/>
              </a:rPr>
              <a:t>=</a:t>
            </a:r>
            <a:r>
              <a:rPr lang="en-US" sz="4400" b="1" kern="0" dirty="0" smtClean="0">
                <a:solidFill>
                  <a:schemeClr val="bg2"/>
                </a:solidFill>
                <a:latin typeface="Arial" charset="0"/>
              </a:rPr>
              <a:t>431.5</a:t>
            </a:r>
            <a:r>
              <a:rPr lang="en-US" sz="4400" b="1" kern="0" baseline="-25000" dirty="0" smtClean="0">
                <a:solidFill>
                  <a:schemeClr val="bg2"/>
                </a:solidFill>
                <a:latin typeface="Arial" charset="0"/>
              </a:rPr>
              <a:t>10</a:t>
            </a:r>
            <a:endParaRPr lang="ru-RU" sz="4400" b="1" kern="0" baseline="-25000" dirty="0">
              <a:solidFill>
                <a:schemeClr val="bg2"/>
              </a:solidFill>
              <a:latin typeface="Arial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29554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24136"/>
          </a:xfrm>
        </p:spPr>
        <p:txBody>
          <a:bodyPr/>
          <a:lstStyle/>
          <a:p>
            <a:pPr algn="l" eaLnBrk="1" hangingPunct="1"/>
            <a:r>
              <a:rPr lang="ru-RU" sz="3200" b="1" u="sng" dirty="0" smtClean="0">
                <a:solidFill>
                  <a:srgbClr val="002060"/>
                </a:solidFill>
                <a:latin typeface="Arial" panose="020B0604020202020204" pitchFamily="34" charset="0"/>
              </a:rPr>
              <a:t>Задание 3: </a:t>
            </a:r>
            <a:br>
              <a:rPr lang="ru-RU" sz="3200" b="1" u="sng" dirty="0" smtClean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«Системы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</a:rPr>
              <a:t>счисления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и работа со словарем»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51520" y="2780928"/>
            <a:ext cx="8207052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indent="-514350" eaLnBrk="1" hangingPunct="1">
              <a:spcBef>
                <a:spcPct val="0"/>
              </a:spcBef>
              <a:buFont typeface="+mj-lt"/>
              <a:buAutoNum type="arabicPeriod"/>
            </a:pP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</a:rPr>
              <a:t>Расшифруйте слова, найдя соответствие между двоичной и десятичной записью числа</a:t>
            </a:r>
          </a:p>
          <a:p>
            <a:pPr marL="514350" indent="-514350" eaLnBrk="1" hangingPunct="1">
              <a:spcBef>
                <a:spcPct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</a:rPr>
              <a:t>Найдите толкование расшифрованных слов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</a:rPr>
              <a:t>, 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</a:rPr>
              <a:t>используя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ru-RU" sz="2800" b="1" u="sng" dirty="0" smtClean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Словари </a:t>
            </a:r>
            <a:r>
              <a:rPr lang="ru-RU" sz="2800" b="1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и энциклопедии на </a:t>
            </a:r>
            <a:r>
              <a:rPr lang="ru-RU" sz="2800" b="1" u="sng" dirty="0" smtClean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Академике</a:t>
            </a:r>
            <a:endParaRPr lang="ru-RU" sz="2800" b="1" u="sng" dirty="0" smtClean="0">
              <a:solidFill>
                <a:srgbClr val="0000FF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14350" indent="-514350">
              <a:spcBef>
                <a:spcPct val="0"/>
              </a:spcBef>
              <a:buFont typeface="+mj-lt"/>
              <a:buAutoNum type="arabicPeriod"/>
            </a:pP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Вставьте на 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слайды 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толкование расшифрованных слов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ru-RU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607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149447"/>
              </p:ext>
            </p:extLst>
          </p:nvPr>
        </p:nvGraphicFramePr>
        <p:xfrm>
          <a:off x="253244" y="4265510"/>
          <a:ext cx="3816423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2141"/>
                <a:gridCol w="1272141"/>
                <a:gridCol w="1272141"/>
              </a:tblGrid>
              <a:tr h="756084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1010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10001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100000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984949"/>
              </p:ext>
            </p:extLst>
          </p:nvPr>
        </p:nvGraphicFramePr>
        <p:xfrm>
          <a:off x="208076" y="596026"/>
          <a:ext cx="8880390" cy="1280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</a:tblGrid>
              <a:tr h="54006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2</a:t>
                      </a:r>
                      <a:r>
                        <a:rPr lang="ru-RU" sz="3200" baseline="-25000" dirty="0" smtClean="0"/>
                        <a:t>10</a:t>
                      </a:r>
                    </a:p>
                    <a:p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3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16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17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45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12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5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8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32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baseline="-25000" dirty="0"/>
                    </a:p>
                  </a:txBody>
                  <a:tcPr/>
                </a:tc>
              </a:tr>
              <a:tr h="54006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Л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А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Ь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В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Е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И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С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М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О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2358" y="6207695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2"/>
                </a:solidFill>
              </a:rPr>
              <a:t>……</a:t>
            </a:r>
            <a:r>
              <a:rPr lang="en-US" sz="2000" dirty="0" smtClean="0">
                <a:solidFill>
                  <a:schemeClr val="bg2"/>
                </a:solidFill>
              </a:rPr>
              <a:t>  </a:t>
            </a:r>
            <a:endParaRPr lang="ru-RU" sz="20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2358" y="0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</a:rPr>
              <a:t>Пример выполнения задания: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2358" y="1844824"/>
            <a:ext cx="8094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Переводим двоичное число в десятичную СС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5763" y="2368044"/>
            <a:ext cx="1224136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1010</a:t>
            </a:r>
            <a:r>
              <a:rPr lang="ru-RU" sz="2400" b="1" baseline="-25000" dirty="0" smtClean="0">
                <a:solidFill>
                  <a:srgbClr val="FFFFFF"/>
                </a:solidFill>
                <a:latin typeface="Times New Roman"/>
              </a:rPr>
              <a:t>2</a:t>
            </a: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=</a:t>
            </a:r>
            <a:endParaRPr lang="ru-RU" sz="2400" b="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29408" y="2368044"/>
            <a:ext cx="864096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10</a:t>
            </a:r>
            <a:r>
              <a:rPr lang="ru-RU" sz="2400" b="1" baseline="-25000" dirty="0" smtClean="0">
                <a:solidFill>
                  <a:srgbClr val="FFFFFF"/>
                </a:solidFill>
                <a:latin typeface="Times New Roman"/>
              </a:rPr>
              <a:t>10</a:t>
            </a:r>
            <a:endParaRPr lang="ru-RU" sz="2400" b="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3684" y="2844518"/>
            <a:ext cx="89303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Находим букву, соответствующую записи десятичного числа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3684" y="3554547"/>
            <a:ext cx="8930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Вписываем эту букву в таблицу двоичных чисел 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 bwMode="auto">
          <a:xfrm flipV="1">
            <a:off x="827584" y="2844518"/>
            <a:ext cx="216024" cy="137657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Прямая со стрелкой 23"/>
          <p:cNvCxnSpPr/>
          <p:nvPr/>
        </p:nvCxnSpPr>
        <p:spPr bwMode="auto">
          <a:xfrm flipH="1">
            <a:off x="1043608" y="1669060"/>
            <a:ext cx="6360514" cy="370415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585627" y="5074350"/>
            <a:ext cx="491862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Р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359444" y="663043"/>
            <a:ext cx="865928" cy="5693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ru-RU" sz="3100" b="1" dirty="0" smtClean="0">
                <a:solidFill>
                  <a:srgbClr val="FFFFFF"/>
                </a:solidFill>
                <a:latin typeface="Times New Roman"/>
              </a:rPr>
              <a:t>10</a:t>
            </a:r>
            <a:r>
              <a:rPr lang="ru-RU" sz="3100" b="1" baseline="-25000" dirty="0" smtClean="0">
                <a:solidFill>
                  <a:srgbClr val="FFFFFF"/>
                </a:solidFill>
                <a:latin typeface="Times New Roman"/>
              </a:rPr>
              <a:t>10</a:t>
            </a:r>
            <a:endParaRPr lang="ru-RU" sz="3100" b="1" dirty="0">
              <a:solidFill>
                <a:srgbClr val="FFFFFF"/>
              </a:solidFill>
              <a:latin typeface="Times New Roman"/>
            </a:endParaRPr>
          </a:p>
        </p:txBody>
      </p:sp>
      <p:cxnSp>
        <p:nvCxnSpPr>
          <p:cNvPr id="19" name="Прямая со стрелкой 18"/>
          <p:cNvCxnSpPr/>
          <p:nvPr/>
        </p:nvCxnSpPr>
        <p:spPr bwMode="auto">
          <a:xfrm>
            <a:off x="7675186" y="1061249"/>
            <a:ext cx="0" cy="35152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Прямая со стрелкой 13"/>
          <p:cNvCxnSpPr/>
          <p:nvPr/>
        </p:nvCxnSpPr>
        <p:spPr bwMode="auto">
          <a:xfrm flipV="1">
            <a:off x="2344888" y="1061249"/>
            <a:ext cx="5035424" cy="130679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7359444" y="1291271"/>
            <a:ext cx="4918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2"/>
                </a:solidFill>
              </a:rPr>
              <a:t>Р</a:t>
            </a:r>
            <a:endParaRPr lang="ru-RU" sz="3200" dirty="0">
              <a:solidFill>
                <a:schemeClr val="bg2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13684" y="5759678"/>
            <a:ext cx="8930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Повторяем описанный алгоритм для всех двоичных чисел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26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35" presetClass="emph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/>
      <p:bldP spid="11" grpId="0"/>
      <p:bldP spid="26" grpId="0"/>
      <p:bldP spid="26" grpId="1"/>
      <p:bldP spid="28" grpId="0" animBg="1"/>
      <p:bldP spid="29" grpId="0"/>
      <p:bldP spid="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565493"/>
              </p:ext>
            </p:extLst>
          </p:nvPr>
        </p:nvGraphicFramePr>
        <p:xfrm>
          <a:off x="253244" y="4265510"/>
          <a:ext cx="3816423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2141"/>
                <a:gridCol w="1272141"/>
                <a:gridCol w="1272141"/>
              </a:tblGrid>
              <a:tr h="756084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1010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100000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10001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220002"/>
              </p:ext>
            </p:extLst>
          </p:nvPr>
        </p:nvGraphicFramePr>
        <p:xfrm>
          <a:off x="208076" y="596026"/>
          <a:ext cx="8880390" cy="1280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</a:tblGrid>
              <a:tr h="54006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2</a:t>
                      </a:r>
                      <a:r>
                        <a:rPr lang="ru-RU" sz="3200" baseline="-25000" dirty="0" smtClean="0"/>
                        <a:t>10</a:t>
                      </a:r>
                    </a:p>
                    <a:p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3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16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17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45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12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5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8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 smtClean="0">
                          <a:solidFill>
                            <a:srgbClr val="FFFFFF"/>
                          </a:solidFill>
                          <a:latin typeface="+mn-lt"/>
                        </a:rPr>
                        <a:t>10</a:t>
                      </a:r>
                      <a:r>
                        <a:rPr lang="ru-RU" sz="3200" b="1" baseline="-250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10</a:t>
                      </a:r>
                      <a:endParaRPr lang="ru-RU" sz="3200" b="1" dirty="0" smtClean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32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baseline="-25000" dirty="0"/>
                    </a:p>
                  </a:txBody>
                  <a:tcPr/>
                </a:tc>
              </a:tr>
              <a:tr h="54006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Л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А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Ь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В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Е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И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С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М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О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2358" y="6207695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2"/>
                </a:solidFill>
              </a:rPr>
              <a:t>……</a:t>
            </a:r>
            <a:r>
              <a:rPr lang="en-US" sz="2000" dirty="0" smtClean="0">
                <a:solidFill>
                  <a:schemeClr val="bg2"/>
                </a:solidFill>
              </a:rPr>
              <a:t>  </a:t>
            </a:r>
            <a:endParaRPr lang="ru-RU" sz="20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2358" y="0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</a:rPr>
              <a:t>Пример выполнения задания: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5548" y="2368044"/>
            <a:ext cx="1464351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lvl="0" algn="r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1010</a:t>
            </a:r>
            <a:r>
              <a:rPr lang="ru-RU" sz="2400" b="1" baseline="-25000" dirty="0" smtClean="0">
                <a:solidFill>
                  <a:srgbClr val="FFFFFF"/>
                </a:solidFill>
                <a:latin typeface="Times New Roman"/>
              </a:rPr>
              <a:t>2</a:t>
            </a: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=</a:t>
            </a:r>
            <a:endParaRPr lang="ru-RU" sz="2400" b="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29408" y="2368044"/>
            <a:ext cx="864096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10</a:t>
            </a:r>
            <a:r>
              <a:rPr lang="ru-RU" sz="2400" b="1" baseline="-25000" dirty="0" smtClean="0">
                <a:solidFill>
                  <a:srgbClr val="FFFFFF"/>
                </a:solidFill>
                <a:latin typeface="Times New Roman"/>
              </a:rPr>
              <a:t>10</a:t>
            </a:r>
            <a:endParaRPr lang="ru-RU" sz="2400" b="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85627" y="5074350"/>
            <a:ext cx="491862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Р</a:t>
            </a:r>
            <a:endParaRPr lang="ru-RU" dirty="0">
              <a:solidFill>
                <a:srgbClr val="002060"/>
              </a:solidFill>
            </a:endParaRPr>
          </a:p>
        </p:txBody>
      </p:sp>
      <p:cxnSp>
        <p:nvCxnSpPr>
          <p:cNvPr id="19" name="Прямая со стрелкой 18"/>
          <p:cNvCxnSpPr/>
          <p:nvPr/>
        </p:nvCxnSpPr>
        <p:spPr bwMode="auto">
          <a:xfrm flipV="1">
            <a:off x="2771800" y="2598876"/>
            <a:ext cx="1045423" cy="392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7359444" y="1291271"/>
            <a:ext cx="4918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2"/>
                </a:solidFill>
              </a:rPr>
              <a:t>Р</a:t>
            </a:r>
            <a:endParaRPr lang="ru-RU" sz="3200" dirty="0">
              <a:solidFill>
                <a:schemeClr val="bg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7364" y="2306488"/>
            <a:ext cx="4918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2"/>
                </a:solidFill>
              </a:rPr>
              <a:t>Р</a:t>
            </a:r>
            <a:endParaRPr lang="ru-RU" sz="3200" dirty="0">
              <a:solidFill>
                <a:schemeClr val="bg2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15525" y="5074350"/>
            <a:ext cx="491862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О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45423" y="5074350"/>
            <a:ext cx="491862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В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5548" y="3046605"/>
            <a:ext cx="1464351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lvl="0" algn="r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100000</a:t>
            </a:r>
            <a:r>
              <a:rPr lang="ru-RU" sz="2400" b="1" baseline="-25000" dirty="0" smtClean="0">
                <a:solidFill>
                  <a:srgbClr val="FFFFFF"/>
                </a:solidFill>
                <a:latin typeface="Times New Roman"/>
              </a:rPr>
              <a:t>2</a:t>
            </a: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=</a:t>
            </a:r>
            <a:endParaRPr lang="ru-RU" sz="2400" b="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729408" y="3046605"/>
            <a:ext cx="864096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32</a:t>
            </a:r>
            <a:r>
              <a:rPr lang="ru-RU" sz="2400" b="1" baseline="-25000" dirty="0" smtClean="0">
                <a:solidFill>
                  <a:srgbClr val="FFFFFF"/>
                </a:solidFill>
                <a:latin typeface="Times New Roman"/>
              </a:rPr>
              <a:t>10</a:t>
            </a:r>
            <a:endParaRPr lang="ru-RU" sz="2400" b="1" dirty="0">
              <a:solidFill>
                <a:srgbClr val="FFFFFF"/>
              </a:solidFill>
              <a:latin typeface="Times New Roman"/>
            </a:endParaRPr>
          </a:p>
        </p:txBody>
      </p:sp>
      <p:cxnSp>
        <p:nvCxnSpPr>
          <p:cNvPr id="27" name="Прямая со стрелкой 26"/>
          <p:cNvCxnSpPr/>
          <p:nvPr/>
        </p:nvCxnSpPr>
        <p:spPr bwMode="auto">
          <a:xfrm flipV="1">
            <a:off x="2771800" y="3277437"/>
            <a:ext cx="1045423" cy="392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4067364" y="2985049"/>
            <a:ext cx="4918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2"/>
                </a:solidFill>
              </a:rPr>
              <a:t>О</a:t>
            </a:r>
            <a:endParaRPr lang="ru-RU" sz="3200" dirty="0">
              <a:solidFill>
                <a:schemeClr val="bg2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55548" y="3678487"/>
            <a:ext cx="147386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lvl="0" algn="r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10001</a:t>
            </a:r>
            <a:r>
              <a:rPr lang="ru-RU" sz="2400" b="1" baseline="-25000" dirty="0" smtClean="0">
                <a:solidFill>
                  <a:srgbClr val="FFFFFF"/>
                </a:solidFill>
                <a:latin typeface="Times New Roman"/>
              </a:rPr>
              <a:t>2</a:t>
            </a: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=</a:t>
            </a:r>
            <a:endParaRPr lang="ru-RU" sz="2400" b="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38917" y="3678487"/>
            <a:ext cx="864096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17</a:t>
            </a:r>
            <a:r>
              <a:rPr lang="ru-RU" sz="2400" b="1" baseline="-25000" dirty="0" smtClean="0">
                <a:solidFill>
                  <a:srgbClr val="FFFFFF"/>
                </a:solidFill>
                <a:latin typeface="Times New Roman"/>
              </a:rPr>
              <a:t>10</a:t>
            </a:r>
            <a:endParaRPr lang="ru-RU" sz="2400" b="1" dirty="0">
              <a:solidFill>
                <a:srgbClr val="FFFFFF"/>
              </a:solidFill>
              <a:latin typeface="Times New Roman"/>
            </a:endParaRPr>
          </a:p>
        </p:txBody>
      </p:sp>
      <p:cxnSp>
        <p:nvCxnSpPr>
          <p:cNvPr id="34" name="Прямая со стрелкой 33"/>
          <p:cNvCxnSpPr/>
          <p:nvPr/>
        </p:nvCxnSpPr>
        <p:spPr bwMode="auto">
          <a:xfrm flipV="1">
            <a:off x="2781309" y="3909319"/>
            <a:ext cx="1045423" cy="392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4076873" y="3616931"/>
            <a:ext cx="4918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2"/>
                </a:solidFill>
              </a:rPr>
              <a:t>В</a:t>
            </a:r>
            <a:endParaRPr lang="ru-RU" sz="32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02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26" grpId="0"/>
      <p:bldP spid="20" grpId="0"/>
      <p:bldP spid="21" grpId="0"/>
      <p:bldP spid="22" grpId="0"/>
      <p:bldP spid="23" grpId="0" animBg="1"/>
      <p:bldP spid="25" grpId="0" animBg="1"/>
      <p:bldP spid="31" grpId="0"/>
      <p:bldP spid="32" grpId="0" animBg="1"/>
      <p:bldP spid="33" grpId="0" animBg="1"/>
      <p:bldP spid="3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565493"/>
              </p:ext>
            </p:extLst>
          </p:nvPr>
        </p:nvGraphicFramePr>
        <p:xfrm>
          <a:off x="253244" y="4265510"/>
          <a:ext cx="3816423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2141"/>
                <a:gridCol w="1272141"/>
                <a:gridCol w="1272141"/>
              </a:tblGrid>
              <a:tr h="756084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1010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100000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10001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220002"/>
              </p:ext>
            </p:extLst>
          </p:nvPr>
        </p:nvGraphicFramePr>
        <p:xfrm>
          <a:off x="208076" y="596026"/>
          <a:ext cx="8880390" cy="1280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</a:tblGrid>
              <a:tr h="54006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2</a:t>
                      </a:r>
                      <a:r>
                        <a:rPr lang="ru-RU" sz="3200" baseline="-25000" dirty="0" smtClean="0"/>
                        <a:t>10</a:t>
                      </a:r>
                    </a:p>
                    <a:p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3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16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17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45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12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5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8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 smtClean="0">
                          <a:solidFill>
                            <a:srgbClr val="FFFFFF"/>
                          </a:solidFill>
                          <a:latin typeface="+mn-lt"/>
                        </a:rPr>
                        <a:t>10</a:t>
                      </a:r>
                      <a:r>
                        <a:rPr lang="ru-RU" sz="3200" b="1" baseline="-250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10</a:t>
                      </a:r>
                      <a:endParaRPr lang="ru-RU" sz="3200" b="1" dirty="0" smtClean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32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baseline="-25000" dirty="0"/>
                    </a:p>
                  </a:txBody>
                  <a:tcPr/>
                </a:tc>
              </a:tr>
              <a:tr h="54006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Л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А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Ь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В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Е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И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С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М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О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211960" y="4324887"/>
            <a:ext cx="49320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Ров - глубокая </a:t>
            </a:r>
            <a:r>
              <a:rPr lang="ru-RU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канава, длинное углубление, вырытое в земле.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2358" y="0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</a:rPr>
              <a:t>Пример выполнения задания: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85627" y="5074350"/>
            <a:ext cx="491862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Р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359444" y="1291271"/>
            <a:ext cx="4918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2"/>
                </a:solidFill>
              </a:rPr>
              <a:t>Р</a:t>
            </a:r>
            <a:endParaRPr lang="ru-RU" sz="3200" dirty="0">
              <a:solidFill>
                <a:schemeClr val="bg2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15525" y="5074350"/>
            <a:ext cx="491862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О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45423" y="5074350"/>
            <a:ext cx="491862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В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6" name="Rectangle 2"/>
          <p:cNvSpPr>
            <a:spLocks noChangeArrowheads="1"/>
          </p:cNvSpPr>
          <p:nvPr/>
        </p:nvSpPr>
        <p:spPr bwMode="auto">
          <a:xfrm>
            <a:off x="128592" y="2204864"/>
            <a:ext cx="8951620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indent="-514350" eaLnBrk="1" hangingPunct="1">
              <a:spcBef>
                <a:spcPct val="0"/>
              </a:spcBef>
              <a:spcAft>
                <a:spcPts val="800"/>
              </a:spcAft>
              <a:buFont typeface="+mj-lt"/>
              <a:buAutoNum type="arabicPeriod" startAt="5"/>
            </a:pP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</a:rPr>
              <a:t>Находим толкование расшифрованного слова, используя </a:t>
            </a:r>
            <a:r>
              <a:rPr lang="ru-RU" sz="2400" b="1" u="sng" dirty="0" smtClean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Словари </a:t>
            </a:r>
            <a:r>
              <a:rPr lang="ru-RU" sz="2400" b="1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и энциклопедии на </a:t>
            </a:r>
            <a:r>
              <a:rPr lang="ru-RU" sz="2400" b="1" u="sng" dirty="0" smtClean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Академике</a:t>
            </a:r>
            <a:endParaRPr lang="ru-RU" sz="2400" b="1" u="sng" dirty="0" smtClean="0">
              <a:solidFill>
                <a:srgbClr val="0000FF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14350" indent="-514350">
              <a:spcBef>
                <a:spcPct val="0"/>
              </a:spcBef>
              <a:buFont typeface="+mj-lt"/>
              <a:buAutoNum type="arabicPeriod" startAt="5"/>
            </a:pP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Вставляем  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 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слайд 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толкование 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расшифрованного слова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ru-RU" sz="2400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637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1520" y="188640"/>
            <a:ext cx="6552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Дополнительное задание </a:t>
            </a:r>
            <a:r>
              <a:rPr lang="ru-RU" dirty="0" smtClean="0">
                <a:solidFill>
                  <a:srgbClr val="002060"/>
                </a:solidFill>
              </a:rPr>
              <a:t>4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523584" y="834971"/>
            <a:ext cx="6068832" cy="58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800"/>
              </a:spcAft>
              <a:buNone/>
            </a:pP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</a:rPr>
              <a:t>Решите кроссворд «Системы счисления»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539552" y="2348880"/>
            <a:ext cx="7272808" cy="589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800"/>
              </a:spcAft>
              <a:buNone/>
            </a:pPr>
            <a:r>
              <a:rPr lang="ru-RU" sz="2400" i="1" dirty="0" smtClean="0">
                <a:solidFill>
                  <a:srgbClr val="002060"/>
                </a:solidFill>
                <a:latin typeface="+mn-lt"/>
              </a:rPr>
              <a:t>Расположения файла с кроссвордом узнать у учителя</a:t>
            </a:r>
            <a:endParaRPr lang="ru-RU" sz="2400" i="1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847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996950"/>
          </a:xfrm>
        </p:spPr>
        <p:txBody>
          <a:bodyPr/>
          <a:lstStyle/>
          <a:p>
            <a:pPr eaLnBrk="1" hangingPunct="1"/>
            <a:r>
              <a:rPr lang="ru-RU" sz="3200" b="1" dirty="0" smtClean="0">
                <a:solidFill>
                  <a:srgbClr val="002060"/>
                </a:solidFill>
                <a:latin typeface="Arial" charset="0"/>
              </a:rPr>
              <a:t>Правило перевода из любой позиционной системы счисления в десятичную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920978"/>
            <a:ext cx="84750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Расставляем позиции цифр числа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177453" y="4347670"/>
            <a:ext cx="2189330" cy="1295697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endParaRPr kumimoji="0" lang="ru-RU" sz="3200" b="1" i="0" u="sng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kern="0" dirty="0" smtClean="0">
                <a:solidFill>
                  <a:schemeClr val="bg2"/>
                </a:solidFill>
                <a:latin typeface="Arial" charset="0"/>
              </a:rPr>
              <a:t>257</a:t>
            </a:r>
            <a:r>
              <a:rPr lang="ru-RU" b="1" kern="0" dirty="0" smtClean="0">
                <a:solidFill>
                  <a:schemeClr val="bg2"/>
                </a:solidFill>
                <a:latin typeface="Arial" charset="0"/>
              </a:rPr>
              <a:t>,</a:t>
            </a:r>
            <a:r>
              <a:rPr lang="en-US" b="1" kern="0" dirty="0" smtClean="0">
                <a:solidFill>
                  <a:schemeClr val="bg2"/>
                </a:solidFill>
                <a:latin typeface="Arial" charset="0"/>
              </a:rPr>
              <a:t>4</a:t>
            </a:r>
            <a:r>
              <a:rPr kumimoji="0" lang="en-US" sz="3600" b="1" i="0" u="none" strike="noStrike" kern="0" cap="none" spc="0" normalizeH="0" baseline="-25000" noProof="0" dirty="0" smtClean="0">
                <a:ln>
                  <a:noFill/>
                </a:ln>
                <a:solidFill>
                  <a:schemeClr val="bg1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8</a:t>
            </a: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= </a:t>
            </a:r>
            <a:endParaRPr kumimoji="0" lang="ru-RU" sz="3600" b="1" i="0" u="none" strike="noStrike" kern="0" cap="none" spc="0" normalizeH="0" baseline="-2500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Arial" charset="0"/>
              <a:ea typeface="+mn-ea"/>
              <a:cs typeface="+mn-cs"/>
              <a:sym typeface="Symbol" pitchFamily="18" charset="2"/>
            </a:endParaRPr>
          </a:p>
        </p:txBody>
      </p:sp>
      <p:cxnSp>
        <p:nvCxnSpPr>
          <p:cNvPr id="3" name="Прямая со стрелкой 2"/>
          <p:cNvCxnSpPr/>
          <p:nvPr/>
        </p:nvCxnSpPr>
        <p:spPr bwMode="auto">
          <a:xfrm>
            <a:off x="1070639" y="4347670"/>
            <a:ext cx="0" cy="64807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738745" y="4347670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0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3684" y="4347669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1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8551" y="4347669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2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20280" y="4347667"/>
            <a:ext cx="454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-1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-3829" y="1305133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Представляем переводимое число в 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виде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суммы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произведений </a:t>
            </a:r>
            <a:r>
              <a:rPr lang="ru-RU" sz="2400" b="1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цифр числа </a:t>
            </a:r>
            <a:r>
              <a:rPr lang="en-US" sz="2400" b="1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24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основание системы счисления </a:t>
            </a:r>
            <a:r>
              <a:rPr lang="ru-RU" sz="2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ru-RU" sz="2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sz="2400" b="1" dirty="0" smtClean="0">
                <a:solidFill>
                  <a:srgbClr val="00CC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степени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соответствующей 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позиции цифры в числе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-22194" y="2778010"/>
            <a:ext cx="91514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Вычисляем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значение выражения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число в десятичной СС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angle 4"/>
              <p:cNvSpPr txBox="1">
                <a:spLocks noChangeArrowheads="1"/>
              </p:cNvSpPr>
              <p:nvPr/>
            </p:nvSpPr>
            <p:spPr>
              <a:xfrm>
                <a:off x="74438" y="5110996"/>
                <a:ext cx="7089850" cy="1295697"/>
              </a:xfrm>
              <a:prstGeom prst="rect">
                <a:avLst/>
              </a:prstGeom>
            </p:spPr>
            <p:txBody>
              <a:bodyPr/>
              <a:lstStyle/>
              <a:p>
                <a:pPr marL="609600" marR="0" lvl="0" indent="-609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2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+mn-cs"/>
                  </a:rPr>
                  <a:t> </a:t>
                </a:r>
                <a:endParaRPr kumimoji="0" lang="ru-RU" sz="3200" b="1" i="0" u="sng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endParaRPr>
              </a:p>
              <a:p>
                <a:pPr marL="609600" indent="-609600" eaLnBrk="1" hangingPunct="1">
                  <a:buFontTx/>
                  <a:buNone/>
                </a:pPr>
                <a:r>
                  <a:rPr lang="ru-RU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= </a:t>
                </a:r>
                <a:r>
                  <a:rPr lang="en-US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128 </a:t>
                </a:r>
                <a:r>
                  <a:rPr lang="ru-RU" b="1" dirty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+</a:t>
                </a:r>
                <a:r>
                  <a:rPr lang="en-US" b="1" dirty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 </a:t>
                </a:r>
                <a:r>
                  <a:rPr lang="en-US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40 </a:t>
                </a:r>
                <a:r>
                  <a:rPr lang="ru-RU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+ </a:t>
                </a:r>
                <a:r>
                  <a:rPr lang="en-US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7</a:t>
                </a:r>
                <a:r>
                  <a:rPr lang="ru-RU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 +</a:t>
                </a:r>
                <a:r>
                  <a:rPr lang="en-US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 </a:t>
                </a:r>
                <a:r>
                  <a:rPr lang="ru-RU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= </a:t>
                </a:r>
                <a:endParaRPr lang="ru-RU" b="1" baseline="-25000" dirty="0">
                  <a:solidFill>
                    <a:srgbClr val="002060"/>
                  </a:solidFill>
                  <a:latin typeface="Arial" panose="020B0604020202020204" pitchFamily="34" charset="0"/>
                  <a:sym typeface="Symbol" panose="05050102010706020507" pitchFamily="18" charset="2"/>
                </a:endParaRPr>
              </a:p>
              <a:p>
                <a:pPr marL="609600" indent="-609600">
                  <a:spcBef>
                    <a:spcPct val="20000"/>
                  </a:spcBef>
                  <a:defRPr/>
                </a:pPr>
                <a:r>
                  <a:rPr kumimoji="0" lang="ru-RU" sz="3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2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+mn-cs"/>
                  </a:rPr>
                  <a:t> </a:t>
                </a:r>
                <a:endParaRPr kumimoji="0" lang="ru-RU" sz="3600" b="1" i="0" u="none" strike="noStrike" kern="0" cap="none" spc="0" normalizeH="0" baseline="-25000" noProof="0" dirty="0" smtClean="0">
                  <a:ln>
                    <a:noFill/>
                  </a:ln>
                  <a:solidFill>
                    <a:schemeClr val="bg2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  <a:sym typeface="Symbol" pitchFamily="18" charset="2"/>
                </a:endParaRPr>
              </a:p>
            </p:txBody>
          </p:sp>
        </mc:Choice>
        <mc:Fallback>
          <p:sp>
            <p:nvSpPr>
              <p:cNvPr id="20" name="Rectang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38" y="5110996"/>
                <a:ext cx="7089850" cy="1295697"/>
              </a:xfrm>
              <a:prstGeom prst="rect">
                <a:avLst/>
              </a:prstGeom>
              <a:blipFill rotWithShape="0">
                <a:blip r:embed="rId2"/>
                <a:stretch>
                  <a:fillRect l="-2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4"/>
          <p:cNvSpPr txBox="1">
            <a:spLocks noChangeArrowheads="1"/>
          </p:cNvSpPr>
          <p:nvPr/>
        </p:nvSpPr>
        <p:spPr>
          <a:xfrm>
            <a:off x="1954977" y="4217260"/>
            <a:ext cx="4867454" cy="1295697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charset="0"/>
              </a:rPr>
              <a:t> </a:t>
            </a:r>
            <a:endParaRPr kumimoji="0" lang="ru-RU" sz="3400" b="1" i="0" u="sng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3400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*</a:t>
            </a:r>
            <a:r>
              <a:rPr lang="en-US" sz="3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8</a:t>
            </a:r>
            <a:r>
              <a:rPr lang="ru-RU" sz="3400" b="1" baseline="30000" dirty="0" smtClean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+</a:t>
            </a:r>
            <a:r>
              <a:rPr lang="en-US" sz="3400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5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*</a:t>
            </a:r>
            <a:r>
              <a:rPr lang="en-US" sz="3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8</a:t>
            </a:r>
            <a:r>
              <a:rPr lang="ru-RU" sz="3400" b="1" baseline="30000" dirty="0" smtClean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1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+</a:t>
            </a:r>
            <a:r>
              <a:rPr lang="en-US" sz="3400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7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*</a:t>
            </a:r>
            <a:r>
              <a:rPr lang="en-US" sz="3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8</a:t>
            </a:r>
            <a:r>
              <a:rPr lang="ru-RU" sz="3400" b="1" baseline="30000" dirty="0" smtClean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0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+</a:t>
            </a:r>
            <a:r>
              <a:rPr lang="en-US" sz="3400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4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*</a:t>
            </a:r>
            <a:r>
              <a:rPr lang="en-US" sz="3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8</a:t>
            </a:r>
            <a:r>
              <a:rPr lang="ru-RU" sz="3400" b="1" baseline="30000" dirty="0" smtClean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-1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=</a:t>
            </a:r>
            <a:endParaRPr lang="ru-RU" sz="3400" b="1" dirty="0">
              <a:solidFill>
                <a:schemeClr val="bg2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marL="609600" indent="-609600" eaLnBrk="1" hangingPunct="1">
              <a:buFontTx/>
              <a:buNone/>
            </a:pPr>
            <a:r>
              <a:rPr lang="ru-RU" sz="3400" b="1" dirty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                 </a:t>
            </a:r>
            <a:r>
              <a:rPr kumimoji="0" lang="ru-RU" sz="3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charset="0"/>
              </a:rPr>
              <a:t> </a:t>
            </a:r>
            <a:endParaRPr kumimoji="0" lang="ru-RU" sz="3400" b="1" i="0" u="none" strike="noStrike" kern="0" cap="none" spc="0" normalizeH="0" baseline="-2500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Arial" charset="0"/>
              <a:sym typeface="Symbol" pitchFamily="18" charset="2"/>
            </a:endParaRPr>
          </a:p>
        </p:txBody>
      </p:sp>
      <p:sp>
        <p:nvSpPr>
          <p:cNvPr id="22" name="Rectangle 2"/>
          <p:cNvSpPr txBox="1">
            <a:spLocks noChangeArrowheads="1"/>
          </p:cNvSpPr>
          <p:nvPr/>
        </p:nvSpPr>
        <p:spPr bwMode="auto">
          <a:xfrm>
            <a:off x="-56474" y="3467205"/>
            <a:ext cx="9144000" cy="997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2800" b="1" kern="0" dirty="0" smtClean="0">
                <a:solidFill>
                  <a:srgbClr val="002060"/>
                </a:solidFill>
                <a:latin typeface="Arial" charset="0"/>
              </a:rPr>
              <a:t>Пример перевода из восьмеричной системы счисления в десятичную</a:t>
            </a:r>
          </a:p>
        </p:txBody>
      </p:sp>
      <p:sp>
        <p:nvSpPr>
          <p:cNvPr id="23" name="Rectangle 4"/>
          <p:cNvSpPr txBox="1">
            <a:spLocks noChangeArrowheads="1"/>
          </p:cNvSpPr>
          <p:nvPr/>
        </p:nvSpPr>
        <p:spPr>
          <a:xfrm>
            <a:off x="4144307" y="5226250"/>
            <a:ext cx="2298350" cy="1295697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endParaRPr kumimoji="0" lang="ru-RU" sz="3200" b="1" i="0" u="sng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buFontTx/>
              <a:buNone/>
            </a:pPr>
            <a:r>
              <a:rPr lang="ru-RU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175,5</a:t>
            </a:r>
            <a:r>
              <a:rPr lang="en-US" b="1" baseline="-25000" dirty="0" smtClean="0">
                <a:solidFill>
                  <a:srgbClr val="00206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10</a:t>
            </a:r>
            <a:endParaRPr lang="ru-RU" b="1" baseline="-25000" dirty="0" smtClean="0">
              <a:solidFill>
                <a:srgbClr val="002060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endParaRPr kumimoji="0" lang="ru-RU" sz="3600" b="1" i="0" u="none" strike="noStrike" kern="0" cap="none" spc="0" normalizeH="0" baseline="-2500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Arial" charset="0"/>
              <a:ea typeface="+mn-ea"/>
              <a:cs typeface="+mn-cs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20750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  <p:bldP spid="12" grpId="0"/>
      <p:bldP spid="16" grpId="0"/>
      <p:bldP spid="18" grpId="0"/>
      <p:bldP spid="19" grpId="0"/>
      <p:bldP spid="20" grpId="0"/>
      <p:bldP spid="21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4" name="Прямоугольник 55"/>
          <p:cNvSpPr>
            <a:spLocks noChangeArrowheads="1"/>
          </p:cNvSpPr>
          <p:nvPr/>
        </p:nvSpPr>
        <p:spPr bwMode="auto">
          <a:xfrm>
            <a:off x="250825" y="914400"/>
            <a:ext cx="8713788" cy="14351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Verdana" pitchFamily="34" charset="0"/>
              </a:rPr>
              <a:t>Система счисления </a:t>
            </a:r>
            <a:r>
              <a:rPr lang="ru-RU" sz="2800" dirty="0">
                <a:solidFill>
                  <a:prstClr val="black"/>
                </a:solidFill>
                <a:latin typeface="Verdana" pitchFamily="34" charset="0"/>
              </a:rPr>
              <a:t>– способ записи </a:t>
            </a:r>
            <a:br>
              <a:rPr lang="ru-RU" sz="2800" dirty="0">
                <a:solidFill>
                  <a:prstClr val="black"/>
                </a:solidFill>
                <a:latin typeface="Verdana" pitchFamily="34" charset="0"/>
              </a:rPr>
            </a:br>
            <a:r>
              <a:rPr lang="ru-RU" sz="2800" dirty="0">
                <a:solidFill>
                  <a:prstClr val="black"/>
                </a:solidFill>
                <a:latin typeface="Verdana" pitchFamily="34" charset="0"/>
              </a:rPr>
              <a:t>                                 чисел с помощью цифр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prstClr val="black"/>
              </a:solidFill>
              <a:latin typeface="Verdana" pitchFamily="34" charset="0"/>
            </a:endParaRPr>
          </a:p>
        </p:txBody>
      </p:sp>
      <p:sp>
        <p:nvSpPr>
          <p:cNvPr id="3" name="Прямоугольник 55"/>
          <p:cNvSpPr>
            <a:spLocks noChangeArrowheads="1"/>
          </p:cNvSpPr>
          <p:nvPr/>
        </p:nvSpPr>
        <p:spPr bwMode="auto">
          <a:xfrm>
            <a:off x="251520" y="2636912"/>
            <a:ext cx="8713788" cy="14351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Verdana" pitchFamily="34" charset="0"/>
              </a:rPr>
              <a:t>Цифры</a:t>
            </a:r>
            <a:r>
              <a:rPr lang="ru-RU" sz="2800" dirty="0">
                <a:solidFill>
                  <a:prstClr val="black"/>
                </a:solidFill>
                <a:latin typeface="Verdana" pitchFamily="34" charset="0"/>
              </a:rPr>
              <a:t> – символы, участвующие </a:t>
            </a:r>
            <a:br>
              <a:rPr lang="ru-RU" sz="2800" dirty="0">
                <a:solidFill>
                  <a:prstClr val="black"/>
                </a:solidFill>
                <a:latin typeface="Verdana" pitchFamily="34" charset="0"/>
              </a:rPr>
            </a:br>
            <a:r>
              <a:rPr lang="ru-RU" sz="2800" dirty="0">
                <a:solidFill>
                  <a:prstClr val="black"/>
                </a:solidFill>
                <a:latin typeface="Verdana" pitchFamily="34" charset="0"/>
              </a:rPr>
              <a:t>                                            в записи чисел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prstClr val="black"/>
              </a:solidFill>
              <a:latin typeface="Verdana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79386" y="-264085"/>
            <a:ext cx="914399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kern="0" dirty="0">
                <a:ln w="11430"/>
                <a:gradFill>
                  <a:gsLst>
                    <a:gs pos="0">
                      <a:srgbClr val="333399">
                        <a:tint val="70000"/>
                        <a:satMod val="245000"/>
                      </a:srgbClr>
                    </a:gs>
                    <a:gs pos="75000">
                      <a:srgbClr val="333399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99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  <a:ea typeface="+mj-ea"/>
                <a:cs typeface="+mj-cs"/>
              </a:rPr>
              <a:t>Системы счисления. Основные понятия</a:t>
            </a:r>
          </a:p>
        </p:txBody>
      </p:sp>
      <p:sp>
        <p:nvSpPr>
          <p:cNvPr id="7" name="Прямоугольник 55"/>
          <p:cNvSpPr>
            <a:spLocks noChangeArrowheads="1"/>
          </p:cNvSpPr>
          <p:nvPr/>
        </p:nvSpPr>
        <p:spPr bwMode="auto">
          <a:xfrm>
            <a:off x="250825" y="4725144"/>
            <a:ext cx="8713788" cy="14351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Verdana" pitchFamily="34" charset="0"/>
              </a:rPr>
              <a:t>Алфавит СС</a:t>
            </a:r>
            <a:r>
              <a:rPr lang="ru-RU" sz="2800" dirty="0" smtClean="0">
                <a:solidFill>
                  <a:prstClr val="black"/>
                </a:solidFill>
                <a:latin typeface="Verdana" pitchFamily="34" charset="0"/>
              </a:rPr>
              <a:t> </a:t>
            </a:r>
            <a:r>
              <a:rPr lang="ru-RU" sz="2800" dirty="0">
                <a:solidFill>
                  <a:prstClr val="black"/>
                </a:solidFill>
                <a:latin typeface="Verdana" pitchFamily="34" charset="0"/>
              </a:rPr>
              <a:t>– это совокупность всех цифр,</a:t>
            </a:r>
            <a:br>
              <a:rPr lang="ru-RU" sz="2800" dirty="0">
                <a:solidFill>
                  <a:prstClr val="black"/>
                </a:solidFill>
                <a:latin typeface="Verdana" pitchFamily="34" charset="0"/>
              </a:rPr>
            </a:br>
            <a:r>
              <a:rPr lang="ru-RU" sz="2800" dirty="0">
                <a:solidFill>
                  <a:prstClr val="black"/>
                </a:solidFill>
                <a:latin typeface="Verdana" pitchFamily="34" charset="0"/>
              </a:rPr>
              <a:t>                    используемых для записи числа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prstClr val="black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animBg="1"/>
      <p:bldP spid="3" grpId="0" animBg="1"/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323850" y="1489974"/>
            <a:ext cx="8820150" cy="113729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sz="2800" kern="0" dirty="0" smtClean="0">
                <a:solidFill>
                  <a:srgbClr val="002060"/>
                </a:solidFill>
                <a:latin typeface="Arial" panose="020B0604020202020204" pitchFamily="34" charset="0"/>
              </a:rPr>
              <a:t>Придумать и записать в тетради свой пример на расшифровку слова с использованием</a:t>
            </a:r>
            <a:r>
              <a:rPr lang="ru-RU" sz="2800" kern="0" dirty="0" smtClean="0">
                <a:solidFill>
                  <a:srgbClr val="00206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систем счисления  </a:t>
            </a:r>
            <a:endParaRPr lang="ru-RU" sz="2800" kern="0" baseline="-25000" dirty="0" smtClean="0">
              <a:solidFill>
                <a:srgbClr val="002060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67544" y="332656"/>
            <a:ext cx="698375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 w="11430"/>
                <a:gradFill>
                  <a:gsLst>
                    <a:gs pos="0">
                      <a:srgbClr val="333399">
                        <a:tint val="70000"/>
                        <a:satMod val="245000"/>
                      </a:srgbClr>
                    </a:gs>
                    <a:gs pos="75000">
                      <a:srgbClr val="333399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99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Домашнее задание</a:t>
            </a:r>
          </a:p>
        </p:txBody>
      </p:sp>
    </p:spTree>
    <p:extLst>
      <p:ext uri="{BB962C8B-B14F-4D97-AF65-F5344CB8AC3E}">
        <p14:creationId xmlns:p14="http://schemas.microsoft.com/office/powerpoint/2010/main" val="140853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Text Box 5"/>
          <p:cNvSpPr txBox="1">
            <a:spLocks noChangeArrowheads="1"/>
          </p:cNvSpPr>
          <p:nvPr/>
        </p:nvSpPr>
        <p:spPr bwMode="auto">
          <a:xfrm>
            <a:off x="251520" y="5301208"/>
            <a:ext cx="393223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 b="1" dirty="0">
                <a:solidFill>
                  <a:srgbClr val="990000"/>
                </a:solidFill>
                <a:latin typeface="Arial" charset="0"/>
              </a:rPr>
              <a:t>Название системы зависит от количества используемых в ней </a:t>
            </a:r>
            <a:r>
              <a:rPr lang="ru-RU" sz="1800" b="1" dirty="0" smtClean="0">
                <a:solidFill>
                  <a:srgbClr val="990000"/>
                </a:solidFill>
                <a:latin typeface="Arial" charset="0"/>
              </a:rPr>
              <a:t>цифр (</a:t>
            </a:r>
            <a:r>
              <a:rPr lang="ru-RU" sz="1800" b="1" u="sng" dirty="0" smtClean="0">
                <a:solidFill>
                  <a:srgbClr val="990000"/>
                </a:solidFill>
                <a:latin typeface="Arial" charset="0"/>
              </a:rPr>
              <a:t>основания системы счисления</a:t>
            </a:r>
            <a:r>
              <a:rPr lang="ru-RU" sz="1800" b="1" dirty="0" smtClean="0">
                <a:solidFill>
                  <a:srgbClr val="990000"/>
                </a:solidFill>
                <a:latin typeface="Arial" charset="0"/>
              </a:rPr>
              <a:t>)</a:t>
            </a:r>
            <a:r>
              <a:rPr lang="ru-RU" sz="1800" b="1" dirty="0" smtClean="0">
                <a:solidFill>
                  <a:srgbClr val="CC3300"/>
                </a:solidFill>
                <a:latin typeface="Arial" charset="0"/>
              </a:rPr>
              <a:t>.</a:t>
            </a:r>
            <a:endParaRPr lang="ru-RU" sz="1800" b="1" dirty="0">
              <a:solidFill>
                <a:srgbClr val="CC3300"/>
              </a:solidFill>
              <a:latin typeface="Arial" charset="0"/>
            </a:endParaRPr>
          </a:p>
        </p:txBody>
      </p:sp>
      <p:sp>
        <p:nvSpPr>
          <p:cNvPr id="60421" name="Text Box 6"/>
          <p:cNvSpPr txBox="1">
            <a:spLocks noChangeArrowheads="1"/>
          </p:cNvSpPr>
          <p:nvPr/>
        </p:nvSpPr>
        <p:spPr bwMode="auto">
          <a:xfrm>
            <a:off x="4572000" y="5013176"/>
            <a:ext cx="4224338" cy="144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  <a:buFontTx/>
              <a:buChar char="•"/>
            </a:pPr>
            <a:r>
              <a:rPr lang="ru-RU" sz="1800" b="1">
                <a:solidFill>
                  <a:srgbClr val="0000FF"/>
                </a:solidFill>
                <a:latin typeface="Arial" charset="0"/>
              </a:rPr>
              <a:t>Десятичная</a:t>
            </a:r>
          </a:p>
          <a:p>
            <a:pPr>
              <a:lnSpc>
                <a:spcPct val="85000"/>
              </a:lnSpc>
              <a:spcBef>
                <a:spcPct val="50000"/>
              </a:spcBef>
              <a:buFontTx/>
              <a:buChar char="•"/>
            </a:pPr>
            <a:r>
              <a:rPr lang="ru-RU" sz="1800" b="1">
                <a:solidFill>
                  <a:srgbClr val="0000FF"/>
                </a:solidFill>
                <a:latin typeface="Arial" charset="0"/>
              </a:rPr>
              <a:t>Двоичная</a:t>
            </a:r>
          </a:p>
          <a:p>
            <a:pPr>
              <a:lnSpc>
                <a:spcPct val="85000"/>
              </a:lnSpc>
              <a:spcBef>
                <a:spcPct val="50000"/>
              </a:spcBef>
              <a:buFontTx/>
              <a:buChar char="•"/>
            </a:pPr>
            <a:r>
              <a:rPr lang="ru-RU" sz="1800" b="1">
                <a:solidFill>
                  <a:srgbClr val="0000FF"/>
                </a:solidFill>
                <a:latin typeface="Arial" charset="0"/>
              </a:rPr>
              <a:t>Восьмеричная</a:t>
            </a:r>
          </a:p>
          <a:p>
            <a:pPr>
              <a:lnSpc>
                <a:spcPct val="85000"/>
              </a:lnSpc>
              <a:spcBef>
                <a:spcPct val="50000"/>
              </a:spcBef>
              <a:buFontTx/>
              <a:buChar char="•"/>
            </a:pPr>
            <a:r>
              <a:rPr lang="ru-RU" sz="1800" b="1">
                <a:solidFill>
                  <a:srgbClr val="0000FF"/>
                </a:solidFill>
                <a:latin typeface="Arial" charset="0"/>
              </a:rPr>
              <a:t>Двенадцатеричная и др.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7544" y="1340768"/>
            <a:ext cx="8496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системы счисления,   в которых вклад каждой цифры в величину числа зависит от её позиции</a:t>
            </a:r>
            <a:endParaRPr lang="ru-RU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47864" y="2708920"/>
            <a:ext cx="1872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333</a:t>
            </a:r>
            <a:endParaRPr lang="ru-RU" sz="7200" dirty="0"/>
          </a:p>
        </p:txBody>
      </p:sp>
      <p:cxnSp>
        <p:nvCxnSpPr>
          <p:cNvPr id="9" name="Прямая со стрелкой 8"/>
          <p:cNvCxnSpPr/>
          <p:nvPr/>
        </p:nvCxnSpPr>
        <p:spPr>
          <a:xfrm flipH="1" flipV="1">
            <a:off x="4644008" y="3717032"/>
            <a:ext cx="288032" cy="5760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076056" y="4293096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3 единицы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563888" y="4293096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3 десятка</a:t>
            </a:r>
            <a:endParaRPr lang="ru-RU" sz="2000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flipV="1">
            <a:off x="4067944" y="3717032"/>
            <a:ext cx="0" cy="5760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2915816" y="3717032"/>
            <a:ext cx="576064" cy="5760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123728" y="4293096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3 сотни</a:t>
            </a:r>
            <a:endParaRPr lang="ru-RU" sz="2000" dirty="0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 bwMode="auto">
          <a:xfrm>
            <a:off x="1" y="-13447"/>
            <a:ext cx="914399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 w="11430"/>
                <a:gradFill>
                  <a:gsLst>
                    <a:gs pos="0">
                      <a:srgbClr val="333399">
                        <a:tint val="70000"/>
                        <a:satMod val="245000"/>
                      </a:srgbClr>
                    </a:gs>
                    <a:gs pos="75000">
                      <a:srgbClr val="333399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99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Позиционные системы счисления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/>
      <p:bldP spid="60421" grpId="0"/>
      <p:bldP spid="7" grpId="0"/>
      <p:bldP spid="10" grpId="0"/>
      <p:bldP spid="11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6"/>
          <p:cNvSpPr>
            <a:spLocks noChangeArrowheads="1"/>
          </p:cNvSpPr>
          <p:nvPr/>
        </p:nvSpPr>
        <p:spPr bwMode="auto">
          <a:xfrm>
            <a:off x="1908175" y="1052513"/>
            <a:ext cx="62642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0099"/>
                </a:solidFill>
                <a:latin typeface="Arial" charset="0"/>
              </a:rPr>
              <a:t>Используется 10 цифр</a:t>
            </a:r>
            <a:r>
              <a:rPr lang="ru-RU" sz="2000" dirty="0">
                <a:solidFill>
                  <a:srgbClr val="663300"/>
                </a:solidFill>
                <a:latin typeface="Arial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Arial" charset="0"/>
              </a:rPr>
              <a:t>0 </a:t>
            </a:r>
            <a:r>
              <a:rPr lang="ru-RU" sz="3200" b="1" dirty="0">
                <a:solidFill>
                  <a:srgbClr val="FF0000"/>
                </a:solidFill>
                <a:latin typeface="Arial" charset="0"/>
              </a:rPr>
              <a:t>1 2 </a:t>
            </a:r>
            <a:r>
              <a:rPr lang="ru-RU" sz="3200" b="1" dirty="0" smtClean="0">
                <a:solidFill>
                  <a:srgbClr val="FF0000"/>
                </a:solidFill>
                <a:latin typeface="Arial" charset="0"/>
              </a:rPr>
              <a:t>3 4 5 6 7 8 9 </a:t>
            </a:r>
            <a:endParaRPr lang="ru-RU" sz="18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61447" name="Text Box 125"/>
          <p:cNvSpPr txBox="1">
            <a:spLocks noChangeArrowheads="1"/>
          </p:cNvSpPr>
          <p:nvPr/>
        </p:nvSpPr>
        <p:spPr bwMode="auto">
          <a:xfrm>
            <a:off x="2853424" y="3584034"/>
            <a:ext cx="3222625" cy="800219"/>
          </a:xfrm>
          <a:prstGeom prst="rect">
            <a:avLst/>
          </a:prstGeom>
          <a:solidFill>
            <a:srgbClr val="FFFFFF">
              <a:alpha val="36862"/>
            </a:srgbClr>
          </a:solidFill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800" b="1" dirty="0" smtClean="0">
                <a:solidFill>
                  <a:srgbClr val="0000CC"/>
                </a:solidFill>
                <a:latin typeface="Arial" charset="0"/>
              </a:rPr>
              <a:t>Используется </a:t>
            </a:r>
            <a:r>
              <a:rPr lang="ru-RU" sz="1800" b="1" dirty="0">
                <a:solidFill>
                  <a:srgbClr val="0000CC"/>
                </a:solidFill>
                <a:latin typeface="Arial" charset="0"/>
              </a:rPr>
              <a:t>две цифры </a:t>
            </a:r>
            <a:r>
              <a:rPr lang="ru-RU" sz="2800" b="1" dirty="0" smtClean="0">
                <a:solidFill>
                  <a:srgbClr val="FF0000"/>
                </a:solidFill>
                <a:latin typeface="Arial" charset="0"/>
              </a:rPr>
              <a:t>0</a:t>
            </a:r>
            <a:r>
              <a:rPr lang="ru-RU" sz="1800" b="1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ru-RU" sz="1800" b="1" dirty="0">
                <a:solidFill>
                  <a:srgbClr val="0000CC"/>
                </a:solidFill>
                <a:latin typeface="Arial" charset="0"/>
              </a:rPr>
              <a:t>и</a:t>
            </a:r>
            <a:r>
              <a:rPr lang="ru-RU" sz="1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latin typeface="Arial" charset="0"/>
              </a:rPr>
              <a:t>1</a:t>
            </a:r>
          </a:p>
        </p:txBody>
      </p:sp>
      <p:sp>
        <p:nvSpPr>
          <p:cNvPr id="61448" name="Text Box 126"/>
          <p:cNvSpPr txBox="1">
            <a:spLocks noChangeArrowheads="1"/>
          </p:cNvSpPr>
          <p:nvPr/>
        </p:nvSpPr>
        <p:spPr bwMode="auto">
          <a:xfrm>
            <a:off x="2280120" y="5301208"/>
            <a:ext cx="4598988" cy="369888"/>
          </a:xfrm>
          <a:prstGeom prst="rect">
            <a:avLst/>
          </a:prstGeom>
          <a:solidFill>
            <a:srgbClr val="FFFFFF">
              <a:alpha val="32941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 dirty="0" smtClean="0">
                <a:solidFill>
                  <a:srgbClr val="0000CC"/>
                </a:solidFill>
                <a:latin typeface="Arial" charset="0"/>
              </a:rPr>
              <a:t>Применяется </a:t>
            </a:r>
            <a:r>
              <a:rPr lang="ru-RU" sz="1800" dirty="0">
                <a:solidFill>
                  <a:srgbClr val="0000CC"/>
                </a:solidFill>
                <a:latin typeface="Arial" charset="0"/>
              </a:rPr>
              <a:t>в технических устройствах</a:t>
            </a: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3491880" y="1628800"/>
            <a:ext cx="258416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Arial" charset="0"/>
              </a:rPr>
              <a:t>Основание</a:t>
            </a:r>
            <a:r>
              <a:rPr lang="ru-RU" sz="2000" dirty="0" smtClean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3200" dirty="0" smtClean="0">
                <a:solidFill>
                  <a:srgbClr val="000099"/>
                </a:solidFill>
                <a:latin typeface="Arial" charset="0"/>
              </a:rPr>
              <a:t>q=</a:t>
            </a:r>
            <a:r>
              <a:rPr lang="ru-RU" sz="3200" b="1" dirty="0" smtClean="0">
                <a:solidFill>
                  <a:srgbClr val="FF0000"/>
                </a:solidFill>
                <a:latin typeface="Arial" charset="0"/>
              </a:rPr>
              <a:t>10</a:t>
            </a:r>
            <a:endParaRPr lang="ru-RU" sz="18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2" name="Rectangle 6"/>
          <p:cNvSpPr>
            <a:spLocks noChangeArrowheads="1"/>
          </p:cNvSpPr>
          <p:nvPr/>
        </p:nvSpPr>
        <p:spPr bwMode="auto">
          <a:xfrm>
            <a:off x="3286464" y="4501720"/>
            <a:ext cx="235654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Arial" charset="0"/>
              </a:rPr>
              <a:t>Основание</a:t>
            </a:r>
            <a:r>
              <a:rPr lang="ru-RU" sz="2000" dirty="0" smtClean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3200" dirty="0" smtClean="0">
                <a:solidFill>
                  <a:srgbClr val="000099"/>
                </a:solidFill>
                <a:latin typeface="Arial" charset="0"/>
              </a:rPr>
              <a:t>q=</a:t>
            </a:r>
            <a:r>
              <a:rPr lang="en-US" sz="3200" b="1" dirty="0" smtClean="0">
                <a:solidFill>
                  <a:srgbClr val="FF0000"/>
                </a:solidFill>
                <a:latin typeface="Arial" charset="0"/>
              </a:rPr>
              <a:t>2</a:t>
            </a:r>
            <a:endParaRPr lang="ru-RU" sz="18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7615" y="-126968"/>
            <a:ext cx="914399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 w="11430"/>
                <a:gradFill>
                  <a:gsLst>
                    <a:gs pos="0">
                      <a:srgbClr val="333399">
                        <a:tint val="70000"/>
                        <a:satMod val="245000"/>
                      </a:srgbClr>
                    </a:gs>
                    <a:gs pos="75000">
                      <a:srgbClr val="333399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99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Десятичная система счисления 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7615" y="2441034"/>
            <a:ext cx="914399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 w="11430"/>
                <a:gradFill>
                  <a:gsLst>
                    <a:gs pos="0">
                      <a:srgbClr val="333399">
                        <a:tint val="70000"/>
                        <a:satMod val="245000"/>
                      </a:srgbClr>
                    </a:gs>
                    <a:gs pos="75000">
                      <a:srgbClr val="333399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99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Двоичная система счисления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16550" y="1484784"/>
            <a:ext cx="91274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kumimoji="0" lang="ru-RU" sz="4000" b="1" i="0" u="none" strike="noStrike" kern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Перевод чисел </a:t>
            </a:r>
            <a:br>
              <a:rPr kumimoji="0" lang="ru-RU" sz="4000" b="1" i="0" u="none" strike="noStrike" kern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000" b="1" i="0" u="none" strike="noStrike" kern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из </a:t>
            </a:r>
            <a:r>
              <a:rPr lang="ru-RU" sz="4000" b="1" kern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</a:rPr>
              <a:t>двоичной </a:t>
            </a:r>
            <a:r>
              <a:rPr kumimoji="0" lang="ru-RU" sz="4000" b="1" i="0" u="none" strike="noStrike" kern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системы счисления </a:t>
            </a:r>
            <a:br>
              <a:rPr kumimoji="0" lang="ru-RU" sz="4000" b="1" i="0" u="none" strike="noStrike" kern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000" b="1" i="0" u="none" strike="noStrike" kern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в </a:t>
            </a:r>
            <a:r>
              <a:rPr lang="ru-RU" sz="4000" b="1" kern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</a:rPr>
              <a:t>десятичную</a:t>
            </a:r>
            <a:endParaRPr kumimoji="0" lang="ru-RU" sz="4000" b="1" i="0" u="none" strike="noStrike" kern="0" normalizeH="0" baseline="0" noProof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95536" y="230478"/>
            <a:ext cx="8235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kumimoji="0" lang="ru-RU" sz="4000" b="1" i="0" u="none" strike="noStrike" kern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Представление десятичного числа в развернутом виде 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14772" y="4107786"/>
            <a:ext cx="8496944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 </a:t>
            </a: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=3*</a:t>
            </a: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1000</a:t>
            </a: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+2*</a:t>
            </a: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100</a:t>
            </a: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+ 5*</a:t>
            </a: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10</a:t>
            </a: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+ 7*</a:t>
            </a: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1</a:t>
            </a:r>
            <a:r>
              <a:rPr kumimoji="0" lang="ru-RU" sz="36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+mn-cs"/>
              </a:rPr>
              <a:t> + 6*</a:t>
            </a:r>
            <a:r>
              <a:rPr kumimoji="0" lang="ru-RU" sz="3600" b="1" i="0" u="none" strike="noStrike" kern="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0,1</a:t>
            </a:r>
            <a:r>
              <a:rPr kumimoji="0" lang="ru-RU" sz="36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+mn-cs"/>
              </a:rPr>
              <a:t> =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266292" y="2695155"/>
            <a:ext cx="1944216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 </a:t>
            </a: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3257,6</a:t>
            </a:r>
            <a:r>
              <a:rPr kumimoji="0" lang="ru-RU" sz="3600" b="1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10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2066492" y="2695155"/>
            <a:ext cx="6336704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 </a:t>
            </a: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= 3000 + 200 + 50 + 7 + 0,6=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4" name="Rectangle 4"/>
          <p:cNvSpPr txBox="1">
            <a:spLocks noChangeArrowheads="1"/>
          </p:cNvSpPr>
          <p:nvPr/>
        </p:nvSpPr>
        <p:spPr bwMode="auto">
          <a:xfrm>
            <a:off x="14772" y="4869160"/>
            <a:ext cx="8748464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 </a:t>
            </a: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=3*</a:t>
            </a: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10</a:t>
            </a:r>
            <a:r>
              <a:rPr kumimoji="0" lang="ru-RU" sz="36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3</a:t>
            </a: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+2*</a:t>
            </a: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10</a:t>
            </a:r>
            <a:r>
              <a:rPr kumimoji="0" lang="ru-RU" sz="36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</a:t>
            </a: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+ 5*</a:t>
            </a: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10</a:t>
            </a:r>
            <a:r>
              <a:rPr kumimoji="0" lang="ru-RU" sz="36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1</a:t>
            </a: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+ 7*</a:t>
            </a: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10</a:t>
            </a:r>
            <a:r>
              <a:rPr kumimoji="0" lang="ru-RU" sz="36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0</a:t>
            </a:r>
            <a:r>
              <a:rPr kumimoji="0" lang="ru-RU" sz="36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+mn-cs"/>
              </a:rPr>
              <a:t> + 6*</a:t>
            </a:r>
            <a:r>
              <a:rPr kumimoji="0" lang="ru-RU" sz="3600" b="1" i="0" u="none" strike="noStrike" kern="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10</a:t>
            </a:r>
            <a:r>
              <a:rPr kumimoji="0" lang="ru-RU" sz="36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-1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1556792"/>
            <a:ext cx="76476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Запись числа  </a:t>
            </a:r>
            <a:r>
              <a:rPr lang="ru-RU" b="1" i="1" dirty="0" smtClean="0"/>
              <a:t>3257,6</a:t>
            </a:r>
            <a:r>
              <a:rPr lang="ru-RU" b="1" i="1" baseline="-25000" dirty="0" smtClean="0"/>
              <a:t>10</a:t>
            </a:r>
            <a:r>
              <a:rPr lang="ru-RU" i="1" dirty="0" smtClean="0"/>
              <a:t>  </a:t>
            </a:r>
            <a:r>
              <a:rPr lang="ru-RU" i="1" dirty="0"/>
              <a:t>означает сокращенную запись выражения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</p:spPr>
        <p:txBody>
          <a:bodyPr/>
          <a:lstStyle/>
          <a:p>
            <a:pPr eaLnBrk="1" hangingPunct="1"/>
            <a:r>
              <a:rPr lang="ru-RU" sz="3200" b="1" dirty="0" smtClean="0">
                <a:solidFill>
                  <a:srgbClr val="002060"/>
                </a:solidFill>
                <a:latin typeface="Arial" charset="0"/>
              </a:rPr>
              <a:t>Правило перевода из двоичной системы счисления в десятичную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1052736"/>
            <a:ext cx="84750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Расставляем позиции цифр числа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-7422" y="3162087"/>
            <a:ext cx="2952328" cy="1295697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endParaRPr kumimoji="0" lang="ru-RU" sz="3200" b="1" i="0" u="sng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ru-RU" b="1" kern="0" dirty="0" smtClean="0">
                <a:solidFill>
                  <a:schemeClr val="bg2"/>
                </a:solidFill>
                <a:latin typeface="Arial" charset="0"/>
              </a:rPr>
              <a:t>101001,01</a:t>
            </a:r>
            <a:r>
              <a:rPr kumimoji="0" lang="ru-RU" sz="3600" b="1" i="0" u="none" strike="noStrike" kern="0" cap="none" spc="0" normalizeH="0" baseline="-25000" noProof="0" dirty="0" smtClean="0">
                <a:ln>
                  <a:noFill/>
                </a:ln>
                <a:solidFill>
                  <a:schemeClr val="bg1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</a:t>
            </a: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= </a:t>
            </a:r>
            <a:endParaRPr kumimoji="0" lang="ru-RU" sz="3600" b="1" i="0" u="none" strike="noStrike" kern="0" cap="none" spc="0" normalizeH="0" baseline="-2500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Arial" charset="0"/>
              <a:ea typeface="+mn-ea"/>
              <a:cs typeface="+mn-cs"/>
              <a:sym typeface="Symbol" pitchFamily="18" charset="2"/>
            </a:endParaRPr>
          </a:p>
        </p:txBody>
      </p:sp>
      <p:cxnSp>
        <p:nvCxnSpPr>
          <p:cNvPr id="3" name="Прямая со стрелкой 2"/>
          <p:cNvCxnSpPr/>
          <p:nvPr/>
        </p:nvCxnSpPr>
        <p:spPr bwMode="auto">
          <a:xfrm>
            <a:off x="1648762" y="3162087"/>
            <a:ext cx="0" cy="64807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1316868" y="3162087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0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81807" y="3162086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1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56674" y="3162086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2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4765" y="3162083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3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3230" y="3162084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4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317" y="3162084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5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98403" y="3162084"/>
            <a:ext cx="454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-1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63645" y="3162083"/>
            <a:ext cx="4536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-2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1544743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Представляем двоичное число в 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виде суммы произведений </a:t>
            </a:r>
            <a:r>
              <a:rPr lang="ru-RU" sz="2400" b="1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цифр числа 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24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основание системы счисления </a:t>
            </a:r>
            <a:r>
              <a:rPr lang="ru-RU" sz="2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(2)</a:t>
            </a:r>
            <a:r>
              <a:rPr lang="ru-RU" sz="2400" b="1" dirty="0" smtClean="0">
                <a:solidFill>
                  <a:srgbClr val="00CC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степени, соответствующей 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позиции цифры в числе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-7422" y="2700422"/>
            <a:ext cx="91514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Вычисляем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значение выражения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число в десятичной СС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4"/>
              <p:cNvSpPr txBox="1">
                <a:spLocks noChangeArrowheads="1"/>
              </p:cNvSpPr>
              <p:nvPr/>
            </p:nvSpPr>
            <p:spPr>
              <a:xfrm>
                <a:off x="74439" y="5110996"/>
                <a:ext cx="3849490" cy="1295697"/>
              </a:xfrm>
              <a:prstGeom prst="rect">
                <a:avLst/>
              </a:prstGeom>
            </p:spPr>
            <p:txBody>
              <a:bodyPr/>
              <a:lstStyle/>
              <a:p>
                <a:pPr marL="609600" marR="0" lvl="0" indent="-609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2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+mn-cs"/>
                  </a:rPr>
                  <a:t> </a:t>
                </a:r>
                <a:endParaRPr kumimoji="0" lang="ru-RU" sz="3200" b="1" i="0" u="sng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endParaRPr>
              </a:p>
              <a:p>
                <a:pPr marL="609600" indent="-609600" eaLnBrk="1" hangingPunct="1">
                  <a:buFontTx/>
                  <a:buNone/>
                </a:pPr>
                <a:r>
                  <a:rPr lang="ru-RU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= </a:t>
                </a:r>
                <a:r>
                  <a:rPr lang="ru-RU" b="1" dirty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32</a:t>
                </a:r>
                <a:r>
                  <a:rPr lang="en-US" b="1" dirty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 </a:t>
                </a:r>
                <a:r>
                  <a:rPr lang="ru-RU" b="1" dirty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+</a:t>
                </a:r>
                <a:r>
                  <a:rPr lang="en-US" b="1" dirty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 </a:t>
                </a:r>
                <a:r>
                  <a:rPr lang="ru-RU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8</a:t>
                </a:r>
                <a:r>
                  <a:rPr lang="en-US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 </a:t>
                </a:r>
                <a:r>
                  <a:rPr lang="ru-RU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+ 1 +</a:t>
                </a:r>
                <a:r>
                  <a:rPr lang="en-US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 </a:t>
                </a:r>
                <a:r>
                  <a:rPr lang="ru-RU" b="1" dirty="0" smtClean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rPr>
                  <a:t>=</a:t>
                </a:r>
                <a:endParaRPr kumimoji="0" lang="ru-RU" sz="3600" b="1" i="0" u="none" strike="noStrike" kern="0" cap="none" spc="0" normalizeH="0" baseline="-25000" noProof="0" dirty="0" smtClean="0">
                  <a:ln>
                    <a:noFill/>
                  </a:ln>
                  <a:solidFill>
                    <a:schemeClr val="bg2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20" name="Rectang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39" y="5110996"/>
                <a:ext cx="3849490" cy="1295697"/>
              </a:xfrm>
              <a:prstGeom prst="rect">
                <a:avLst/>
              </a:prstGeom>
              <a:blipFill rotWithShape="0">
                <a:blip r:embed="rId2"/>
                <a:stretch>
                  <a:fillRect l="-4747" r="-22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4"/>
          <p:cNvSpPr txBox="1">
            <a:spLocks noChangeArrowheads="1"/>
          </p:cNvSpPr>
          <p:nvPr/>
        </p:nvSpPr>
        <p:spPr>
          <a:xfrm>
            <a:off x="-7422" y="3865295"/>
            <a:ext cx="9331950" cy="1295697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charset="0"/>
              </a:rPr>
              <a:t> </a:t>
            </a:r>
            <a:endParaRPr kumimoji="0" lang="ru-RU" sz="3400" b="1" i="0" u="sng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</a:endParaRPr>
          </a:p>
          <a:p>
            <a:pPr marL="609600" indent="-609600" eaLnBrk="1" hangingPunct="1">
              <a:buFontTx/>
              <a:buNone/>
            </a:pP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=1*</a:t>
            </a:r>
            <a:r>
              <a:rPr lang="ru-RU" sz="3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ru-RU" sz="3400" b="1" baseline="30000" dirty="0" smtClean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5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+0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*</a:t>
            </a:r>
            <a:r>
              <a:rPr lang="ru-RU" sz="3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ru-RU" sz="3400" b="1" baseline="30000" dirty="0" smtClean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4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+1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*</a:t>
            </a:r>
            <a:r>
              <a:rPr lang="ru-RU" sz="3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ru-RU" sz="3400" b="1" baseline="30000" dirty="0" smtClean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3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+0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*</a:t>
            </a:r>
            <a:r>
              <a:rPr lang="ru-RU" sz="3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ru-RU" sz="3400" b="1" baseline="30000" dirty="0" smtClean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+0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*</a:t>
            </a:r>
            <a:r>
              <a:rPr lang="ru-RU" sz="3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ru-RU" sz="3400" b="1" baseline="30000" dirty="0" smtClean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1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+1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*</a:t>
            </a:r>
            <a:r>
              <a:rPr lang="ru-RU" sz="3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ru-RU" sz="3400" b="1" baseline="30000" dirty="0" smtClean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0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+0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*</a:t>
            </a:r>
            <a:r>
              <a:rPr lang="ru-RU" sz="3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ru-RU" sz="3400" b="1" baseline="30000" dirty="0" smtClean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-1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+ 1</a:t>
            </a:r>
            <a:r>
              <a:rPr lang="ru-RU" sz="34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*</a:t>
            </a:r>
            <a:r>
              <a:rPr lang="ru-RU" sz="3400" b="1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ru-RU" sz="3400" b="1" baseline="30000" dirty="0" smtClean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-2</a:t>
            </a:r>
            <a:r>
              <a:rPr lang="ru-RU" sz="3400" b="1" baseline="30000" dirty="0" smtClean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ru-RU" sz="3400" b="1" dirty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=</a:t>
            </a:r>
          </a:p>
          <a:p>
            <a:pPr marL="609600" indent="-609600" eaLnBrk="1" hangingPunct="1">
              <a:buFontTx/>
              <a:buNone/>
            </a:pPr>
            <a:r>
              <a:rPr lang="ru-RU" sz="3400" b="1" dirty="0">
                <a:solidFill>
                  <a:schemeClr val="bg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                 </a:t>
            </a:r>
            <a:r>
              <a:rPr kumimoji="0" lang="ru-RU" sz="3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charset="0"/>
              </a:rPr>
              <a:t> </a:t>
            </a:r>
            <a:endParaRPr kumimoji="0" lang="ru-RU" sz="3400" b="1" i="0" u="none" strike="noStrike" kern="0" cap="none" spc="0" normalizeH="0" baseline="-2500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Arial" charset="0"/>
              <a:sym typeface="Symbol" pitchFamily="18" charset="2"/>
            </a:endParaRPr>
          </a:p>
        </p:txBody>
      </p:sp>
      <p:sp>
        <p:nvSpPr>
          <p:cNvPr id="22" name="Rectangle 4"/>
          <p:cNvSpPr txBox="1">
            <a:spLocks noChangeArrowheads="1"/>
          </p:cNvSpPr>
          <p:nvPr/>
        </p:nvSpPr>
        <p:spPr>
          <a:xfrm>
            <a:off x="3758452" y="5233096"/>
            <a:ext cx="1800201" cy="1295697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endParaRPr kumimoji="0" lang="ru-RU" sz="3200" b="1" i="0" u="sng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609600" indent="-609600" eaLnBrk="1" hangingPunct="1">
              <a:buFontTx/>
              <a:buNone/>
            </a:pP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41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,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5</a:t>
            </a:r>
            <a:r>
              <a:rPr lang="en-US" b="1" baseline="-25000" dirty="0" smtClean="0">
                <a:solidFill>
                  <a:srgbClr val="00206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10</a:t>
            </a:r>
            <a:endParaRPr lang="ru-RU" b="1" baseline="-25000" dirty="0">
              <a:solidFill>
                <a:srgbClr val="002060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endParaRPr kumimoji="0" lang="ru-RU" sz="3600" b="1" i="0" u="none" strike="noStrike" kern="0" cap="none" spc="0" normalizeH="0" baseline="-2500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Arial" charset="0"/>
              <a:ea typeface="+mn-ea"/>
              <a:cs typeface="+mn-cs"/>
              <a:sym typeface="Symbol" pitchFamily="18" charset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-19472" y="27388"/>
            <a:ext cx="9144000" cy="126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ru-RU" sz="3200" b="1" u="sng" kern="0" dirty="0" smtClean="0">
                <a:solidFill>
                  <a:srgbClr val="002060"/>
                </a:solidFill>
                <a:latin typeface="Arial" charset="0"/>
              </a:rPr>
              <a:t>Задание 1:</a:t>
            </a:r>
            <a:r>
              <a:rPr lang="ru-RU" sz="3200" b="1" kern="0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sz="2800" b="1" kern="0" dirty="0" smtClean="0">
                <a:solidFill>
                  <a:srgbClr val="002060"/>
                </a:solidFill>
                <a:latin typeface="Arial" charset="0"/>
              </a:rPr>
              <a:t>Переведите числа </a:t>
            </a:r>
            <a:br>
              <a:rPr lang="ru-RU" sz="2800" b="1" kern="0" dirty="0" smtClean="0">
                <a:solidFill>
                  <a:srgbClr val="002060"/>
                </a:solidFill>
                <a:latin typeface="Arial" charset="0"/>
              </a:rPr>
            </a:br>
            <a:r>
              <a:rPr lang="ru-RU" sz="2800" b="1" kern="0" dirty="0" smtClean="0">
                <a:solidFill>
                  <a:srgbClr val="002060"/>
                </a:solidFill>
                <a:latin typeface="Arial" charset="0"/>
              </a:rPr>
              <a:t>из двоичной системы счисления в десятичную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 bwMode="auto">
          <a:xfrm>
            <a:off x="-19472" y="1916832"/>
            <a:ext cx="4355976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defRPr/>
            </a:pPr>
            <a:r>
              <a:rPr lang="ru-RU" sz="4400" b="1" kern="0" dirty="0">
                <a:solidFill>
                  <a:schemeClr val="bg2"/>
                </a:solidFill>
                <a:latin typeface="Arial" charset="0"/>
              </a:rPr>
              <a:t>1001010.001</a:t>
            </a:r>
            <a:r>
              <a:rPr lang="ru-RU" sz="4400" b="1" kern="0" baseline="-25000" dirty="0">
                <a:solidFill>
                  <a:schemeClr val="bg2"/>
                </a:solidFill>
                <a:latin typeface="Arial" charset="0"/>
              </a:rPr>
              <a:t>2</a:t>
            </a:r>
            <a:r>
              <a:rPr lang="ru-RU" sz="4400" b="1" kern="0" dirty="0">
                <a:solidFill>
                  <a:schemeClr val="bg2"/>
                </a:solidFill>
                <a:latin typeface="Arial" charset="0"/>
              </a:rPr>
              <a:t>=</a:t>
            </a:r>
            <a:endParaRPr lang="ru-RU" sz="4400" b="1" kern="0" baseline="-25000" dirty="0">
              <a:solidFill>
                <a:schemeClr val="bg2"/>
              </a:solidFill>
              <a:latin typeface="Arial" charset="0"/>
              <a:sym typeface="Symbol" pitchFamily="18" charset="2"/>
            </a:endParaRPr>
          </a:p>
        </p:txBody>
      </p:sp>
      <p:sp>
        <p:nvSpPr>
          <p:cNvPr id="10" name="Rectangle 4"/>
          <p:cNvSpPr txBox="1">
            <a:spLocks noChangeArrowheads="1"/>
          </p:cNvSpPr>
          <p:nvPr/>
        </p:nvSpPr>
        <p:spPr bwMode="auto">
          <a:xfrm>
            <a:off x="0" y="4149080"/>
            <a:ext cx="8820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defRPr/>
            </a:pPr>
            <a:r>
              <a:rPr lang="ru-RU" sz="4400" b="1" kern="0" dirty="0">
                <a:solidFill>
                  <a:schemeClr val="bg2"/>
                </a:solidFill>
                <a:latin typeface="Arial" charset="0"/>
              </a:rPr>
              <a:t>101.011</a:t>
            </a:r>
            <a:r>
              <a:rPr lang="ru-RU" sz="4400" b="1" kern="0" baseline="-25000" dirty="0">
                <a:solidFill>
                  <a:schemeClr val="bg2"/>
                </a:solidFill>
                <a:latin typeface="Arial" charset="0"/>
              </a:rPr>
              <a:t>2</a:t>
            </a:r>
            <a:r>
              <a:rPr lang="ru-RU" sz="4400" b="1" kern="0" dirty="0">
                <a:solidFill>
                  <a:schemeClr val="bg2"/>
                </a:solidFill>
                <a:latin typeface="Arial" charset="0"/>
              </a:rPr>
              <a:t>=</a:t>
            </a:r>
            <a:endParaRPr lang="ru-RU" sz="4400" b="1" kern="0" baseline="-25000" dirty="0">
              <a:solidFill>
                <a:schemeClr val="bg2"/>
              </a:solidFill>
              <a:latin typeface="Arial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78570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-19472" y="27388"/>
            <a:ext cx="9144000" cy="126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ru-RU" sz="3200" b="1" u="sng" kern="0" dirty="0" smtClean="0">
                <a:solidFill>
                  <a:srgbClr val="002060"/>
                </a:solidFill>
                <a:latin typeface="Arial" charset="0"/>
              </a:rPr>
              <a:t>Задание 1:</a:t>
            </a:r>
            <a:r>
              <a:rPr lang="ru-RU" sz="3200" b="1" kern="0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sz="2800" b="1" kern="0" dirty="0" smtClean="0">
                <a:solidFill>
                  <a:srgbClr val="002060"/>
                </a:solidFill>
                <a:latin typeface="Arial" charset="0"/>
              </a:rPr>
              <a:t>Переведите числа </a:t>
            </a:r>
            <a:br>
              <a:rPr lang="ru-RU" sz="2800" b="1" kern="0" dirty="0" smtClean="0">
                <a:solidFill>
                  <a:srgbClr val="002060"/>
                </a:solidFill>
                <a:latin typeface="Arial" charset="0"/>
              </a:rPr>
            </a:br>
            <a:r>
              <a:rPr lang="ru-RU" sz="2800" b="1" kern="0" dirty="0" smtClean="0">
                <a:solidFill>
                  <a:srgbClr val="002060"/>
                </a:solidFill>
                <a:latin typeface="Arial" charset="0"/>
              </a:rPr>
              <a:t>из двоичной системы счисления в десятичную</a:t>
            </a: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-22539" y="1898230"/>
            <a:ext cx="8820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defRPr/>
            </a:pPr>
            <a:r>
              <a:rPr lang="ru-RU" b="1" kern="0" dirty="0">
                <a:solidFill>
                  <a:schemeClr val="bg2"/>
                </a:solidFill>
                <a:latin typeface="Arial" charset="0"/>
              </a:rPr>
              <a:t>1001010.001</a:t>
            </a:r>
            <a:r>
              <a:rPr lang="ru-RU" b="1" kern="0" baseline="-25000" dirty="0">
                <a:solidFill>
                  <a:schemeClr val="bg2"/>
                </a:solidFill>
                <a:latin typeface="Arial" charset="0"/>
              </a:rPr>
              <a:t>2</a:t>
            </a:r>
            <a:r>
              <a:rPr lang="ru-RU" b="1" kern="0" dirty="0">
                <a:solidFill>
                  <a:schemeClr val="bg2"/>
                </a:solidFill>
                <a:latin typeface="Arial" charset="0"/>
              </a:rPr>
              <a:t>= </a:t>
            </a:r>
            <a:r>
              <a:rPr lang="ru-RU" b="1" kern="0" dirty="0" smtClean="0">
                <a:solidFill>
                  <a:schemeClr val="bg2"/>
                </a:solidFill>
                <a:latin typeface="Arial" charset="0"/>
              </a:rPr>
              <a:t>74,125</a:t>
            </a:r>
            <a:r>
              <a:rPr lang="ru-RU" b="1" kern="0" baseline="-25000" dirty="0" smtClean="0">
                <a:solidFill>
                  <a:schemeClr val="bg2"/>
                </a:solidFill>
                <a:latin typeface="Arial" charset="0"/>
              </a:rPr>
              <a:t>10</a:t>
            </a:r>
            <a:endParaRPr lang="ru-RU" b="1" kern="0" baseline="-25000" dirty="0">
              <a:solidFill>
                <a:schemeClr val="bg2"/>
              </a:solidFill>
              <a:latin typeface="Arial" charset="0"/>
              <a:sym typeface="Symbol" pitchFamily="18" charset="2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0" y="3214688"/>
            <a:ext cx="8820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defRPr/>
            </a:pPr>
            <a:r>
              <a:rPr lang="ru-RU" b="1" kern="0" dirty="0">
                <a:solidFill>
                  <a:schemeClr val="bg2"/>
                </a:solidFill>
                <a:latin typeface="Arial" charset="0"/>
              </a:rPr>
              <a:t>101.011</a:t>
            </a:r>
            <a:r>
              <a:rPr lang="ru-RU" b="1" kern="0" baseline="-25000" dirty="0">
                <a:solidFill>
                  <a:schemeClr val="bg2"/>
                </a:solidFill>
                <a:latin typeface="Arial" charset="0"/>
              </a:rPr>
              <a:t>2</a:t>
            </a:r>
            <a:r>
              <a:rPr lang="ru-RU" b="1" kern="0" dirty="0">
                <a:solidFill>
                  <a:schemeClr val="bg2"/>
                </a:solidFill>
                <a:latin typeface="Arial" charset="0"/>
              </a:rPr>
              <a:t>= </a:t>
            </a:r>
            <a:r>
              <a:rPr lang="ru-RU" b="1" kern="0" dirty="0" smtClean="0">
                <a:solidFill>
                  <a:schemeClr val="bg2"/>
                </a:solidFill>
                <a:latin typeface="Arial" charset="0"/>
              </a:rPr>
              <a:t>5,375</a:t>
            </a:r>
            <a:r>
              <a:rPr lang="ru-RU" b="1" kern="0" baseline="-25000" dirty="0" smtClean="0">
                <a:solidFill>
                  <a:schemeClr val="bg2"/>
                </a:solidFill>
                <a:latin typeface="Arial" charset="0"/>
              </a:rPr>
              <a:t>10</a:t>
            </a:r>
            <a:endParaRPr lang="ru-RU" b="1" kern="0" baseline="-25000" dirty="0">
              <a:solidFill>
                <a:schemeClr val="bg2"/>
              </a:solidFill>
              <a:latin typeface="Arial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63903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ульс">
  <a:themeElements>
    <a:clrScheme name="Другая 11">
      <a:dk1>
        <a:srgbClr val="000000"/>
      </a:dk1>
      <a:lt1>
        <a:srgbClr val="FFFFFF"/>
      </a:lt1>
      <a:dk2>
        <a:srgbClr val="000066"/>
      </a:dk2>
      <a:lt2>
        <a:srgbClr val="FFCC66"/>
      </a:lt2>
      <a:accent1>
        <a:srgbClr val="FF9900"/>
      </a:accent1>
      <a:accent2>
        <a:srgbClr val="000044"/>
      </a:accent2>
      <a:accent3>
        <a:srgbClr val="AAAAB8"/>
      </a:accent3>
      <a:accent4>
        <a:srgbClr val="DADADA"/>
      </a:accent4>
      <a:accent5>
        <a:srgbClr val="FFCAAA"/>
      </a:accent5>
      <a:accent6>
        <a:srgbClr val="00003D"/>
      </a:accent6>
      <a:hlink>
        <a:srgbClr val="3366FF"/>
      </a:hlink>
      <a:folHlink>
        <a:srgbClr val="2222FE"/>
      </a:folHlink>
    </a:clrScheme>
    <a:fontScheme name="Пульс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Пульс 1">
        <a:dk1>
          <a:srgbClr val="000000"/>
        </a:dk1>
        <a:lt1>
          <a:srgbClr val="CCECFF"/>
        </a:lt1>
        <a:dk2>
          <a:srgbClr val="000066"/>
        </a:dk2>
        <a:lt2>
          <a:srgbClr val="6699FF"/>
        </a:lt2>
        <a:accent1>
          <a:srgbClr val="33CCCC"/>
        </a:accent1>
        <a:accent2>
          <a:srgbClr val="0099FF"/>
        </a:accent2>
        <a:accent3>
          <a:srgbClr val="E2F4FF"/>
        </a:accent3>
        <a:accent4>
          <a:srgbClr val="000000"/>
        </a:accent4>
        <a:accent5>
          <a:srgbClr val="ADE2E2"/>
        </a:accent5>
        <a:accent6>
          <a:srgbClr val="008AE7"/>
        </a:accent6>
        <a:hlink>
          <a:srgbClr val="FFFFFF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ульс 2">
        <a:dk1>
          <a:srgbClr val="000000"/>
        </a:dk1>
        <a:lt1>
          <a:srgbClr val="FFFFFF"/>
        </a:lt1>
        <a:dk2>
          <a:srgbClr val="000066"/>
        </a:dk2>
        <a:lt2>
          <a:srgbClr val="FFCC66"/>
        </a:lt2>
        <a:accent1>
          <a:srgbClr val="FF9900"/>
        </a:accent1>
        <a:accent2>
          <a:srgbClr val="000044"/>
        </a:accent2>
        <a:accent3>
          <a:srgbClr val="AAAAB8"/>
        </a:accent3>
        <a:accent4>
          <a:srgbClr val="DADADA"/>
        </a:accent4>
        <a:accent5>
          <a:srgbClr val="FFCAAA"/>
        </a:accent5>
        <a:accent6>
          <a:srgbClr val="00003D"/>
        </a:accent6>
        <a:hlink>
          <a:srgbClr val="3366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ульс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AEAEAE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ульс 4">
        <a:dk1>
          <a:srgbClr val="000000"/>
        </a:dk1>
        <a:lt1>
          <a:srgbClr val="FFFFFF"/>
        </a:lt1>
        <a:dk2>
          <a:srgbClr val="660033"/>
        </a:dk2>
        <a:lt2>
          <a:srgbClr val="FFCC66"/>
        </a:lt2>
        <a:accent1>
          <a:srgbClr val="FF9900"/>
        </a:accent1>
        <a:accent2>
          <a:srgbClr val="440022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3D001E"/>
        </a:accent6>
        <a:hlink>
          <a:srgbClr val="B20059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ульс 5">
        <a:dk1>
          <a:srgbClr val="000000"/>
        </a:dk1>
        <a:lt1>
          <a:srgbClr val="FFFFFF"/>
        </a:lt1>
        <a:dk2>
          <a:srgbClr val="663300"/>
        </a:dk2>
        <a:lt2>
          <a:srgbClr val="FFCC66"/>
        </a:lt2>
        <a:accent1>
          <a:srgbClr val="FF9900"/>
        </a:accent1>
        <a:accent2>
          <a:srgbClr val="361B00"/>
        </a:accent2>
        <a:accent3>
          <a:srgbClr val="B8ADAA"/>
        </a:accent3>
        <a:accent4>
          <a:srgbClr val="DADADA"/>
        </a:accent4>
        <a:accent5>
          <a:srgbClr val="FFCAAA"/>
        </a:accent5>
        <a:accent6>
          <a:srgbClr val="301700"/>
        </a:accent6>
        <a:hlink>
          <a:srgbClr val="996633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ульс 6">
        <a:dk1>
          <a:srgbClr val="000000"/>
        </a:dk1>
        <a:lt1>
          <a:srgbClr val="FFFFFF"/>
        </a:lt1>
        <a:dk2>
          <a:srgbClr val="003300"/>
        </a:dk2>
        <a:lt2>
          <a:srgbClr val="FFCC66"/>
        </a:lt2>
        <a:accent1>
          <a:srgbClr val="CC9900"/>
        </a:accent1>
        <a:accent2>
          <a:srgbClr val="001600"/>
        </a:accent2>
        <a:accent3>
          <a:srgbClr val="AAADAA"/>
        </a:accent3>
        <a:accent4>
          <a:srgbClr val="DADADA"/>
        </a:accent4>
        <a:accent5>
          <a:srgbClr val="E2CAAA"/>
        </a:accent5>
        <a:accent6>
          <a:srgbClr val="001300"/>
        </a:accent6>
        <a:hlink>
          <a:srgbClr val="0066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3426</TotalTime>
  <Words>718</Words>
  <Application>Microsoft Office PowerPoint</Application>
  <PresentationFormat>Экран (4:3)</PresentationFormat>
  <Paragraphs>229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20</vt:i4>
      </vt:variant>
    </vt:vector>
  </HeadingPairs>
  <TitlesOfParts>
    <vt:vector size="29" baseType="lpstr">
      <vt:lpstr>Arial</vt:lpstr>
      <vt:lpstr>Calibri</vt:lpstr>
      <vt:lpstr>Cambria Math</vt:lpstr>
      <vt:lpstr>Symbol</vt:lpstr>
      <vt:lpstr>Times New Roman</vt:lpstr>
      <vt:lpstr>Verdana</vt:lpstr>
      <vt:lpstr>Пульс</vt:lpstr>
      <vt:lpstr>2_Тема Office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Правило перевода из двоичной системы счисления в десятичную</vt:lpstr>
      <vt:lpstr>Презентация PowerPoint</vt:lpstr>
      <vt:lpstr>Презентация PowerPoint</vt:lpstr>
      <vt:lpstr>Правило перевода из любой позиционной системы счисления в десятичную</vt:lpstr>
      <vt:lpstr>Презентация PowerPoint</vt:lpstr>
      <vt:lpstr>Презентация PowerPoint</vt:lpstr>
      <vt:lpstr>Презентация PowerPoint</vt:lpstr>
      <vt:lpstr>Задание 3:  «Системы счисления и работа со словарем»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Правило перевода из любой позиционной системы счисления в десятичную</vt:lpstr>
      <vt:lpstr>Презентация PowerPoint</vt:lpstr>
    </vt:vector>
  </TitlesOfParts>
  <Company>Гимназия №6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СИСТЕМЫ               СЧИСЛЕНИЯ</dc:title>
  <dc:creator>Свиридова</dc:creator>
  <cp:lastModifiedBy>Татьяна</cp:lastModifiedBy>
  <cp:revision>180</cp:revision>
  <cp:lastPrinted>1601-01-01T00:00:00Z</cp:lastPrinted>
  <dcterms:created xsi:type="dcterms:W3CDTF">2003-10-23T05:26:19Z</dcterms:created>
  <dcterms:modified xsi:type="dcterms:W3CDTF">2014-01-04T14:04:12Z</dcterms:modified>
</cp:coreProperties>
</file>