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92" r:id="rId4"/>
    <p:sldId id="293" r:id="rId5"/>
    <p:sldId id="287" r:id="rId6"/>
    <p:sldId id="294" r:id="rId7"/>
    <p:sldId id="295" r:id="rId8"/>
    <p:sldId id="296" r:id="rId9"/>
    <p:sldId id="29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7" r:id="rId21"/>
    <p:sldId id="280" r:id="rId22"/>
    <p:sldId id="281" r:id="rId23"/>
    <p:sldId id="282" r:id="rId24"/>
    <p:sldId id="29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buChar char="•"/>
      <a:defRPr sz="2800" b="1" kern="1200">
        <a:solidFill>
          <a:srgbClr val="0000CC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2800" b="1" kern="1200">
        <a:solidFill>
          <a:srgbClr val="0000CC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2800" b="1" kern="1200">
        <a:solidFill>
          <a:srgbClr val="0000CC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2800" b="1" kern="1200">
        <a:solidFill>
          <a:srgbClr val="0000CC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2800" b="1" kern="1200">
        <a:solidFill>
          <a:srgbClr val="0000CC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00CC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00CC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00CC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00CC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9900"/>
    <a:srgbClr val="00FFFF"/>
    <a:srgbClr val="339933"/>
    <a:srgbClr val="9933FF"/>
    <a:srgbClr val="CC3300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072" autoAdjust="0"/>
  </p:normalViewPr>
  <p:slideViewPr>
    <p:cSldViewPr>
      <p:cViewPr varScale="1">
        <p:scale>
          <a:sx n="72" d="100"/>
          <a:sy n="72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4D65F-D20E-4DD4-91DF-BF469C3EB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F1CD-C299-4D73-BB48-91530003E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C746F-C34A-464B-9A89-C52C53C81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904E4-213D-4B65-BE16-0C698EC7F4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A7CC4-18E6-4ACC-8306-6ED8B84D3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5612-DB9B-40E9-8D67-D5639CF3B5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AF44-B131-48CC-B02D-29EE78346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D3B6-9CC0-462B-9FD9-2A35088911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5C41-36FB-4B54-B171-04D7606A2A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D9633-5BB1-47E0-A3CC-88F6CBFD8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1FBB-701A-4D32-8659-A2BEB44E0C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9AAF2E51-208E-4654-88EA-DA7A075276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00034" y="531949"/>
            <a:ext cx="3960811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FontTx/>
              <a:buNone/>
            </a:pPr>
            <a:r>
              <a:rPr lang="lv-LV" sz="3200" i="1" u="sng" dirty="0">
                <a:solidFill>
                  <a:srgbClr val="FF0000"/>
                </a:solidFill>
              </a:rPr>
              <a:t>Статья </a:t>
            </a:r>
            <a:r>
              <a:rPr lang="ru-RU" sz="3200" i="1" u="sng" dirty="0">
                <a:solidFill>
                  <a:srgbClr val="FF0000"/>
                </a:solidFill>
              </a:rPr>
              <a:t>32</a:t>
            </a:r>
            <a:r>
              <a:rPr lang="ru-RU" sz="3200" u="sng" dirty="0">
                <a:solidFill>
                  <a:srgbClr val="FF0000"/>
                </a:solidFill>
              </a:rPr>
              <a:t>,36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Защита от </a:t>
            </a:r>
            <a:r>
              <a:rPr lang="ru-RU" sz="3200" dirty="0" smtClean="0">
                <a:solidFill>
                  <a:schemeClr val="tx1"/>
                </a:solidFill>
              </a:rPr>
              <a:t>всех </a:t>
            </a:r>
            <a:r>
              <a:rPr lang="ru-RU" sz="3200" dirty="0">
                <a:solidFill>
                  <a:schemeClr val="tx1"/>
                </a:solidFill>
              </a:rPr>
              <a:t>форм эксплуатации</a:t>
            </a:r>
          </a:p>
          <a:p>
            <a:pPr>
              <a:buFontTx/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Статья </a:t>
            </a:r>
            <a:r>
              <a:rPr lang="ru-RU" sz="3200" u="sng" dirty="0">
                <a:solidFill>
                  <a:srgbClr val="FF0000"/>
                </a:solidFill>
              </a:rPr>
              <a:t>33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Защита от </a:t>
            </a:r>
            <a:r>
              <a:rPr lang="lv-LV" sz="3200" dirty="0">
                <a:solidFill>
                  <a:schemeClr val="tx1"/>
                </a:solidFill>
              </a:rPr>
              <a:t>незаконного употребления наркотических  и психотропных веществ</a:t>
            </a:r>
            <a:r>
              <a:rPr lang="ru-RU" sz="3200" dirty="0">
                <a:solidFill>
                  <a:schemeClr val="tx1"/>
                </a:solidFill>
              </a:rPr>
              <a:t> .</a:t>
            </a:r>
            <a:endParaRPr lang="lv-LV" sz="3200" dirty="0">
              <a:solidFill>
                <a:schemeClr val="tx1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500563" y="608013"/>
            <a:ext cx="3887787" cy="5643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Ребенок имеет право на защиту от экономической эксплуатации, от работы, которая может представлять опасность для его здоровья или служить препятствием в получении им образования.</a:t>
            </a:r>
          </a:p>
          <a:p>
            <a:r>
              <a:rPr lang="ru-RU" dirty="0">
                <a:solidFill>
                  <a:schemeClr val="tx1"/>
                </a:solidFill>
              </a:rPr>
              <a:t> Н</a:t>
            </a:r>
            <a:r>
              <a:rPr lang="lv-LV" dirty="0">
                <a:solidFill>
                  <a:schemeClr val="tx1"/>
                </a:solidFill>
              </a:rPr>
              <a:t>е допустить использования детей в противозаконном производстве </a:t>
            </a:r>
            <a:r>
              <a:rPr lang="ru-RU" dirty="0">
                <a:solidFill>
                  <a:schemeClr val="tx1"/>
                </a:solidFill>
              </a:rPr>
              <a:t> наркотиков</a:t>
            </a:r>
            <a:r>
              <a:rPr lang="lv-LV" dirty="0">
                <a:solidFill>
                  <a:schemeClr val="tx1"/>
                </a:solidFill>
              </a:rPr>
              <a:t> и торговле ими.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5" name="Picture 9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2728919" cy="2103688"/>
          </a:xfrm>
          <a:prstGeom prst="rect">
            <a:avLst/>
          </a:prstGeom>
          <a:noFill/>
        </p:spPr>
      </p:pic>
      <p:pic>
        <p:nvPicPr>
          <p:cNvPr id="24591" name="Picture 15" descr="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97096" y="5357826"/>
            <a:ext cx="2296702" cy="133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11188" y="565150"/>
            <a:ext cx="3889375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ru-RU" sz="3200" u="sng" dirty="0">
                <a:solidFill>
                  <a:srgbClr val="FF0000"/>
                </a:solidFill>
              </a:rPr>
              <a:t>Статья 37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Защита от </a:t>
            </a:r>
            <a:r>
              <a:rPr lang="lv-LV" sz="3200" dirty="0">
                <a:solidFill>
                  <a:schemeClr val="tx1"/>
                </a:solidFill>
              </a:rPr>
              <a:t>пыт</a:t>
            </a:r>
            <a:r>
              <a:rPr lang="ru-RU" sz="3200" dirty="0">
                <a:solidFill>
                  <a:schemeClr val="tx1"/>
                </a:solidFill>
              </a:rPr>
              <a:t>о</a:t>
            </a:r>
            <a:r>
              <a:rPr lang="lv-LV" sz="3200" dirty="0">
                <a:solidFill>
                  <a:schemeClr val="tx1"/>
                </a:solidFill>
              </a:rPr>
              <a:t>к 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lv-LV" sz="3200" dirty="0">
                <a:solidFill>
                  <a:schemeClr val="tx1"/>
                </a:solidFill>
              </a:rPr>
              <a:t>и други</a:t>
            </a:r>
            <a:r>
              <a:rPr lang="ru-RU" sz="3200" dirty="0" err="1">
                <a:solidFill>
                  <a:schemeClr val="tx1"/>
                </a:solidFill>
              </a:rPr>
              <a:t>х</a:t>
            </a:r>
            <a:r>
              <a:rPr lang="lv-LV" sz="3200" dirty="0">
                <a:solidFill>
                  <a:schemeClr val="tx1"/>
                </a:solidFill>
              </a:rPr>
              <a:t> жестоки</a:t>
            </a:r>
            <a:r>
              <a:rPr lang="ru-RU" sz="3200" dirty="0" err="1">
                <a:solidFill>
                  <a:schemeClr val="tx1"/>
                </a:solidFill>
              </a:rPr>
              <a:t>х</a:t>
            </a:r>
            <a:r>
              <a:rPr lang="lv-LV" sz="3200" dirty="0">
                <a:solidFill>
                  <a:schemeClr val="tx1"/>
                </a:solidFill>
              </a:rPr>
              <a:t>, </a:t>
            </a:r>
            <a:r>
              <a:rPr lang="ru-RU" sz="3200" dirty="0">
                <a:solidFill>
                  <a:schemeClr val="tx1"/>
                </a:solidFill>
              </a:rPr>
              <a:t>видов обращения или наказания.</a:t>
            </a:r>
          </a:p>
          <a:p>
            <a:pPr>
              <a:buFontTx/>
              <a:buNone/>
            </a:pPr>
            <a:r>
              <a:rPr lang="lv-LV" sz="3200" i="1" u="sng" dirty="0">
                <a:solidFill>
                  <a:srgbClr val="FF0000"/>
                </a:solidFill>
              </a:rPr>
              <a:t>Статья 38</a:t>
            </a:r>
            <a:r>
              <a:rPr lang="lv-LV" sz="3200" u="sng" dirty="0">
                <a:solidFill>
                  <a:srgbClr val="FF0000"/>
                </a:solidFill>
              </a:rPr>
              <a:t> </a:t>
            </a:r>
            <a:endParaRPr lang="ru-RU" sz="3200" u="sng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Л</a:t>
            </a:r>
            <a:r>
              <a:rPr lang="lv-LV" sz="3200" dirty="0">
                <a:solidFill>
                  <a:schemeClr val="tx1"/>
                </a:solidFill>
              </a:rPr>
              <a:t>ица, не достигшие 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lv-LV" sz="3200" dirty="0">
                <a:solidFill>
                  <a:schemeClr val="tx1"/>
                </a:solidFill>
              </a:rPr>
              <a:t>15-летнего возраста, не принима</a:t>
            </a:r>
            <a:r>
              <a:rPr lang="ru-RU" sz="3200" dirty="0">
                <a:solidFill>
                  <a:schemeClr val="tx1"/>
                </a:solidFill>
              </a:rPr>
              <a:t>ют</a:t>
            </a:r>
            <a:r>
              <a:rPr lang="lv-LV" sz="3200" dirty="0">
                <a:solidFill>
                  <a:schemeClr val="tx1"/>
                </a:solidFill>
              </a:rPr>
              <a:t> прямого участия в военных действиях.</a:t>
            </a:r>
          </a:p>
        </p:txBody>
      </p:sp>
      <p:pic>
        <p:nvPicPr>
          <p:cNvPr id="26630" name="Picture 6" descr="Жестокость к дет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32737"/>
            <a:ext cx="2747957" cy="290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with-granade-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2716211" cy="340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 rot="5400000">
            <a:off x="-2924982" y="3210706"/>
            <a:ext cx="6572275" cy="722312"/>
          </a:xfrm>
          <a:prstGeom prst="rect">
            <a:avLst/>
          </a:prstGeom>
          <a:noFill/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buNone/>
            </a:pPr>
            <a:r>
              <a:rPr lang="ru-RU" sz="5400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</a:rPr>
              <a:t>В гостях у </a:t>
            </a:r>
            <a:r>
              <a:rPr lang="ru-RU" sz="5400" kern="1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</a:rPr>
              <a:t>сказки</a:t>
            </a:r>
            <a:endParaRPr lang="ru-RU" sz="5400" kern="1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563938" y="2492375"/>
            <a:ext cx="5040312" cy="11430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2843213" y="2924175"/>
            <a:ext cx="3313112" cy="11430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42910" y="0"/>
            <a:ext cx="828519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Верно ли утверждение: в этих сказках нарушено право на  жизнь? Почему?</a:t>
            </a:r>
          </a:p>
        </p:txBody>
      </p:sp>
      <p:pic>
        <p:nvPicPr>
          <p:cNvPr id="27664" name="Picture 16" descr="1194726026_1186145655_kolobok_astr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300039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5" name="Picture 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714752"/>
            <a:ext cx="352901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6" name="Picture 18" descr="8-2006-03-12-17-35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767" y="928670"/>
            <a:ext cx="3597133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8" name="Picture 20" descr="mu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71480"/>
            <a:ext cx="312205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Рисунок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34175" y="2000240"/>
            <a:ext cx="2409825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73389" y="3162300"/>
            <a:ext cx="6669087" cy="722313"/>
          </a:xfrm>
          <a:prstGeom prst="rect">
            <a:avLst/>
          </a:prstGeom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auto"/>
            <a:r>
              <a:rPr lang="ru-RU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GungsuhChe" pitchFamily="49" charset="-127"/>
                <a:ea typeface="GungsuhChe" pitchFamily="49" charset="-127"/>
              </a:rPr>
              <a:t>В гостях у сказки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Monotype Corsiva"/>
              </a:rPr>
              <a:t>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27088" y="0"/>
            <a:ext cx="83169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</a:rPr>
              <a:t>Верно ли утверждение: в этих сказках нарушено право на  имя и проживание в семье ? Почему?</a:t>
            </a:r>
          </a:p>
        </p:txBody>
      </p:sp>
      <p:pic>
        <p:nvPicPr>
          <p:cNvPr id="29702" name="Picture 6" descr="Ilj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85752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47c327f2c8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125" y="857233"/>
            <a:ext cx="285153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5819ccb66af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56129" y="928671"/>
            <a:ext cx="294657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 descr="zolush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429133"/>
            <a:ext cx="402749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8" name="Picture 12" descr="photo_1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468535"/>
            <a:ext cx="4286280" cy="238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 rot="5400000">
            <a:off x="-3067847" y="3067844"/>
            <a:ext cx="6858001" cy="722313"/>
          </a:xfrm>
          <a:prstGeom prst="rect">
            <a:avLst/>
          </a:prstGeom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auto"/>
            <a:r>
              <a:rPr lang="ru-RU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Gungsuh" pitchFamily="18" charset="-127"/>
                <a:ea typeface="Gungsuh" pitchFamily="18" charset="-127"/>
              </a:rPr>
              <a:t>В гостях у сказки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Monotype Corsiva"/>
              </a:rPr>
              <a:t>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971550" y="0"/>
            <a:ext cx="81724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</a:rPr>
              <a:t>В каких сказках героев насильно перемещали, похищали?</a:t>
            </a:r>
          </a:p>
        </p:txBody>
      </p:sp>
      <p:pic>
        <p:nvPicPr>
          <p:cNvPr id="30727" name="Picture 7" descr="dumovoch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71903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9" name="Picture 9" descr="scrn_big%D0%A1%D0%BD%D0%B5%D0%B6%D0%BD%D0%B0%D1%8F%20%D0%9A%D0%BE%D1%80%D0%BE%D0%BB%D0%B5%D0%B2%D0%B0_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57166"/>
            <a:ext cx="5000628" cy="310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3" name="Picture 13" descr="morozk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278608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9" name="Picture 19" descr="s320x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0160" y="3286124"/>
            <a:ext cx="272384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89645416_gusi-lebedi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14678" y="3387281"/>
            <a:ext cx="3429024" cy="347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 rot="5400000">
            <a:off x="-3071829" y="3071828"/>
            <a:ext cx="6858001" cy="714348"/>
          </a:xfrm>
          <a:prstGeom prst="rect">
            <a:avLst/>
          </a:prstGeom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auto">
              <a:buNone/>
            </a:pPr>
            <a:r>
              <a:rPr lang="ru-RU" sz="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В гостях у </a:t>
            </a:r>
            <a:r>
              <a:rPr lang="ru-RU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сказки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55650" y="0"/>
            <a:ext cx="83883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3200" dirty="0">
                <a:solidFill>
                  <a:srgbClr val="FFFF00"/>
                </a:solidFill>
              </a:rPr>
              <a:t>Верно ли утверждение: в этих сказках нарушено право на  свободное выражение мысли? Почему?</a:t>
            </a:r>
          </a:p>
        </p:txBody>
      </p:sp>
      <p:pic>
        <p:nvPicPr>
          <p:cNvPr id="31750" name="Picture 6" descr="a8eaecf57f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324501" cy="394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3" name="Picture 9" descr="lyag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429000"/>
            <a:ext cx="271461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000240"/>
            <a:ext cx="2875280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 rot="5400000">
            <a:off x="-3067848" y="3067844"/>
            <a:ext cx="6858001" cy="722313"/>
          </a:xfrm>
          <a:prstGeom prst="rect">
            <a:avLst/>
          </a:prstGeom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auto">
              <a:buNone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В гостях у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сказки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835150" y="-46038"/>
            <a:ext cx="6953250" cy="641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3600">
                <a:solidFill>
                  <a:srgbClr val="FFFF00"/>
                </a:solidFill>
              </a:rPr>
              <a:t>Какие права нарушены в этих сказках?</a:t>
            </a:r>
          </a:p>
        </p:txBody>
      </p:sp>
      <p:pic>
        <p:nvPicPr>
          <p:cNvPr id="32774" name="Picture 6" descr="cov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620713"/>
            <a:ext cx="2928958" cy="324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 descr="1206384929_120169536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18280"/>
            <a:ext cx="3194059" cy="341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tripor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0004" y="524985"/>
            <a:ext cx="2983997" cy="333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7" name="Picture 9" descr="chipollin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49822" y="3643314"/>
            <a:ext cx="4094178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0" descr="photo_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103" y="3643314"/>
            <a:ext cx="456770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 rot="5400000">
            <a:off x="-3067845" y="3067843"/>
            <a:ext cx="6858000" cy="722313"/>
          </a:xfrm>
          <a:prstGeom prst="rect">
            <a:avLst/>
          </a:prstGeom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auto">
              <a:buNone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  <a:t>В гостях у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  <a:t>сказки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4213" y="0"/>
            <a:ext cx="8459787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dirty="0">
                <a:solidFill>
                  <a:srgbClr val="FFFF00"/>
                </a:solidFill>
              </a:rPr>
              <a:t>Верно ли утверждение: в этих сказках нарушено право на неприкосновенность личности, защиту от эксплуатации и насилия? Почему?</a:t>
            </a:r>
          </a:p>
        </p:txBody>
      </p:sp>
      <p:pic>
        <p:nvPicPr>
          <p:cNvPr id="33800" name="Picture 8" descr="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3929089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801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3" y="3214686"/>
            <a:ext cx="3024187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12" name="Picture 20" descr="pus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399" y="1285860"/>
            <a:ext cx="3746501" cy="52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13" name="Picture 21" descr="01lab5vph12182215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143248"/>
            <a:ext cx="2062162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843212" y="3057502"/>
            <a:ext cx="6408737" cy="722313"/>
          </a:xfrm>
          <a:prstGeom prst="rect">
            <a:avLst/>
          </a:prstGeom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auto">
              <a:buNone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В гостях у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сказки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4213" y="0"/>
            <a:ext cx="831691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Верно ли утверждение: в этих сказках нарушено право на защиту чести и достоинства? Почему?</a:t>
            </a:r>
          </a:p>
        </p:txBody>
      </p:sp>
      <p:pic>
        <p:nvPicPr>
          <p:cNvPr id="35847" name="Picture 7" descr="pushk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928670"/>
            <a:ext cx="3286148" cy="374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1" name="Picture 11" descr="gadki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125538"/>
            <a:ext cx="4699005" cy="320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3" name="Picture 13" descr="Slonenok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56405"/>
            <a:ext cx="4000528" cy="225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900113" y="4565650"/>
            <a:ext cx="24304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Киплинг. Слонёнок.</a:t>
            </a:r>
          </a:p>
        </p:txBody>
      </p:sp>
      <p:pic>
        <p:nvPicPr>
          <p:cNvPr id="35856" name="Picture 16" descr="54d508e7848fa5cd629df990ee5c26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25705"/>
            <a:ext cx="4071966" cy="283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4140200" y="3573463"/>
            <a:ext cx="4470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bg1"/>
                </a:solidFill>
              </a:rPr>
              <a:t>X</a:t>
            </a:r>
            <a:r>
              <a:rPr lang="ru-RU">
                <a:solidFill>
                  <a:schemeClr val="bg1"/>
                </a:solidFill>
              </a:rPr>
              <a:t>. К. Андерсен «Гадкий утенок»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 rot="5400000">
            <a:off x="-2843213" y="3032125"/>
            <a:ext cx="6408737" cy="722313"/>
          </a:xfrm>
          <a:prstGeom prst="rect">
            <a:avLst/>
          </a:prstGeom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auto">
              <a:buNone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  <a:t>В гостях у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  <a:t>сказки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827088" y="0"/>
            <a:ext cx="8316912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dirty="0">
                <a:solidFill>
                  <a:srgbClr val="FFFF00"/>
                </a:solidFill>
              </a:rPr>
              <a:t>Верно ли утверждение: в этих сказках  идёт речь о правах </a:t>
            </a:r>
            <a:r>
              <a:rPr lang="ru-RU" dirty="0" err="1" smtClean="0">
                <a:solidFill>
                  <a:srgbClr val="FFFF00"/>
                </a:solidFill>
              </a:rPr>
              <a:t>детей-инвалиёдов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и праве на  охрану и укрепление здоровья? Почему?</a:t>
            </a:r>
          </a:p>
        </p:txBody>
      </p:sp>
      <p:pic>
        <p:nvPicPr>
          <p:cNvPr id="36877" name="Picture 13" descr="D_Ayboli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052513"/>
            <a:ext cx="3276600" cy="246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9" name="Picture 15" descr="ec694ad90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46858"/>
            <a:ext cx="2714644" cy="365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357562"/>
            <a:ext cx="3571868" cy="3500438"/>
          </a:xfrm>
          <a:prstGeom prst="rect">
            <a:avLst/>
          </a:prstGeom>
        </p:spPr>
      </p:pic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50" y="1428736"/>
            <a:ext cx="2921618" cy="346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785786" y="357166"/>
            <a:ext cx="3429024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9"/>
              </a:avLst>
            </a:prstTxWarp>
          </a:bodyPr>
          <a:lstStyle/>
          <a:p>
            <a:pPr algn="dist">
              <a:buNone/>
            </a:pPr>
            <a:r>
              <a:rPr lang="ru-RU" sz="3600" kern="10" dirty="0">
                <a:solidFill>
                  <a:schemeClr val="tx1"/>
                </a:solidFill>
                <a:latin typeface="Monotype Corsiva"/>
              </a:rPr>
              <a:t>Конвенция </a:t>
            </a:r>
            <a:endParaRPr lang="ru-RU" sz="3600" kern="10" dirty="0" smtClean="0">
              <a:solidFill>
                <a:schemeClr val="tx1"/>
              </a:solidFill>
              <a:latin typeface="Monotype Corsiva"/>
            </a:endParaRPr>
          </a:p>
          <a:p>
            <a:pPr algn="dist">
              <a:buNone/>
            </a:pPr>
            <a:r>
              <a:rPr lang="ru-RU" sz="3600" kern="10" dirty="0" smtClean="0">
                <a:solidFill>
                  <a:schemeClr val="tx1"/>
                </a:solidFill>
                <a:latin typeface="Monotype Corsiva"/>
              </a:rPr>
              <a:t>о </a:t>
            </a:r>
            <a:r>
              <a:rPr lang="ru-RU" sz="3600" kern="10" dirty="0">
                <a:solidFill>
                  <a:schemeClr val="tx1"/>
                </a:solidFill>
                <a:latin typeface="Monotype Corsiva"/>
              </a:rPr>
              <a:t>правах </a:t>
            </a:r>
            <a:endParaRPr lang="ru-RU" sz="3600" kern="10" dirty="0" smtClean="0">
              <a:solidFill>
                <a:schemeClr val="tx1"/>
              </a:solidFill>
              <a:latin typeface="Monotype Corsiva"/>
            </a:endParaRPr>
          </a:p>
          <a:p>
            <a:pPr algn="dist">
              <a:buNone/>
            </a:pPr>
            <a:r>
              <a:rPr lang="ru-RU" sz="3600" kern="10" dirty="0" smtClean="0">
                <a:solidFill>
                  <a:schemeClr val="tx1"/>
                </a:solidFill>
                <a:latin typeface="Monotype Corsiva"/>
              </a:rPr>
              <a:t>ребёнка </a:t>
            </a:r>
            <a:endParaRPr lang="ru-RU" sz="3600" kern="10" dirty="0">
              <a:solidFill>
                <a:schemeClr val="tx1"/>
              </a:solidFill>
              <a:latin typeface="Monotype Corsiva"/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3832698" cy="453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572000" y="500042"/>
            <a:ext cx="36433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i="1" dirty="0">
                <a:solidFill>
                  <a:schemeClr val="tx1"/>
                </a:solidFill>
              </a:rPr>
              <a:t>Принята 20 ноября 1989 года ООН </a:t>
            </a:r>
          </a:p>
          <a:p>
            <a:pPr algn="ctr">
              <a:buFontTx/>
              <a:buNone/>
            </a:pPr>
            <a:r>
              <a:rPr lang="ru-RU" sz="2400" i="1" dirty="0">
                <a:solidFill>
                  <a:schemeClr val="tx1"/>
                </a:solidFill>
              </a:rPr>
              <a:t>(Организацией Объединенных Наций)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643182"/>
            <a:ext cx="38576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i="1" u="sng" dirty="0" smtClean="0">
                <a:solidFill>
                  <a:schemeClr val="tx1"/>
                </a:solidFill>
              </a:rPr>
              <a:t>Конвенция</a:t>
            </a:r>
            <a:r>
              <a:rPr lang="ru-RU" sz="3200" u="sng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международное соглашение по специальному вопросу, имеющее обязательную силу для тех государств, которые к нему присоединились (подписали).  </a:t>
            </a:r>
          </a:p>
          <a:p>
            <a:pPr>
              <a:buNone/>
            </a:pP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ages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2629094" cy="345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ilustrKoz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071546"/>
            <a:ext cx="5900748" cy="310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 rot="5400000">
            <a:off x="-2937669" y="2937667"/>
            <a:ext cx="6597650" cy="722313"/>
          </a:xfrm>
          <a:prstGeom prst="rect">
            <a:avLst/>
          </a:prstGeom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auto">
              <a:buNone/>
            </a:pP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  <a:t>В </a:t>
            </a: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  <a:t>гостях у </a:t>
            </a: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  <a:t>сказк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ungsuh" pitchFamily="18" charset="-127"/>
                <a:ea typeface="Gungsuh" pitchFamily="18" charset="-127"/>
              </a:rPr>
              <a:t>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27088" y="0"/>
            <a:ext cx="83169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dirty="0">
                <a:solidFill>
                  <a:srgbClr val="FFFF00"/>
                </a:solidFill>
              </a:rPr>
              <a:t>Верно ли утверждение: в этих сказках  идёт речь о правах детей на получение образования? Почему?</a:t>
            </a:r>
          </a:p>
        </p:txBody>
      </p:sp>
      <p:pic>
        <p:nvPicPr>
          <p:cNvPr id="8" name="Рисунок 7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14818"/>
            <a:ext cx="2643206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исунок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843534"/>
            <a:ext cx="3357586" cy="307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 rot="5400000">
            <a:off x="-2843213" y="3032125"/>
            <a:ext cx="6408737" cy="722313"/>
          </a:xfrm>
          <a:prstGeom prst="rect">
            <a:avLst/>
          </a:prstGeom>
        </p:spPr>
        <p:txBody>
          <a:bodyPr vert="wordArtVert"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auto">
              <a:buNone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В гостях у </a:t>
            </a: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сказки</a:t>
            </a:r>
            <a:endParaRPr lang="ru-RU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27088" y="0"/>
            <a:ext cx="83169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3200" dirty="0">
                <a:solidFill>
                  <a:srgbClr val="FFFF00"/>
                </a:solidFill>
              </a:rPr>
              <a:t>О  защите каких прав идёт речь в этих сказках?</a:t>
            </a:r>
          </a:p>
        </p:txBody>
      </p:sp>
      <p:pic>
        <p:nvPicPr>
          <p:cNvPr id="37895" name="Picture 7" descr="boy-ki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888" y="549275"/>
            <a:ext cx="2849562" cy="352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84213" y="3429000"/>
            <a:ext cx="27511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  <a:tabLst>
                <a:tab pos="357188" algn="l"/>
              </a:tabLst>
            </a:pPr>
            <a:r>
              <a:rPr lang="ru-RU" sz="2000">
                <a:solidFill>
                  <a:schemeClr val="tx1"/>
                </a:solidFill>
              </a:rPr>
              <a:t>Гайдар «Сказка о </a:t>
            </a:r>
          </a:p>
          <a:p>
            <a:pPr>
              <a:buFontTx/>
              <a:buNone/>
              <a:tabLst>
                <a:tab pos="357188" algn="l"/>
              </a:tabLst>
            </a:pPr>
            <a:r>
              <a:rPr lang="ru-RU" sz="2000">
                <a:solidFill>
                  <a:schemeClr val="tx1"/>
                </a:solidFill>
              </a:rPr>
              <a:t>Мальчише-Кибальчише»</a:t>
            </a:r>
          </a:p>
        </p:txBody>
      </p:sp>
      <p:pic>
        <p:nvPicPr>
          <p:cNvPr id="37898" name="Picture 10" descr="Picture%2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1" y="981075"/>
            <a:ext cx="2906720" cy="38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2" name="Picture 14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71942"/>
            <a:ext cx="312193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4" name="Picture 16" descr="ko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237038"/>
            <a:ext cx="3419475" cy="262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795963" y="4797425"/>
            <a:ext cx="16557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ru-RU">
                <a:solidFill>
                  <a:schemeClr val="tx1"/>
                </a:solidFill>
              </a:rPr>
              <a:t>Ш. Перро</a:t>
            </a:r>
          </a:p>
        </p:txBody>
      </p:sp>
      <p:pic>
        <p:nvPicPr>
          <p:cNvPr id="37909" name="Picture 21" descr="06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34125" y="549275"/>
            <a:ext cx="2809875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9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042988" y="2492375"/>
            <a:ext cx="7153275" cy="1162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Georgia"/>
              </a:rPr>
              <a:t>Сказка - ложь, да в ней намёк,</a:t>
            </a:r>
          </a:p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Georgia"/>
              </a:rPr>
              <a:t> добрым молодцам урок!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763713" y="1125538"/>
            <a:ext cx="5695950" cy="360045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Old English Text MT"/>
              </a:rPr>
              <a:t>Помните!</a:t>
            </a:r>
          </a:p>
          <a:p>
            <a:pPr algn="ctr">
              <a:buNone/>
            </a:pP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Old English Text MT"/>
              </a:rPr>
              <a:t>Незнание </a:t>
            </a: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Old English Text MT"/>
              </a:rPr>
              <a:t>законов</a:t>
            </a:r>
          </a:p>
          <a:p>
            <a:pPr algn="ctr">
              <a:buNone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Old English Text MT"/>
              </a:rPr>
              <a:t>не освобождает от</a:t>
            </a:r>
          </a:p>
          <a:p>
            <a:pPr algn="ctr">
              <a:buNone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Old English Text MT"/>
              </a:rPr>
              <a:t>ответственности!</a:t>
            </a:r>
          </a:p>
        </p:txBody>
      </p:sp>
      <p:pic>
        <p:nvPicPr>
          <p:cNvPr id="38919" name="Picture 7" descr="ba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5473700" cy="547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6486525" cy="1042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ru-RU" sz="5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6" grpId="1" animBg="1"/>
      <p:bldP spid="38917" grpId="0" animBg="1"/>
      <p:bldP spid="38917" grpId="1" animBg="1"/>
      <p:bldP spid="389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983565" cy="1127148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Узнав так много о правах, не забудьте о своих   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обязанностях!!!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41438"/>
            <a:ext cx="6737378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Monotype Corsiva" pitchFamily="66" charset="0"/>
              </a:rPr>
              <a:t>Следить </a:t>
            </a:r>
            <a:r>
              <a:rPr lang="ru-RU" sz="2800" b="1" dirty="0">
                <a:latin typeface="Monotype Corsiva" pitchFamily="66" charset="0"/>
              </a:rPr>
              <a:t>за собой и участвовать в домашних делах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Monotype Corsiva" pitchFamily="66" charset="0"/>
              </a:rPr>
              <a:t>Учиться в соответствии со своим физическим и умственным развитием</a:t>
            </a:r>
            <a:r>
              <a:rPr lang="ru-RU" sz="2800" dirty="0">
                <a:latin typeface="Monotype Corsiva" pitchFamily="66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Monotype Corsiva" pitchFamily="66" charset="0"/>
              </a:rPr>
              <a:t>С уважением относиться к своим родителям и другим членам семьи, опекунам и приемным членам семьи.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Monotype Corsiva" pitchFamily="66" charset="0"/>
              </a:rPr>
              <a:t>Беречь свое здоровье.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Monotype Corsiva" pitchFamily="66" charset="0"/>
              </a:rPr>
              <a:t>С уважением относиться к своему государству и соблюдать законы.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Monotype Corsiva" pitchFamily="66" charset="0"/>
              </a:rPr>
              <a:t>Соблюдать принятые в обществе правила поведения.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Monotype Corsiva" pitchFamily="66" charset="0"/>
              </a:rPr>
              <a:t>Бережно относиться к окружающей среде.</a:t>
            </a:r>
          </a:p>
        </p:txBody>
      </p:sp>
      <p:pic>
        <p:nvPicPr>
          <p:cNvPr id="39941" name="Picture 5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981075"/>
            <a:ext cx="1835150" cy="1704975"/>
          </a:xfrm>
          <a:prstGeom prst="rect">
            <a:avLst/>
          </a:prstGeom>
          <a:noFill/>
        </p:spPr>
      </p:pic>
      <p:pic>
        <p:nvPicPr>
          <p:cNvPr id="39947" name="Picture 11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213" y="2786058"/>
            <a:ext cx="1728787" cy="1604963"/>
          </a:xfrm>
          <a:prstGeom prst="rect">
            <a:avLst/>
          </a:prstGeom>
          <a:noFill/>
        </p:spPr>
      </p:pic>
      <p:pic>
        <p:nvPicPr>
          <p:cNvPr id="39949" name="Picture 13" descr="День АРК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04138" y="4581525"/>
            <a:ext cx="1439862" cy="1655763"/>
          </a:xfrm>
          <a:prstGeom prst="rect">
            <a:avLst/>
          </a:prstGeom>
          <a:noFill/>
        </p:spPr>
      </p:pic>
      <p:pic>
        <p:nvPicPr>
          <p:cNvPr id="8" name="Рисунок 7" descr="Рисунок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3857628"/>
            <a:ext cx="1357322" cy="187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5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5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5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5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5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5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5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5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5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50"/>
                            </p:stCondLst>
                            <p:childTnLst>
                              <p:par>
                                <p:cTn id="7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Ресурсы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600200"/>
            <a:ext cx="3857652" cy="4525963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Статьи Конвенции о правах  ребёнка 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en-US" b="1" dirty="0" smtClean="0">
                <a:latin typeface="Monotype Corsiva" pitchFamily="66" charset="0"/>
              </a:rPr>
              <a:t>http://detsad-kitty.ru/index.php?newsi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en-US" b="1" dirty="0" smtClean="0">
                <a:latin typeface="Monotype Corsiva" pitchFamily="66" charset="0"/>
              </a:rPr>
              <a:t>d=1506</a:t>
            </a:r>
            <a:r>
              <a:rPr lang="ru-RU" b="1" dirty="0" smtClean="0">
                <a:latin typeface="Monotype Corsiva" pitchFamily="66" charset="0"/>
              </a:rPr>
              <a:t> -  сказки и  картинки о правах детей.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4572000" y="1071546"/>
            <a:ext cx="38576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Презентация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рекомендована  для изучения глав Конвенции на классных  часах , в рамках изучения права.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85786" y="285728"/>
            <a:ext cx="378621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lv-LV" sz="3200" i="1" u="sng" dirty="0">
                <a:solidFill>
                  <a:srgbClr val="FF0000"/>
                </a:solidFill>
              </a:rPr>
              <a:t>Статья 1 </a:t>
            </a:r>
            <a:endParaRPr lang="ru-RU" sz="3200" u="sng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О возрасте наступления совершеннолетия.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Статья </a:t>
            </a:r>
            <a:r>
              <a:rPr lang="ru-RU" sz="3200" u="sng" dirty="0">
                <a:solidFill>
                  <a:srgbClr val="FF0000"/>
                </a:solidFill>
              </a:rPr>
              <a:t>6 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Право на жизнь</a:t>
            </a:r>
          </a:p>
          <a:p>
            <a:pPr algn="ctr">
              <a:buFontTx/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" name="Picture 16" descr="1191510077_0li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1857388" cy="215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8" descr="img?id=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214554"/>
            <a:ext cx="219416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143513"/>
            <a:ext cx="2721218" cy="17144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714356"/>
            <a:ext cx="37862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</a:t>
            </a:r>
            <a:r>
              <a:rPr lang="lv-LV" dirty="0" smtClean="0">
                <a:solidFill>
                  <a:schemeClr val="tx1"/>
                </a:solidFill>
              </a:rPr>
              <a:t>ебенком является человек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 до достижения 18-летнего возраста, если по закону, применимому к данному ребенку, он не достигает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совершеннолетия ранее.</a:t>
            </a:r>
            <a:r>
              <a:rPr lang="lv-LV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Ребенок имеет неотъемлемое право на жизнь и здоровое развитие.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188" y="187325"/>
            <a:ext cx="381635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ru-RU" sz="3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7</a:t>
            </a:r>
          </a:p>
          <a:p>
            <a:pPr>
              <a:buFontTx/>
              <a:buNone/>
            </a:pPr>
            <a:r>
              <a:rPr lang="ru-RU" sz="34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Право на регистрацию после рождения.</a:t>
            </a:r>
          </a:p>
          <a:p>
            <a:pPr>
              <a:buFontTx/>
              <a:buNone/>
            </a:pPr>
            <a:r>
              <a:rPr lang="ru-RU" sz="3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8</a:t>
            </a:r>
          </a:p>
          <a:p>
            <a:pPr>
              <a:buFontTx/>
              <a:buNone/>
            </a:pPr>
            <a:r>
              <a:rPr lang="ru-RU" sz="3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Право на индивидуальность.</a:t>
            </a:r>
          </a:p>
          <a:p>
            <a:pPr>
              <a:buFontTx/>
              <a:buNone/>
            </a:pPr>
            <a:r>
              <a:rPr lang="ru-RU" sz="3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9</a:t>
            </a:r>
          </a:p>
          <a:p>
            <a:pPr>
              <a:buFontTx/>
              <a:buNone/>
            </a:pPr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Право не разлучаться с родителями без желания.</a:t>
            </a:r>
          </a:p>
        </p:txBody>
      </p:sp>
      <p:pic>
        <p:nvPicPr>
          <p:cNvPr id="5" name="Picture 6" descr="7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357298"/>
            <a:ext cx="2228947" cy="2071702"/>
          </a:xfrm>
          <a:prstGeom prst="rect">
            <a:avLst/>
          </a:prstGeom>
          <a:noFill/>
        </p:spPr>
      </p:pic>
      <p:pic>
        <p:nvPicPr>
          <p:cNvPr id="6" name="Picture 8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613660"/>
            <a:ext cx="2643206" cy="19855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357166"/>
            <a:ext cx="3714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Ребенок имеет право на имя и на приобретение гражданства.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3357562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Ребенок имеет право знать своих родителей и право на их заботу.</a:t>
            </a:r>
            <a:r>
              <a:rPr lang="ru-RU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188" y="415514"/>
            <a:ext cx="388778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12</a:t>
            </a:r>
          </a:p>
          <a:p>
            <a:pPr>
              <a:buFontTx/>
              <a:buNone/>
            </a:pPr>
            <a:r>
              <a:rPr lang="ru-RU" sz="3200" i="1" dirty="0">
                <a:solidFill>
                  <a:schemeClr val="tx1"/>
                </a:solidFill>
              </a:rPr>
              <a:t>Право свободно выражать свои взгляды.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FontTx/>
              <a:buNone/>
            </a:pPr>
            <a:r>
              <a:rPr lang="ru-RU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13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Право на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собственное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мнение.</a:t>
            </a:r>
          </a:p>
          <a:p>
            <a:pPr>
              <a:buFontTx/>
              <a:buNone/>
            </a:pPr>
            <a:r>
              <a:rPr lang="ru-RU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14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Право на свободу мысли, 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совести и 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религии.</a:t>
            </a:r>
          </a:p>
        </p:txBody>
      </p:sp>
      <p:pic>
        <p:nvPicPr>
          <p:cNvPr id="8" name="Picture 6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891" y="285728"/>
            <a:ext cx="1863147" cy="1730397"/>
          </a:xfrm>
          <a:prstGeom prst="rect">
            <a:avLst/>
          </a:prstGeom>
          <a:noFill/>
        </p:spPr>
      </p:pic>
      <p:pic>
        <p:nvPicPr>
          <p:cNvPr id="9" name="Picture 10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3116"/>
            <a:ext cx="2214578" cy="1338262"/>
          </a:xfrm>
          <a:prstGeom prst="rect">
            <a:avLst/>
          </a:prstGeom>
          <a:noFill/>
        </p:spPr>
      </p:pic>
      <p:pic>
        <p:nvPicPr>
          <p:cNvPr id="10" name="Рисунок 9" descr="b78e8fe5aca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5984" y="4786322"/>
            <a:ext cx="2303862" cy="19288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00562" y="500042"/>
            <a:ext cx="39290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Ребенок имеет право свободно выражать свои взгляды по всем вопросам, затрагивающим ребенка.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Ребенок имеет право свободно выражать свое мнение: искать, получать, передавать информацию и идеи любого рода в устной, письменной или печатной форме, в форме произведений искусства или с помощью других средств по выбору ребенка.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348" y="454749"/>
            <a:ext cx="385765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Tx/>
              <a:buNone/>
            </a:pPr>
            <a:r>
              <a:rPr lang="ru-RU" sz="3600" i="1" u="sng" dirty="0">
                <a:solidFill>
                  <a:srgbClr val="FF0000"/>
                </a:solidFill>
              </a:rPr>
              <a:t>Статья 16 </a:t>
            </a:r>
          </a:p>
          <a:p>
            <a:pPr>
              <a:buFontTx/>
              <a:buNone/>
            </a:pPr>
            <a:r>
              <a:rPr lang="ru-RU" sz="3200" i="1" dirty="0">
                <a:solidFill>
                  <a:schemeClr val="tx1"/>
                </a:solidFill>
              </a:rPr>
              <a:t>Право на личную жизнь, неприкосновенность личности и свободу.</a:t>
            </a:r>
            <a:r>
              <a:rPr lang="ru-RU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3" name="Picture 8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95" y="3009780"/>
            <a:ext cx="3836359" cy="35624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71480"/>
            <a:ext cx="37147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chemeClr val="tx1"/>
                </a:solidFill>
              </a:rPr>
              <a:t>Ни один ребенок не может быть объектом произвольного или незаконного вмешательства в осуществление его права на личную жизнь, семейную жизнь, неприкосновенность жилища или тайну корреспонденции, или незаконного посягательства на его честь и репутацию.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4213" y="278552"/>
            <a:ext cx="3743325" cy="64786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ru-RU" sz="3200" u="sng" dirty="0">
                <a:solidFill>
                  <a:srgbClr val="FF0000"/>
                </a:solidFill>
              </a:rPr>
              <a:t>Статья 19, 34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Право на защиту от всех форм </a:t>
            </a:r>
            <a:endParaRPr lang="ru-RU" sz="32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насилия.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3200" u="sng" dirty="0">
                <a:solidFill>
                  <a:srgbClr val="FF0000"/>
                </a:solidFill>
              </a:rPr>
              <a:t>Статья 20</a:t>
            </a:r>
          </a:p>
          <a:p>
            <a:pPr>
              <a:buFontTx/>
              <a:buNone/>
            </a:pPr>
            <a:r>
              <a:rPr lang="ru-RU" dirty="0">
                <a:solidFill>
                  <a:schemeClr val="tx1"/>
                </a:solidFill>
              </a:rPr>
              <a:t>Помощь в случае лишения своего семейного окружения.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3200" u="sng" dirty="0">
                <a:solidFill>
                  <a:srgbClr val="FF0000"/>
                </a:solidFill>
              </a:rPr>
              <a:t>Статья 21</a:t>
            </a:r>
          </a:p>
          <a:p>
            <a:pPr>
              <a:buFontTx/>
              <a:buNone/>
            </a:pPr>
            <a:r>
              <a:rPr lang="ru-RU" sz="2700" dirty="0">
                <a:solidFill>
                  <a:schemeClr val="tx1"/>
                </a:solidFill>
              </a:rPr>
              <a:t>Право на </a:t>
            </a:r>
          </a:p>
          <a:p>
            <a:pPr>
              <a:buFontTx/>
              <a:buNone/>
            </a:pPr>
            <a:r>
              <a:rPr lang="ru-RU" sz="2700" dirty="0">
                <a:solidFill>
                  <a:schemeClr val="tx1"/>
                </a:solidFill>
              </a:rPr>
              <a:t>усыновление</a:t>
            </a:r>
          </a:p>
          <a:p>
            <a:pPr>
              <a:buFontTx/>
              <a:buNone/>
            </a:pPr>
            <a:r>
              <a:rPr lang="ru-RU" sz="2700" dirty="0">
                <a:solidFill>
                  <a:schemeClr val="tx1"/>
                </a:solidFill>
              </a:rPr>
              <a:t> ребёнка в </a:t>
            </a:r>
          </a:p>
          <a:p>
            <a:pPr>
              <a:buFontTx/>
              <a:buNone/>
            </a:pPr>
            <a:r>
              <a:rPr lang="ru-RU" sz="2700" dirty="0">
                <a:solidFill>
                  <a:schemeClr val="tx1"/>
                </a:solidFill>
              </a:rPr>
              <a:t>случае потери</a:t>
            </a:r>
          </a:p>
          <a:p>
            <a:pPr>
              <a:buFontTx/>
              <a:buNone/>
            </a:pPr>
            <a:r>
              <a:rPr lang="ru-RU" sz="2700" dirty="0">
                <a:solidFill>
                  <a:schemeClr val="tx1"/>
                </a:solidFill>
              </a:rPr>
              <a:t> семьи.</a:t>
            </a:r>
          </a:p>
        </p:txBody>
      </p:sp>
      <p:pic>
        <p:nvPicPr>
          <p:cNvPr id="3" name="Picture 10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2143140" cy="152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2" descr="pomogi_rebenk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3644900"/>
            <a:ext cx="1782762" cy="294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500042"/>
            <a:ext cx="378621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chemeClr val="tx1"/>
                </a:solidFill>
              </a:rPr>
              <a:t>Ребенок имеет право на защиту от всех форм физического, психологического , сексуального насилия, оскорбления, злоупотребления, отсутствия заботы, небрежного и грубого обращения, эксплуатации,  со стороны родителей, законных опекунов или любого другого лица, заботящегося о ребенке.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9750" y="155764"/>
            <a:ext cx="4175125" cy="6494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ru-RU" sz="3200" i="1" u="sng" dirty="0">
                <a:solidFill>
                  <a:srgbClr val="FF0000"/>
                </a:solidFill>
              </a:rPr>
              <a:t>Статья 23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Право на </a:t>
            </a:r>
            <a:r>
              <a:rPr lang="lv-LV" sz="3200" dirty="0">
                <a:solidFill>
                  <a:schemeClr val="tx1"/>
                </a:solidFill>
              </a:rPr>
              <a:t>полноценную и достойную </a:t>
            </a:r>
            <a:endParaRPr lang="ru-RU" sz="32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lv-LV" sz="3200" dirty="0" smtClean="0">
                <a:solidFill>
                  <a:schemeClr val="tx1"/>
                </a:solidFill>
              </a:rPr>
              <a:t>жизнь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Статья </a:t>
            </a:r>
            <a:r>
              <a:rPr lang="ru-RU" sz="3200" u="sng" dirty="0">
                <a:solidFill>
                  <a:srgbClr val="FF0000"/>
                </a:solidFill>
              </a:rPr>
              <a:t>24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Право на пользование услугами здравоохранения.</a:t>
            </a:r>
            <a:r>
              <a:rPr lang="lv-LV" sz="3200" dirty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3200" u="sng" dirty="0">
                <a:solidFill>
                  <a:srgbClr val="FF0000"/>
                </a:solidFill>
              </a:rPr>
              <a:t>Статья 26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П</a:t>
            </a:r>
            <a:r>
              <a:rPr lang="lv-LV" sz="3200" dirty="0">
                <a:solidFill>
                  <a:schemeClr val="tx1"/>
                </a:solidFill>
              </a:rPr>
              <a:t>раво пользоваться благами социального обеспечения, включая социальное страхование</a:t>
            </a:r>
            <a:r>
              <a:rPr lang="ru-RU" sz="3200" dirty="0">
                <a:solidFill>
                  <a:schemeClr val="tx1"/>
                </a:solidFill>
              </a:rPr>
              <a:t> .</a:t>
            </a:r>
          </a:p>
        </p:txBody>
      </p:sp>
      <p:pic>
        <p:nvPicPr>
          <p:cNvPr id="3" name="Picture 9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510" y="1214422"/>
            <a:ext cx="1916629" cy="15176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928670"/>
            <a:ext cx="3857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chemeClr val="tx1"/>
                </a:solidFill>
              </a:rPr>
              <a:t>Неполноценный в умственном или физическом отношении ребенок имеет право на полноценную и достойную жизнь в условиях, которые обеспечивают его достоинство, способствуют его уверенности в себе и облегчают его активное участие в жизни общества.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11188" y="153383"/>
            <a:ext cx="388937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ru-RU" sz="3600" i="1" u="sng" dirty="0">
                <a:solidFill>
                  <a:srgbClr val="FF0000"/>
                </a:solidFill>
              </a:rPr>
              <a:t>Статья 28</a:t>
            </a:r>
          </a:p>
          <a:p>
            <a:pPr>
              <a:buFontTx/>
              <a:buNone/>
            </a:pPr>
            <a:r>
              <a:rPr lang="ru-RU" sz="3600" b="0" i="1" dirty="0">
                <a:solidFill>
                  <a:schemeClr val="tx1"/>
                </a:solidFill>
              </a:rPr>
              <a:t>Право на </a:t>
            </a:r>
          </a:p>
          <a:p>
            <a:pPr>
              <a:buFontTx/>
              <a:buNone/>
            </a:pPr>
            <a:r>
              <a:rPr lang="ru-RU" sz="3600" b="0" i="1" dirty="0">
                <a:solidFill>
                  <a:schemeClr val="tx1"/>
                </a:solidFill>
              </a:rPr>
              <a:t>образование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buFontTx/>
              <a:buNone/>
            </a:pPr>
            <a:r>
              <a:rPr lang="ru-RU" sz="3600" u="sng" dirty="0">
                <a:solidFill>
                  <a:srgbClr val="FF0000"/>
                </a:solidFill>
              </a:rPr>
              <a:t>Статья 30</a:t>
            </a:r>
          </a:p>
          <a:p>
            <a:pPr>
              <a:buFontTx/>
              <a:buNone/>
            </a:pPr>
            <a:r>
              <a:rPr lang="ru-RU" sz="3600" b="0" dirty="0">
                <a:solidFill>
                  <a:schemeClr val="tx1"/>
                </a:solidFill>
              </a:rPr>
              <a:t>Право на </a:t>
            </a:r>
            <a:endParaRPr lang="ru-RU" sz="3600" b="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3600" b="0" dirty="0" smtClean="0">
                <a:solidFill>
                  <a:schemeClr val="tx1"/>
                </a:solidFill>
              </a:rPr>
              <a:t>родной </a:t>
            </a:r>
            <a:r>
              <a:rPr lang="ru-RU" sz="3600" b="0" dirty="0">
                <a:solidFill>
                  <a:schemeClr val="tx1"/>
                </a:solidFill>
              </a:rPr>
              <a:t>язык </a:t>
            </a:r>
            <a:endParaRPr lang="ru-RU" sz="3600" b="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3600" b="0" dirty="0" smtClean="0">
                <a:solidFill>
                  <a:schemeClr val="tx1"/>
                </a:solidFill>
              </a:rPr>
              <a:t>и </a:t>
            </a:r>
            <a:r>
              <a:rPr lang="ru-RU" sz="3600" b="0" dirty="0">
                <a:solidFill>
                  <a:schemeClr val="tx1"/>
                </a:solidFill>
              </a:rPr>
              <a:t>культуру.</a:t>
            </a:r>
          </a:p>
          <a:p>
            <a:pPr>
              <a:buFontTx/>
              <a:buNone/>
            </a:pPr>
            <a:r>
              <a:rPr lang="ru-RU" sz="3600" u="sng" dirty="0" smtClean="0">
                <a:solidFill>
                  <a:srgbClr val="FF0000"/>
                </a:solidFill>
              </a:rPr>
              <a:t>Статья </a:t>
            </a:r>
            <a:r>
              <a:rPr lang="ru-RU" sz="3600" u="sng" dirty="0">
                <a:solidFill>
                  <a:srgbClr val="FF0000"/>
                </a:solidFill>
              </a:rPr>
              <a:t>31</a:t>
            </a:r>
          </a:p>
          <a:p>
            <a:pPr>
              <a:buFontTx/>
              <a:buNone/>
            </a:pPr>
            <a:r>
              <a:rPr lang="ru-RU" sz="3200" dirty="0">
                <a:solidFill>
                  <a:schemeClr val="tx1"/>
                </a:solidFill>
              </a:rPr>
              <a:t>Право на отдых и  досуг, участие играх и развлекательных мероприятиях.</a:t>
            </a:r>
          </a:p>
        </p:txBody>
      </p:sp>
      <p:pic>
        <p:nvPicPr>
          <p:cNvPr id="4" name="Picture 9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572" y="67933"/>
            <a:ext cx="2005304" cy="1864056"/>
          </a:xfrm>
          <a:prstGeom prst="rect">
            <a:avLst/>
          </a:prstGeom>
          <a:noFill/>
        </p:spPr>
      </p:pic>
      <p:pic>
        <p:nvPicPr>
          <p:cNvPr id="5" name="Picture 11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925" y="2357430"/>
            <a:ext cx="1769765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357166"/>
            <a:ext cx="378621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Ребенок имеет право на получение образования, которое должно быть бесплатным и обязательным, по крайней мере на начальных стадиях.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Не может быть отказано в праве совместно с другими членами своей группы пользоваться своей культурой, исповедовать свою религию и исполнять ее обряды, а также пользоваться родным языком. 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930</Words>
  <Application>Microsoft Office PowerPoint</Application>
  <PresentationFormat>Экран (4:3)</PresentationFormat>
  <Paragraphs>128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Узнав так много о правах, не забудьте о своих   обязанностях!!!</vt:lpstr>
      <vt:lpstr>Ресурсы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Танюля</dc:creator>
  <cp:lastModifiedBy>Admin</cp:lastModifiedBy>
  <cp:revision>44</cp:revision>
  <dcterms:created xsi:type="dcterms:W3CDTF">2009-03-22T12:17:16Z</dcterms:created>
  <dcterms:modified xsi:type="dcterms:W3CDTF">2013-11-16T07:40:13Z</dcterms:modified>
  <cp:contentStatus/>
</cp:coreProperties>
</file>