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1" r:id="rId5"/>
    <p:sldId id="267" r:id="rId6"/>
    <p:sldId id="265" r:id="rId7"/>
    <p:sldId id="266" r:id="rId8"/>
    <p:sldId id="263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3366FF"/>
    <a:srgbClr val="9933FF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36A07-807D-4020-B5C0-613EF44152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97442-BEDC-4A28-8E3D-7FC1F51A9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51B10-7F63-4588-B828-BD736F4D98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DA117-6952-47B5-B5AB-C93D894D8C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EA9F7-E2EA-4855-996B-71C4378A2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7D5C-2804-4C97-BCA2-961C801DD5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8A469-FB3B-4DF9-A1AD-8E859EB1AB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F50D7-3D2C-4AC7-881B-846D39FA9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2C5EC-8766-4921-A3BF-A38F9F463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BD77D-B5BC-4982-8226-EE07366DF9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0C67C-0F4F-4D9E-8EBC-A154C21B1C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7931FBA-8203-4D97-A15E-54115F18D9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nsportal.ru/shkola/sotsialnaya-pedagogika/library/dokumentatsiya-sotsialnogo-pedagoga" TargetMode="External"/><Relationship Id="rId2" Type="http://schemas.openxmlformats.org/officeDocument/2006/relationships/hyperlink" Target="http://pedsovet.s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http://www.edu.cap.ru/?t=hry&amp;eduid=8132&amp;hry=./91550/9156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323528" y="3501008"/>
            <a:ext cx="6840760" cy="33569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7744" y="548680"/>
            <a:ext cx="6519098" cy="3384375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800000"/>
                </a:solidFill>
                <a:latin typeface="Cambria" pitchFamily="18" charset="0"/>
              </a:rPr>
              <a:t>Документация социального педагога образовательного учреждения </a:t>
            </a:r>
            <a:br>
              <a:rPr lang="ru-RU" b="1" dirty="0" smtClean="0">
                <a:solidFill>
                  <a:srgbClr val="800000"/>
                </a:solidFill>
                <a:latin typeface="Cambria" pitchFamily="18" charset="0"/>
              </a:rPr>
            </a:br>
            <a:r>
              <a:rPr lang="ru-RU" b="1" dirty="0" smtClean="0">
                <a:solidFill>
                  <a:srgbClr val="800000"/>
                </a:solidFill>
                <a:latin typeface="Cambria" pitchFamily="18" charset="0"/>
              </a:rPr>
              <a:t>(примерный перечень)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221088"/>
            <a:ext cx="5976664" cy="2088232"/>
          </a:xfrm>
        </p:spPr>
        <p:txBody>
          <a:bodyPr/>
          <a:lstStyle/>
          <a:p>
            <a:pPr eaLnBrk="1" hangingPunct="1"/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Представляет </a:t>
            </a:r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 социальный </a:t>
            </a:r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педагог  </a:t>
            </a:r>
          </a:p>
          <a:p>
            <a:pPr eaLnBrk="1" hangingPunct="1"/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МОУ «Гимназия № 4</a:t>
            </a:r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»</a:t>
            </a:r>
          </a:p>
          <a:p>
            <a:pPr eaLnBrk="1" hangingPunct="1"/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г</a:t>
            </a:r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.о. Электросталь</a:t>
            </a:r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endParaRPr lang="ru-RU" sz="3000" b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eaLnBrk="1" hangingPunct="1"/>
            <a:r>
              <a:rPr lang="ru-RU" sz="3000" b="1" dirty="0" err="1" smtClean="0">
                <a:solidFill>
                  <a:srgbClr val="002060"/>
                </a:solidFill>
                <a:latin typeface="Monotype Corsiva" pitchFamily="66" charset="0"/>
              </a:rPr>
              <a:t>Бродецкая</a:t>
            </a:r>
            <a:r>
              <a:rPr lang="ru-RU" sz="3000" b="1" dirty="0" smtClean="0">
                <a:solidFill>
                  <a:srgbClr val="002060"/>
                </a:solidFill>
                <a:latin typeface="Monotype Corsiva" pitchFamily="66" charset="0"/>
              </a:rPr>
              <a:t> Т. А. </a:t>
            </a:r>
          </a:p>
        </p:txBody>
      </p:sp>
      <p:pic>
        <p:nvPicPr>
          <p:cNvPr id="4" name="Рисунок 3" descr="http://t1.gstatic.com/images?q=tbn:ANd9GcQEkehofEAWehtL34-LZ2lfwUYlS-BSnHeGz2dSbLiX94PgN6eR_mun6VEH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1944216" cy="20162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8. 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Журнал  учёта проведенных рейдов, акты обследования жилищно-бытовых условий семьи .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9.  Информация о занятости учащихся «группы риска» во </a:t>
            </a:r>
            <a:r>
              <a:rPr lang="ru-RU" sz="2200" b="1" dirty="0" err="1" smtClean="0">
                <a:solidFill>
                  <a:srgbClr val="002060"/>
                </a:solidFill>
              </a:rPr>
              <a:t>внеучебное</a:t>
            </a:r>
            <a:r>
              <a:rPr lang="ru-RU" sz="2200" b="1" dirty="0" smtClean="0">
                <a:solidFill>
                  <a:srgbClr val="002060"/>
                </a:solidFill>
              </a:rPr>
              <a:t> время. </a:t>
            </a:r>
            <a:endParaRPr lang="ru-RU" sz="22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10.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Материалы о летней занятости учащихся, нуждающихся в социальной помощи (дети из малообеспеченных семей и многодетных семей, дети инвалиды, </a:t>
            </a:r>
            <a:r>
              <a:rPr lang="ru-RU" sz="2200" b="1" dirty="0" smtClean="0">
                <a:solidFill>
                  <a:srgbClr val="002060"/>
                </a:solidFill>
              </a:rPr>
              <a:t>опекаемые дети),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учащихся «группы риска» (из неблагополучных семей, состоящих на </a:t>
            </a:r>
            <a:r>
              <a:rPr lang="ru-RU" sz="22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внутришкольном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учёте).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11. Анализ успеваемости, посещаемости учащихся «группы риска» по четвертям и за учебный год.</a:t>
            </a:r>
            <a:endParaRPr lang="ru-RU" sz="22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12. Информация о совершенных преступлениях и правонарушениях учащихся.  </a:t>
            </a:r>
          </a:p>
          <a:p>
            <a:pPr>
              <a:buNone/>
            </a:pPr>
            <a:endParaRPr lang="ru-RU" sz="20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AutoShape 14"/>
          <p:cNvSpPr txBox="1">
            <a:spLocks noGrp="1" noChangeArrowheads="1"/>
          </p:cNvSpPr>
          <p:nvPr>
            <p:ph type="title"/>
          </p:nvPr>
        </p:nvSpPr>
        <p:spPr bwMode="gray">
          <a:xfrm>
            <a:off x="2123728" y="404664"/>
            <a:ext cx="6347048" cy="1143000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noFill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EFBC6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n-cs"/>
              </a:rPr>
              <a:t>Материалы основной деятельности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j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rgbClr val="FEFBC6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5" name="Рисунок 4" descr="http://t2.gstatic.com/images?q=tbn:ANd9GcQlCJhGfcTu6KlNqiMCSkZFYkBL5qx6Tb5-iKmW19oUtCYlydMK-h0wWF1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1209675" cy="13144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5257800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13.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Материалы выступлений на педагогических совещаниях, семинарах, родительских собраниях, классных часах и т.д.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14.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Учет обращений родителей, учителей, учащихся и разрешение поставленных ими  проблем. Журнал консультаций, с указанием темы консультации, для кого была проведена. 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15.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Журнал посещений уроков, их анализ.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16.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Учет мер по социальной защите детей из социально-неблагополучных семей. Журнал учета оказанной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помощи.</a:t>
            </a:r>
            <a:endParaRPr lang="ru-RU" sz="20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17.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Проекты или программы по отдельным наиболее актуальным направлениям социально-педагогической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работы.</a:t>
            </a:r>
            <a:endParaRPr lang="ru-RU" sz="20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18.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Методические материалы для классных руководителей, 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    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родителей, учителей по решению проблем социальной 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жизни ребенка и снятию конфликтов в межличностных отношениях.  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19. </a:t>
            </a:r>
            <a:r>
              <a:rPr lang="ru-RU" sz="2000" b="1" dirty="0" smtClean="0">
                <a:solidFill>
                  <a:srgbClr val="002060"/>
                </a:solidFill>
              </a:rPr>
              <a:t>Информационные странички </a:t>
            </a:r>
            <a:r>
              <a:rPr lang="ru-RU" sz="2000" b="1" dirty="0" smtClean="0">
                <a:solidFill>
                  <a:srgbClr val="002060"/>
                </a:solidFill>
              </a:rPr>
              <a:t>на сайт учебного заведения о проведённой работе.</a:t>
            </a:r>
            <a:endParaRPr lang="ru-RU" sz="20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AutoShape 14"/>
          <p:cNvSpPr txBox="1">
            <a:spLocks noGrp="1" noChangeArrowheads="1"/>
          </p:cNvSpPr>
          <p:nvPr>
            <p:ph type="title"/>
          </p:nvPr>
        </p:nvSpPr>
        <p:spPr bwMode="gray">
          <a:xfrm>
            <a:off x="2267744" y="404664"/>
            <a:ext cx="6419056" cy="1143000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noFill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EFBC6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n-cs"/>
              </a:rPr>
              <a:t>Материалы основной деятельности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j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rgbClr val="FEFBC6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5" name="Рисунок 4" descr="http://t0.gstatic.com/images?q=tbn:ANd9GcQnT3X3nLEuRoYkx58HXx3fcn5TftJW8l0_2Zyqr8PltmEQI3iNpxJ0C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1368152" cy="13113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500166" y="0"/>
            <a:ext cx="6891108" cy="64289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  <a:latin typeface="Segoe Script" pitchFamily="34" charset="0"/>
              </a:rPr>
              <a:t>  </a:t>
            </a:r>
            <a:r>
              <a:rPr lang="ru-RU" sz="2800" b="1" dirty="0" smtClean="0">
                <a:solidFill>
                  <a:srgbClr val="FF0000"/>
                </a:solidFill>
                <a:latin typeface="Segoe Script" pitchFamily="34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Segoe Script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  <a:t>Л</a:t>
            </a:r>
            <a:r>
              <a:rPr lang="en-GB" sz="3200" b="1" dirty="0" err="1" smtClean="0">
                <a:solidFill>
                  <a:srgbClr val="C00000"/>
                </a:solidFill>
                <a:latin typeface="Comic Sans MS" pitchFamily="66" charset="0"/>
              </a:rPr>
              <a:t>итератур</a:t>
            </a:r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  <a:t>а.</a:t>
            </a:r>
            <a:b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</a:br>
            <a:endParaRPr lang="ru-RU" sz="32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6000768"/>
          </a:xfrm>
        </p:spPr>
        <p:txBody>
          <a:bodyPr/>
          <a:lstStyle/>
          <a:p>
            <a:pPr lvl="0"/>
            <a:r>
              <a:rPr lang="ru-RU" sz="1500" b="1" dirty="0" err="1" smtClean="0"/>
              <a:t>Беличева</a:t>
            </a:r>
            <a:r>
              <a:rPr lang="ru-RU" sz="1500" b="1" dirty="0" smtClean="0"/>
              <a:t> С.А. Социально-педагогическая поддержка детей и семей группы риска. Межведомственный подход.- М.: Издательство: Социальное здоровье России, 2006.</a:t>
            </a:r>
          </a:p>
          <a:p>
            <a:pPr lvl="0"/>
            <a:r>
              <a:rPr lang="ru-RU" sz="1500" b="1" dirty="0" smtClean="0"/>
              <a:t>Василькова Ю.В. Методика и опыт работы социального педагога: Учеб. пособие для студентов высших </a:t>
            </a:r>
            <a:r>
              <a:rPr lang="ru-RU" sz="1500" b="1" dirty="0" err="1" smtClean="0"/>
              <a:t>пед</a:t>
            </a:r>
            <a:r>
              <a:rPr lang="ru-RU" sz="1500" b="1" dirty="0" smtClean="0"/>
              <a:t>. </a:t>
            </a:r>
            <a:r>
              <a:rPr lang="ru-RU" sz="1500" b="1" dirty="0" err="1" smtClean="0"/>
              <a:t>учебн</a:t>
            </a:r>
            <a:r>
              <a:rPr lang="ru-RU" sz="1500" b="1" dirty="0" smtClean="0"/>
              <a:t>. </a:t>
            </a:r>
            <a:r>
              <a:rPr lang="ru-RU" sz="1500" b="1" dirty="0" err="1" smtClean="0"/>
              <a:t>завед</a:t>
            </a:r>
            <a:r>
              <a:rPr lang="ru-RU" sz="1500" b="1" dirty="0" smtClean="0"/>
              <a:t>. - М.: Академия, 2001. </a:t>
            </a:r>
          </a:p>
          <a:p>
            <a:pPr lvl="0"/>
            <a:r>
              <a:rPr lang="ru-RU" sz="1500" b="1" dirty="0" err="1" smtClean="0"/>
              <a:t>Кибирев</a:t>
            </a:r>
            <a:r>
              <a:rPr lang="ru-RU" sz="1500" b="1" dirty="0" smtClean="0"/>
              <a:t> А.А. — Модель и технологии работы с детьми группы риска в условиях школы.- Хабаровск: ХК ИППК ПК, 2005.</a:t>
            </a:r>
          </a:p>
          <a:p>
            <a:pPr lvl="0"/>
            <a:r>
              <a:rPr lang="ru-RU" sz="1500" b="1" dirty="0" smtClean="0"/>
              <a:t>Методика и технологии работы социального педагога: Учеб. пособие / Под ред. </a:t>
            </a:r>
            <a:r>
              <a:rPr lang="en-GB" sz="1500" b="1" dirty="0" err="1" smtClean="0"/>
              <a:t>М.А.Галагузовой</a:t>
            </a:r>
            <a:r>
              <a:rPr lang="en-GB" sz="1500" b="1" dirty="0" smtClean="0"/>
              <a:t>. М., 2002.</a:t>
            </a:r>
            <a:endParaRPr lang="ru-RU" sz="1500" b="1" dirty="0" smtClean="0"/>
          </a:p>
          <a:p>
            <a:pPr lvl="0"/>
            <a:r>
              <a:rPr lang="ru-RU" sz="1500" b="1" dirty="0" smtClean="0"/>
              <a:t>Методика работы социального педагога / Под ред. </a:t>
            </a:r>
            <a:r>
              <a:rPr lang="en-GB" sz="1500" b="1" dirty="0" err="1" smtClean="0"/>
              <a:t>Л.В.Кузнецовой</a:t>
            </a:r>
            <a:r>
              <a:rPr lang="en-GB" sz="1500" b="1" dirty="0" smtClean="0"/>
              <a:t>. - М., 2003.</a:t>
            </a:r>
            <a:endParaRPr lang="ru-RU" sz="1500" b="1" dirty="0" smtClean="0"/>
          </a:p>
          <a:p>
            <a:pPr lvl="0"/>
            <a:r>
              <a:rPr lang="ru-RU" sz="1500" b="1" dirty="0" smtClean="0"/>
              <a:t>Невский И.Л., Колесова </a:t>
            </a:r>
            <a:r>
              <a:rPr lang="en-GB" sz="1500" b="1" dirty="0" smtClean="0"/>
              <a:t>JI</a:t>
            </a:r>
            <a:r>
              <a:rPr lang="ru-RU" sz="1500" b="1" dirty="0" smtClean="0"/>
              <a:t>.</a:t>
            </a:r>
            <a:r>
              <a:rPr lang="en-GB" sz="1500" b="1" dirty="0" smtClean="0"/>
              <a:t>C</a:t>
            </a:r>
            <a:r>
              <a:rPr lang="ru-RU" sz="1500" b="1" dirty="0" smtClean="0"/>
              <a:t>. «Подростки «группы риска» в школе» (ч. 1- 4). - М., 1996-97. </a:t>
            </a:r>
          </a:p>
          <a:p>
            <a:pPr lvl="0"/>
            <a:r>
              <a:rPr lang="ru-RU" sz="1500" b="1" dirty="0" smtClean="0"/>
              <a:t>Социальная педагогика Учеб. пособие / Под ред. В.А. Никитина. - М., 2002. </a:t>
            </a:r>
          </a:p>
          <a:p>
            <a:pPr lvl="0"/>
            <a:r>
              <a:rPr lang="ru-RU" sz="1500" b="1" dirty="0" smtClean="0"/>
              <a:t>Социальная педагогика: курс лекций/ Под общей ред. </a:t>
            </a:r>
            <a:r>
              <a:rPr lang="en-GB" sz="1500" b="1" dirty="0" smtClean="0"/>
              <a:t>М.А. </a:t>
            </a:r>
            <a:r>
              <a:rPr lang="en-GB" sz="1500" b="1" dirty="0" err="1" smtClean="0"/>
              <a:t>Галагузовой</a:t>
            </a:r>
            <a:r>
              <a:rPr lang="en-GB" sz="1500" b="1" dirty="0" smtClean="0"/>
              <a:t> - М.: </a:t>
            </a:r>
            <a:r>
              <a:rPr lang="en-GB" sz="1500" b="1" dirty="0" err="1" smtClean="0"/>
              <a:t>Гу</a:t>
            </a:r>
            <a:r>
              <a:rPr lang="en-GB" sz="1500" b="1" dirty="0" smtClean="0"/>
              <a:t> </a:t>
            </a:r>
            <a:endParaRPr lang="ru-RU" sz="1500" b="1" dirty="0" smtClean="0"/>
          </a:p>
          <a:p>
            <a:pPr lvl="0"/>
            <a:r>
              <a:rPr lang="ru-RU" sz="1500" b="1" dirty="0" smtClean="0"/>
              <a:t>Шульга Т.И., В. Слот, </a:t>
            </a:r>
            <a:r>
              <a:rPr lang="en-GB" sz="1500" b="1" dirty="0" smtClean="0"/>
              <a:t>X</a:t>
            </a:r>
            <a:r>
              <a:rPr lang="ru-RU" sz="1500" b="1" dirty="0" smtClean="0"/>
              <a:t>. </a:t>
            </a:r>
            <a:r>
              <a:rPr lang="ru-RU" sz="1500" b="1" dirty="0" err="1" smtClean="0"/>
              <a:t>Спаниярд</a:t>
            </a:r>
            <a:r>
              <a:rPr lang="ru-RU" sz="1500" b="1" dirty="0" smtClean="0"/>
              <a:t>. Методика работы с детьми «группы риска». - М., 2001.</a:t>
            </a:r>
          </a:p>
          <a:p>
            <a:pPr lvl="0"/>
            <a:r>
              <a:rPr lang="ru-RU" sz="1500" b="1" dirty="0" smtClean="0"/>
              <a:t>Шульга Т.И., </a:t>
            </a:r>
            <a:r>
              <a:rPr lang="ru-RU" sz="1500" b="1" dirty="0" err="1" smtClean="0"/>
              <a:t>Олиференко</a:t>
            </a:r>
            <a:r>
              <a:rPr lang="ru-RU" sz="1500" b="1" dirty="0" smtClean="0"/>
              <a:t> Л.Я., Дементьева И.Ф. Социально-педагогическая поддержка детей группы риска, 3-е изд., </a:t>
            </a:r>
            <a:r>
              <a:rPr lang="ru-RU" sz="1500" b="1" dirty="0" err="1" smtClean="0"/>
              <a:t>испр</a:t>
            </a:r>
            <a:r>
              <a:rPr lang="ru-RU" sz="1500" b="1" dirty="0" smtClean="0"/>
              <a:t>. и доп.- </a:t>
            </a:r>
            <a:r>
              <a:rPr lang="en-GB" sz="1500" b="1" dirty="0" smtClean="0"/>
              <a:t>М.: Academia, 2008.</a:t>
            </a:r>
            <a:endParaRPr lang="ru-RU" sz="1500" b="1" dirty="0" smtClean="0"/>
          </a:p>
          <a:p>
            <a:r>
              <a:rPr lang="ru-RU" sz="1500" b="1" dirty="0" smtClean="0"/>
              <a:t>11.Калинина, Н.В. Развитие социальной компетентности школьников в образовательной среде: психолого-педагогическое сопровождение / </a:t>
            </a:r>
          </a:p>
          <a:p>
            <a:r>
              <a:rPr lang="ru-RU" sz="1500" b="1" dirty="0" smtClean="0"/>
              <a:t>Н.В.Калинина. – Ульяновск: УИПК ПРО, 2004. – 228 с. </a:t>
            </a:r>
          </a:p>
          <a:p>
            <a:r>
              <a:rPr lang="ru-RU" sz="1500" b="1" dirty="0" smtClean="0"/>
              <a:t>12. Интернет –ресурсы: </a:t>
            </a:r>
            <a:r>
              <a:rPr lang="ru-RU" sz="1500" b="1" i="1" dirty="0" smtClean="0">
                <a:hlinkClick r:id="rId2"/>
              </a:rPr>
              <a:t>http://pedsovet.su/</a:t>
            </a:r>
            <a:r>
              <a:rPr lang="ru-RU" sz="1500" b="1" i="1" dirty="0" smtClean="0"/>
              <a:t> , </a:t>
            </a:r>
            <a:r>
              <a:rPr lang="en-GB" sz="1500" b="1" u="sng" dirty="0" smtClean="0">
                <a:hlinkClick r:id="rId3"/>
              </a:rPr>
              <a:t>http</a:t>
            </a:r>
            <a:r>
              <a:rPr lang="ru-RU" sz="1500" b="1" u="sng" dirty="0" smtClean="0">
                <a:hlinkClick r:id="rId3"/>
              </a:rPr>
              <a:t>://</a:t>
            </a:r>
            <a:r>
              <a:rPr lang="en-GB" sz="1500" b="1" u="sng" dirty="0" err="1" smtClean="0">
                <a:hlinkClick r:id="rId3"/>
              </a:rPr>
              <a:t>nsportal</a:t>
            </a:r>
            <a:r>
              <a:rPr lang="ru-RU" sz="1500" b="1" u="sng" dirty="0" smtClean="0">
                <a:hlinkClick r:id="rId3"/>
              </a:rPr>
              <a:t>.</a:t>
            </a:r>
            <a:r>
              <a:rPr lang="en-GB" sz="1500" b="1" u="sng" dirty="0" err="1" smtClean="0">
                <a:hlinkClick r:id="rId3"/>
              </a:rPr>
              <a:t>ru</a:t>
            </a:r>
            <a:r>
              <a:rPr lang="ru-RU" sz="1500" b="1" u="sng" dirty="0" smtClean="0">
                <a:hlinkClick r:id="rId3"/>
              </a:rPr>
              <a:t>/</a:t>
            </a:r>
            <a:r>
              <a:rPr lang="en-GB" sz="1500" b="1" u="sng" dirty="0" err="1" smtClean="0">
                <a:hlinkClick r:id="rId3"/>
              </a:rPr>
              <a:t>shkola</a:t>
            </a:r>
            <a:r>
              <a:rPr lang="ru-RU" sz="1500" b="1" u="sng" dirty="0" smtClean="0">
                <a:hlinkClick r:id="rId3"/>
              </a:rPr>
              <a:t>/</a:t>
            </a:r>
          </a:p>
          <a:p>
            <a:r>
              <a:rPr lang="en-GB" sz="1500" b="1" u="sng" dirty="0" err="1" smtClean="0">
                <a:hlinkClick r:id="rId3"/>
              </a:rPr>
              <a:t>sotsialnaya</a:t>
            </a:r>
            <a:r>
              <a:rPr lang="ru-RU" sz="1500" b="1" u="sng" dirty="0" smtClean="0">
                <a:hlinkClick r:id="rId3"/>
              </a:rPr>
              <a:t>-</a:t>
            </a:r>
            <a:r>
              <a:rPr lang="en-GB" sz="1500" b="1" u="sng" dirty="0" err="1" smtClean="0">
                <a:hlinkClick r:id="rId3"/>
              </a:rPr>
              <a:t>pedagogika</a:t>
            </a:r>
            <a:r>
              <a:rPr lang="ru-RU" sz="1500" b="1" u="sng" dirty="0" smtClean="0">
                <a:hlinkClick r:id="rId3"/>
              </a:rPr>
              <a:t>/</a:t>
            </a:r>
            <a:r>
              <a:rPr lang="en-GB" sz="1500" b="1" u="sng" dirty="0" smtClean="0">
                <a:hlinkClick r:id="rId3"/>
              </a:rPr>
              <a:t>library</a:t>
            </a:r>
            <a:r>
              <a:rPr lang="ru-RU" sz="1500" b="1" u="sng" dirty="0" smtClean="0">
                <a:hlinkClick r:id="rId3"/>
              </a:rPr>
              <a:t>/</a:t>
            </a:r>
            <a:r>
              <a:rPr lang="en-GB" sz="1500" b="1" u="sng" dirty="0" err="1" smtClean="0">
                <a:hlinkClick r:id="rId3"/>
              </a:rPr>
              <a:t>dokumentatsiya</a:t>
            </a:r>
            <a:r>
              <a:rPr lang="ru-RU" sz="1500" b="1" u="sng" dirty="0" smtClean="0">
                <a:hlinkClick r:id="rId3"/>
              </a:rPr>
              <a:t>-</a:t>
            </a:r>
            <a:r>
              <a:rPr lang="en-GB" sz="1500" b="1" u="sng" dirty="0" err="1" smtClean="0">
                <a:hlinkClick r:id="rId3"/>
              </a:rPr>
              <a:t>sotsialnogo</a:t>
            </a:r>
            <a:r>
              <a:rPr lang="ru-RU" sz="1500" b="1" u="sng" dirty="0" smtClean="0">
                <a:hlinkClick r:id="rId3"/>
              </a:rPr>
              <a:t>-</a:t>
            </a:r>
            <a:r>
              <a:rPr lang="en-GB" sz="1500" b="1" u="sng" dirty="0" err="1" smtClean="0">
                <a:hlinkClick r:id="rId3"/>
              </a:rPr>
              <a:t>pedagoga</a:t>
            </a:r>
            <a:r>
              <a:rPr lang="ru-RU" sz="1500" b="1" dirty="0" smtClean="0"/>
              <a:t>, </a:t>
            </a:r>
            <a:r>
              <a:rPr lang="ru-RU" sz="1500" b="1" u="sng" dirty="0" smtClean="0">
                <a:hlinkClick r:id="rId4"/>
              </a:rPr>
              <a:t>http://www.edu.cap.ru/?t=hry&amp;eduid=8132&amp;hry=./91550/91560</a:t>
            </a:r>
            <a:endParaRPr lang="ru-RU" sz="1500" b="1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5" name="Рисунок 4" descr="http://t2.gstatic.com/images?q=tbn:ANd9GcQlCJhGfcTu6KlNqiMCSkZFYkBL5qx6Tb5-iKmW19oUtCYlydMK-h0wWF1E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5143512"/>
            <a:ext cx="1928826" cy="17144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835696" y="116632"/>
            <a:ext cx="6912768" cy="15841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  <a:latin typeface="Segoe Script" pitchFamily="34" charset="0"/>
              </a:rPr>
              <a:t>  </a:t>
            </a:r>
            <a:r>
              <a:rPr lang="ru-RU" sz="2800" b="1" dirty="0" smtClean="0">
                <a:solidFill>
                  <a:srgbClr val="FF0000"/>
                </a:solidFill>
                <a:latin typeface="Segoe Script" pitchFamily="34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Segoe Script" pitchFamily="34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16632"/>
            <a:ext cx="7272808" cy="1512168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  <a:latin typeface="Segoe Script" pitchFamily="34" charset="0"/>
              </a:rPr>
              <a:t>Цель </a:t>
            </a:r>
            <a:r>
              <a:rPr lang="ru-RU" sz="3600" b="1" dirty="0" smtClean="0">
                <a:solidFill>
                  <a:srgbClr val="C00000"/>
                </a:solidFill>
                <a:latin typeface="Segoe Script" pitchFamily="34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Segoe Script" pitchFamily="34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Segoe Script" pitchFamily="34" charset="0"/>
              </a:rPr>
              <a:t>социально-педагогической деятельности</a:t>
            </a:r>
            <a:endParaRPr lang="ru-RU" sz="3600" b="1" dirty="0" smtClean="0">
              <a:solidFill>
                <a:srgbClr val="C00000"/>
              </a:solidFill>
            </a:endParaRPr>
          </a:p>
        </p:txBody>
      </p:sp>
      <p:grpSp>
        <p:nvGrpSpPr>
          <p:cNvPr id="4" name="Group 10"/>
          <p:cNvGrpSpPr>
            <a:grpSpLocks noGrp="1"/>
          </p:cNvGrpSpPr>
          <p:nvPr>
            <p:ph type="body" idx="1"/>
          </p:nvPr>
        </p:nvGrpSpPr>
        <p:grpSpPr bwMode="auto">
          <a:xfrm>
            <a:off x="323528" y="1700808"/>
            <a:ext cx="8640960" cy="4752528"/>
            <a:chOff x="720" y="1392"/>
            <a:chExt cx="4058" cy="480"/>
          </a:xfrm>
          <a:gradFill flip="none" rotWithShape="1"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13500000" scaled="1"/>
            <a:tileRect/>
          </a:gradFill>
        </p:grpSpPr>
        <p:sp>
          <p:nvSpPr>
            <p:cNvPr id="5" name="AutoShape 11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  <a:grpFill/>
          </p:grpSpPr>
          <p:sp>
            <p:nvSpPr>
              <p:cNvPr id="7" name="AutoShape 13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" name="AutoShape 14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9" name="Прямоугольник 8"/>
          <p:cNvSpPr/>
          <p:nvPr/>
        </p:nvSpPr>
        <p:spPr>
          <a:xfrm>
            <a:off x="539552" y="1988840"/>
            <a:ext cx="8208912" cy="4094967"/>
          </a:xfrm>
          <a:prstGeom prst="rect">
            <a:avLst/>
          </a:prstGeom>
          <a:gradFill>
            <a:gsLst>
              <a:gs pos="0">
                <a:schemeClr val="accent2">
                  <a:gamma/>
                  <a:tint val="0"/>
                  <a:invGamma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marL="0" indent="0" algn="dist">
              <a:lnSpc>
                <a:spcPct val="90000"/>
              </a:lnSpc>
              <a:buFontTx/>
              <a:buNone/>
            </a:pP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Создание благоприятных условий для реализации   прав ребёнка в  учебном заведении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, т.е. условий для развития  </a:t>
            </a:r>
          </a:p>
          <a:p>
            <a:pPr marL="0" indent="0" algn="dist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нравственной, толерантной,  </a:t>
            </a:r>
          </a:p>
          <a:p>
            <a:pPr marL="0" indent="0" algn="dist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физически   здоровой  </a:t>
            </a:r>
          </a:p>
          <a:p>
            <a:pPr marL="0" indent="0" algn="dist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и социально активной личности, способной к      творчеству, самоопределению и </a:t>
            </a:r>
          </a:p>
          <a:p>
            <a:pPr marL="0" indent="0" algn="dist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самосовершенствованию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.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077" name="Picture 5" descr="http://t2.gstatic.com/images?q=tbn:ANd9GcQGyccVanP0dFhZt-2IpBqS1RVnuSDzwmEwUwhW4PyRUwVr_X95H2Mj-dD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12168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4"/>
          <p:cNvSpPr>
            <a:spLocks noChangeArrowheads="1"/>
          </p:cNvSpPr>
          <p:nvPr/>
        </p:nvSpPr>
        <p:spPr bwMode="gray">
          <a:xfrm>
            <a:off x="3203848" y="2708920"/>
            <a:ext cx="2808313" cy="12243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2700000" scaled="0"/>
            <a:tileRect/>
          </a:gradFill>
          <a:ln w="38100" algn="ctr">
            <a:solidFill>
              <a:srgbClr val="99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2400" b="1" dirty="0" smtClean="0">
                <a:solidFill>
                  <a:srgbClr val="FFFF00"/>
                </a:solidFill>
                <a:latin typeface="Comic Sans MS" pitchFamily="66" charset="0"/>
              </a:rPr>
              <a:t>Функции </a:t>
            </a:r>
          </a:p>
          <a:p>
            <a:pPr algn="ctr" eaLnBrk="0" hangingPunct="0"/>
            <a:r>
              <a:rPr lang="ru-RU" sz="2400" b="1" dirty="0" smtClean="0">
                <a:solidFill>
                  <a:srgbClr val="FFFF00"/>
                </a:solidFill>
                <a:latin typeface="Comic Sans MS" pitchFamily="66" charset="0"/>
              </a:rPr>
              <a:t>социального </a:t>
            </a:r>
          </a:p>
          <a:p>
            <a:pPr algn="ctr" eaLnBrk="0" hangingPunct="0"/>
            <a:r>
              <a:rPr lang="ru-RU" sz="2400" b="1" dirty="0" smtClean="0">
                <a:solidFill>
                  <a:srgbClr val="FFFF00"/>
                </a:solidFill>
                <a:latin typeface="Comic Sans MS" pitchFamily="66" charset="0"/>
              </a:rPr>
              <a:t>педагога</a:t>
            </a:r>
            <a:endParaRPr lang="ru-RU" sz="2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5652120" y="692696"/>
            <a:ext cx="2555776" cy="1152004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38100" algn="ctr">
            <a:solidFill>
              <a:srgbClr val="3366FF"/>
            </a:solidFill>
            <a:prstDash val="lgDashDot"/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 eaLnBrk="0" hangingPunct="0"/>
            <a:r>
              <a:rPr lang="ru-RU" sz="24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</a:p>
          <a:p>
            <a:pPr algn="ctr" eaLnBrk="0" hangingPunct="0"/>
            <a:r>
              <a:rPr lang="ru-RU" sz="2800" b="1" dirty="0" err="1" smtClean="0">
                <a:solidFill>
                  <a:srgbClr val="800000"/>
                </a:solidFill>
                <a:latin typeface="Monotype Corsiva" pitchFamily="66" charset="0"/>
              </a:rPr>
              <a:t>Образовательно</a:t>
            </a:r>
            <a:r>
              <a:rPr lang="ru-RU" sz="2800" b="1" dirty="0" smtClean="0">
                <a:solidFill>
                  <a:srgbClr val="800000"/>
                </a:solidFill>
                <a:latin typeface="Monotype Corsiva" pitchFamily="66" charset="0"/>
              </a:rPr>
              <a:t>-</a:t>
            </a:r>
          </a:p>
          <a:p>
            <a:pPr algn="ctr" eaLnBrk="0" hangingPunct="0"/>
            <a:r>
              <a:rPr lang="ru-RU" sz="2800" b="1" dirty="0" smtClean="0">
                <a:solidFill>
                  <a:srgbClr val="800000"/>
                </a:solidFill>
                <a:latin typeface="Monotype Corsiva" pitchFamily="66" charset="0"/>
              </a:rPr>
              <a:t>воспитательная</a:t>
            </a:r>
          </a:p>
          <a:p>
            <a:pPr algn="ctr" eaLnBrk="0" hangingPunct="0"/>
            <a:endParaRPr lang="ru-RU" b="0" dirty="0">
              <a:solidFill>
                <a:srgbClr val="FFFFCC"/>
              </a:solidFill>
              <a:latin typeface="Comic Sans MS" pitchFamily="66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467544" y="2564904"/>
            <a:ext cx="2347540" cy="1224012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38100" algn="ctr">
            <a:solidFill>
              <a:srgbClr val="0000FF"/>
            </a:solidFill>
            <a:prstDash val="lgDashDot"/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800" b="1" dirty="0" err="1">
                <a:solidFill>
                  <a:srgbClr val="800000"/>
                </a:solidFill>
                <a:latin typeface="Monotype Corsiva" pitchFamily="66" charset="0"/>
              </a:rPr>
              <a:t>Охранно</a:t>
            </a:r>
            <a:r>
              <a:rPr lang="ru-RU" sz="2800" b="1" dirty="0">
                <a:solidFill>
                  <a:srgbClr val="800000"/>
                </a:solidFill>
                <a:latin typeface="Monotype Corsiva" pitchFamily="66" charset="0"/>
              </a:rPr>
              <a:t>- </a:t>
            </a:r>
            <a:endParaRPr lang="ru-RU" sz="2800" b="1" dirty="0" smtClean="0">
              <a:solidFill>
                <a:srgbClr val="800000"/>
              </a:solidFill>
              <a:latin typeface="Monotype Corsiva" pitchFamily="66" charset="0"/>
            </a:endParaRPr>
          </a:p>
          <a:p>
            <a:pPr algn="ctr" eaLnBrk="1" hangingPunct="1">
              <a:defRPr/>
            </a:pPr>
            <a:r>
              <a:rPr lang="ru-RU" sz="2800" b="1" dirty="0" smtClean="0">
                <a:solidFill>
                  <a:srgbClr val="800000"/>
                </a:solidFill>
                <a:latin typeface="Monotype Corsiva" pitchFamily="66" charset="0"/>
              </a:rPr>
              <a:t>защитная</a:t>
            </a:r>
            <a:endParaRPr lang="ru-RU" sz="28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6372200" y="2636912"/>
            <a:ext cx="2304256" cy="1152128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38100" algn="ctr">
            <a:solidFill>
              <a:srgbClr val="0000FF"/>
            </a:solidFill>
            <a:prstDash val="lgDashDot"/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800000"/>
                </a:solidFill>
                <a:latin typeface="Monotype Corsiva" pitchFamily="66" charset="0"/>
              </a:rPr>
              <a:t>Посредническая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2051720" y="4653136"/>
            <a:ext cx="2448272" cy="1296144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38100" algn="ctr">
            <a:solidFill>
              <a:srgbClr val="0000FF"/>
            </a:solidFill>
            <a:prstDash val="lgDashDot"/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 eaLnBrk="0" hangingPunct="0"/>
            <a:r>
              <a:rPr lang="ru-RU" sz="2800" b="1" dirty="0" smtClean="0">
                <a:solidFill>
                  <a:srgbClr val="800000"/>
                </a:solidFill>
                <a:latin typeface="Monotype Corsiva" pitchFamily="66" charset="0"/>
              </a:rPr>
              <a:t>Прогностическая </a:t>
            </a:r>
          </a:p>
          <a:p>
            <a:pPr algn="ctr" eaLnBrk="0" hangingPunct="0"/>
            <a:r>
              <a:rPr lang="ru-RU" sz="2800" b="1" dirty="0" smtClean="0">
                <a:solidFill>
                  <a:srgbClr val="800000"/>
                </a:solidFill>
                <a:latin typeface="Monotype Corsiva" pitchFamily="66" charset="0"/>
              </a:rPr>
              <a:t>и экспертная</a:t>
            </a:r>
            <a:endParaRPr lang="ru-RU" sz="28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932040" y="4653136"/>
            <a:ext cx="2383036" cy="1296144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38100" algn="ctr">
            <a:solidFill>
              <a:srgbClr val="0000FF"/>
            </a:solidFill>
            <a:prstDash val="lgDashDot"/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 eaLnBrk="0" hangingPunct="0"/>
            <a:r>
              <a:rPr lang="ru-RU" sz="2400" b="1" dirty="0" smtClean="0">
                <a:solidFill>
                  <a:srgbClr val="800000"/>
                </a:solidFill>
                <a:latin typeface="Monotype Corsiva" pitchFamily="66" charset="0"/>
              </a:rPr>
              <a:t>Организационно- </a:t>
            </a:r>
          </a:p>
          <a:p>
            <a:pPr algn="ctr" eaLnBrk="0" hangingPunct="0"/>
            <a:r>
              <a:rPr lang="ru-RU" sz="2400" b="1" dirty="0" smtClean="0">
                <a:solidFill>
                  <a:srgbClr val="800000"/>
                </a:solidFill>
                <a:latin typeface="Monotype Corsiva" pitchFamily="66" charset="0"/>
              </a:rPr>
              <a:t>коммуникативная</a:t>
            </a:r>
            <a:endParaRPr lang="ru-RU" sz="2400" b="1" dirty="0">
              <a:solidFill>
                <a:srgbClr val="800000"/>
              </a:solidFill>
              <a:latin typeface="Monotype Corsiva" pitchFamily="66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gray">
          <a:xfrm rot="10800000">
            <a:off x="5004047" y="1700807"/>
            <a:ext cx="412087" cy="617361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66CCFF"/>
          </a:solidFill>
          <a:ln w="38100" cmpd="sng">
            <a:solidFill>
              <a:srgbClr val="00008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Freeform 12"/>
          <p:cNvSpPr>
            <a:spLocks/>
          </p:cNvSpPr>
          <p:nvPr/>
        </p:nvSpPr>
        <p:spPr bwMode="gray">
          <a:xfrm rot="5892210" flipH="1">
            <a:off x="2948311" y="3961245"/>
            <a:ext cx="488526" cy="60116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66CCFF"/>
          </a:solidFill>
          <a:ln w="38100" cap="flat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1115616" y="620688"/>
            <a:ext cx="2555776" cy="1224136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38100" algn="ctr">
            <a:solidFill>
              <a:srgbClr val="3366FF"/>
            </a:solidFill>
            <a:prstDash val="lgDashDot"/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 eaLnBrk="0" hangingPunct="0"/>
            <a:r>
              <a:rPr lang="ru-RU" sz="2400" b="1" dirty="0" smtClean="0">
                <a:solidFill>
                  <a:srgbClr val="800000"/>
                </a:solidFill>
                <a:latin typeface="Monotype Corsiva" pitchFamily="66" charset="0"/>
              </a:rPr>
              <a:t> </a:t>
            </a:r>
          </a:p>
          <a:p>
            <a:pPr algn="ctr" eaLnBrk="0" hangingPunct="0"/>
            <a:r>
              <a:rPr lang="ru-RU" sz="2800" b="1" dirty="0" smtClean="0">
                <a:solidFill>
                  <a:srgbClr val="800000"/>
                </a:solidFill>
                <a:latin typeface="Monotype Corsiva" pitchFamily="66" charset="0"/>
              </a:rPr>
              <a:t>Диагностическая</a:t>
            </a:r>
          </a:p>
          <a:p>
            <a:pPr algn="ctr" eaLnBrk="0" hangingPunct="0"/>
            <a:endParaRPr lang="ru-RU" b="0" dirty="0">
              <a:solidFill>
                <a:srgbClr val="FFFFCC"/>
              </a:solidFill>
              <a:latin typeface="Comic Sans MS" pitchFamily="66" charset="0"/>
            </a:endParaRPr>
          </a:p>
        </p:txBody>
      </p:sp>
      <p:pic>
        <p:nvPicPr>
          <p:cNvPr id="16" name="Рисунок 15" descr="http://t1.gstatic.com/images?q=tbn:ANd9GcQEkehofEAWehtL34-LZ2lfwUYlS-BSnHeGz2dSbLiX94PgN6eR_mun6VEH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653136"/>
            <a:ext cx="1440160" cy="17281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7" name="Freeform 12"/>
          <p:cNvSpPr>
            <a:spLocks/>
          </p:cNvSpPr>
          <p:nvPr/>
        </p:nvSpPr>
        <p:spPr bwMode="gray">
          <a:xfrm rot="11980067" flipH="1">
            <a:off x="3779269" y="1732375"/>
            <a:ext cx="577349" cy="52415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66CCFF"/>
          </a:solidFill>
          <a:ln w="38100" cap="flat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" name="Freeform 12"/>
          <p:cNvSpPr>
            <a:spLocks/>
          </p:cNvSpPr>
          <p:nvPr/>
        </p:nvSpPr>
        <p:spPr bwMode="gray">
          <a:xfrm rot="8157277" flipH="1">
            <a:off x="2949491" y="2302323"/>
            <a:ext cx="554203" cy="567933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66CCFF"/>
          </a:solidFill>
          <a:ln w="38100" cap="flat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" name="Freeform 11"/>
          <p:cNvSpPr>
            <a:spLocks/>
          </p:cNvSpPr>
          <p:nvPr/>
        </p:nvSpPr>
        <p:spPr bwMode="gray">
          <a:xfrm rot="13536307">
            <a:off x="5915806" y="2100978"/>
            <a:ext cx="410423" cy="709056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66CCFF"/>
          </a:solidFill>
          <a:ln w="38100" cmpd="sng">
            <a:solidFill>
              <a:srgbClr val="00008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" name="Freeform 11"/>
          <p:cNvSpPr>
            <a:spLocks/>
          </p:cNvSpPr>
          <p:nvPr/>
        </p:nvSpPr>
        <p:spPr bwMode="gray">
          <a:xfrm rot="16200000">
            <a:off x="5657421" y="3855747"/>
            <a:ext cx="410423" cy="709056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66CCFF"/>
          </a:solidFill>
          <a:ln w="38100" cmpd="sng">
            <a:solidFill>
              <a:srgbClr val="00008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/>
          <a:lstStyle/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Организация социальной заботы (бесплатное питание, благотворительные акции, материальная помощь</a:t>
            </a:r>
            <a:r>
              <a:rPr lang="ru-RU" sz="2500" b="1" dirty="0" smtClean="0">
                <a:solidFill>
                  <a:srgbClr val="002060"/>
                </a:solidFill>
              </a:rPr>
              <a:t>).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Защита ребёнка, попавшего в трудную жизненную </a:t>
            </a:r>
            <a:r>
              <a:rPr lang="ru-RU" sz="2500" b="1" dirty="0" smtClean="0">
                <a:solidFill>
                  <a:srgbClr val="002060"/>
                </a:solidFill>
              </a:rPr>
              <a:t>ситуацию.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Выявление и работа с неблагополучными </a:t>
            </a:r>
            <a:r>
              <a:rPr lang="ru-RU" sz="2500" b="1" dirty="0" smtClean="0">
                <a:solidFill>
                  <a:srgbClr val="002060"/>
                </a:solidFill>
              </a:rPr>
              <a:t>семьями.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Работа с многодетными и малообеспеченными </a:t>
            </a:r>
            <a:r>
              <a:rPr lang="ru-RU" sz="2500" b="1" dirty="0" smtClean="0">
                <a:solidFill>
                  <a:srgbClr val="002060"/>
                </a:solidFill>
              </a:rPr>
              <a:t>семьями.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Профилактическая работа (</a:t>
            </a:r>
            <a:r>
              <a:rPr lang="ru-RU" sz="2500" b="1" dirty="0" err="1" smtClean="0">
                <a:solidFill>
                  <a:srgbClr val="002060"/>
                </a:solidFill>
              </a:rPr>
              <a:t>внутришкольный</a:t>
            </a:r>
            <a:r>
              <a:rPr lang="ru-RU" sz="2500" b="1" dirty="0" smtClean="0">
                <a:solidFill>
                  <a:srgbClr val="002060"/>
                </a:solidFill>
              </a:rPr>
              <a:t> учёт и учёт в ОДН, КДН и ЗП, Советы профилактики</a:t>
            </a:r>
            <a:r>
              <a:rPr lang="ru-RU" sz="2500" b="1" dirty="0" smtClean="0">
                <a:solidFill>
                  <a:srgbClr val="002060"/>
                </a:solidFill>
              </a:rPr>
              <a:t>).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Работа с опекаемыми </a:t>
            </a:r>
            <a:r>
              <a:rPr lang="ru-RU" sz="2500" b="1" dirty="0" smtClean="0">
                <a:solidFill>
                  <a:srgbClr val="002060"/>
                </a:solidFill>
              </a:rPr>
              <a:t>детьми.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Профориентация подростков </a:t>
            </a:r>
            <a:r>
              <a:rPr lang="ru-RU" sz="2500" b="1" dirty="0" smtClean="0">
                <a:solidFill>
                  <a:srgbClr val="002060"/>
                </a:solidFill>
              </a:rPr>
              <a:t>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500" b="1" dirty="0" smtClean="0">
                <a:solidFill>
                  <a:srgbClr val="002060"/>
                </a:solidFill>
              </a:rPr>
              <a:t>Информационно -консультационная  </a:t>
            </a:r>
            <a:r>
              <a:rPr lang="ru-RU" sz="2500" b="1" dirty="0" smtClean="0">
                <a:solidFill>
                  <a:srgbClr val="002060"/>
                </a:solidFill>
              </a:rPr>
              <a:t>деятельность.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endParaRPr lang="ru-RU" sz="24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800000"/>
                </a:solidFill>
                <a:latin typeface="Comic Sans MS" pitchFamily="66" charset="0"/>
              </a:rPr>
              <a:t>Направления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123728" y="476672"/>
            <a:ext cx="6491064" cy="1143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4400" b="1" dirty="0" smtClean="0">
                <a:solidFill>
                  <a:srgbClr val="FF0000"/>
                </a:solidFill>
                <a:latin typeface="Segoe Script" pitchFamily="34" charset="0"/>
              </a:rPr>
              <a:t>  </a:t>
            </a:r>
            <a:r>
              <a:rPr lang="ru-RU" sz="2800" b="1" dirty="0" smtClean="0">
                <a:solidFill>
                  <a:srgbClr val="FF0000"/>
                </a:solidFill>
                <a:latin typeface="Segoe Script" pitchFamily="34" charset="0"/>
              </a:rPr>
              <a:t> </a:t>
            </a:r>
            <a:r>
              <a:rPr lang="ru-RU" sz="3600" b="1" dirty="0" smtClean="0">
                <a:solidFill>
                  <a:srgbClr val="0000FF"/>
                </a:solidFill>
                <a:latin typeface="Segoe Script" pitchFamily="34" charset="0"/>
              </a:rPr>
              <a:t>Документация социального педагога</a:t>
            </a:r>
            <a:endParaRPr lang="ru-RU" sz="3600" b="1" dirty="0">
              <a:solidFill>
                <a:srgbClr val="0000FF"/>
              </a:solidFill>
              <a:latin typeface="Segoe Script" pitchFamily="34" charset="0"/>
            </a:endParaRPr>
          </a:p>
        </p:txBody>
      </p:sp>
      <p:pic>
        <p:nvPicPr>
          <p:cNvPr id="5" name="Рисунок 4" descr="http://t3.gstatic.com/images?q=tbn:ANd9GcSecgw0_wowEpVdq9yGiu-pwbSgzahyYqUzU0TAgvrjMoJAZ2y3t1tAzPY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7119">
            <a:off x="395536" y="404664"/>
            <a:ext cx="1493515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AutoShape 14"/>
          <p:cNvSpPr>
            <a:spLocks noChangeArrowheads="1"/>
          </p:cNvSpPr>
          <p:nvPr/>
        </p:nvSpPr>
        <p:spPr bwMode="gray">
          <a:xfrm>
            <a:off x="2195736" y="2348880"/>
            <a:ext cx="6264696" cy="864095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8100000" scaled="1"/>
            <a:tileRect/>
          </a:gradFill>
          <a:ln w="25400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sz="2000" dirty="0" smtClean="0">
                <a:solidFill>
                  <a:srgbClr val="FEFBC6"/>
                </a:solidFill>
                <a:latin typeface="Comic Sans MS" pitchFamily="66" charset="0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  <a:cs typeface="+mn-cs"/>
              </a:rPr>
              <a:t>Нормативно-правовые документы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  <a:cs typeface="+mn-cs"/>
            </a:endParaRPr>
          </a:p>
          <a:p>
            <a:pPr algn="ctr"/>
            <a:endParaRPr lang="ru-RU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7" name="AutoShape 14"/>
          <p:cNvSpPr>
            <a:spLocks noChangeArrowheads="1"/>
          </p:cNvSpPr>
          <p:nvPr/>
        </p:nvSpPr>
        <p:spPr bwMode="gray">
          <a:xfrm>
            <a:off x="1331640" y="3861048"/>
            <a:ext cx="6264696" cy="864095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sz="2000" dirty="0" smtClean="0">
                <a:solidFill>
                  <a:srgbClr val="FEFBC6"/>
                </a:solidFill>
                <a:latin typeface="Comic Sans MS" pitchFamily="66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  <a:cs typeface="+mn-cs"/>
              </a:rPr>
              <a:t>Планирование работы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  <a:cs typeface="+mn-cs"/>
            </a:endParaRPr>
          </a:p>
          <a:p>
            <a:pPr algn="ctr"/>
            <a:endParaRPr lang="ru-RU" sz="2000" dirty="0">
              <a:solidFill>
                <a:srgbClr val="FEFBC6"/>
              </a:solidFill>
              <a:latin typeface="Comic Sans MS" pitchFamily="66" charset="0"/>
            </a:endParaRPr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gray">
          <a:xfrm>
            <a:off x="683568" y="5445224"/>
            <a:ext cx="6264696" cy="864095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sz="2000" dirty="0" smtClean="0">
                <a:solidFill>
                  <a:srgbClr val="FEFBC6"/>
                </a:solidFill>
                <a:latin typeface="Comic Sans MS" pitchFamily="66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  <a:cs typeface="+mn-cs"/>
              </a:rPr>
              <a:t>Материалы основной деятельности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  <a:cs typeface="+mn-cs"/>
            </a:endParaRPr>
          </a:p>
          <a:p>
            <a:pPr algn="ctr"/>
            <a:endParaRPr lang="ru-RU" sz="2800" dirty="0">
              <a:solidFill>
                <a:srgbClr val="FEFBC6"/>
              </a:solidFill>
              <a:latin typeface="Comic Sans MS" pitchFamily="66" charset="0"/>
            </a:endParaRP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 rot="16200000">
            <a:off x="1583605" y="2672979"/>
            <a:ext cx="576066" cy="503932"/>
          </a:xfrm>
          <a:prstGeom prst="downArrow">
            <a:avLst>
              <a:gd name="adj1" fmla="val 40519"/>
              <a:gd name="adj2" fmla="val 57097"/>
            </a:avLst>
          </a:prstGeom>
          <a:solidFill>
            <a:srgbClr val="66CCFF"/>
          </a:solidFill>
          <a:ln w="19050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 rot="16200000">
            <a:off x="719509" y="4113139"/>
            <a:ext cx="576066" cy="503932"/>
          </a:xfrm>
          <a:prstGeom prst="downArrow">
            <a:avLst>
              <a:gd name="adj1" fmla="val 40519"/>
              <a:gd name="adj2" fmla="val 57097"/>
            </a:avLst>
          </a:prstGeom>
          <a:solidFill>
            <a:srgbClr val="66CCFF"/>
          </a:solidFill>
          <a:ln w="19050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16"/>
          <p:cNvSpPr>
            <a:spLocks noChangeArrowheads="1"/>
          </p:cNvSpPr>
          <p:nvPr/>
        </p:nvSpPr>
        <p:spPr bwMode="auto">
          <a:xfrm rot="16200000">
            <a:off x="71437" y="5625307"/>
            <a:ext cx="576066" cy="503932"/>
          </a:xfrm>
          <a:prstGeom prst="downArrow">
            <a:avLst>
              <a:gd name="adj1" fmla="val 40519"/>
              <a:gd name="adj2" fmla="val 57097"/>
            </a:avLst>
          </a:prstGeom>
          <a:solidFill>
            <a:srgbClr val="66CCFF"/>
          </a:solidFill>
          <a:ln w="19050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5229200"/>
          </a:xfrm>
        </p:spPr>
        <p:txBody>
          <a:bodyPr/>
          <a:lstStyle/>
          <a:p>
            <a:pPr marL="0" lvl="0" indent="450850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1. Должностная инструкция, заверенная </a:t>
            </a: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директором.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8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 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2. Режим работы социального педагога, заверенный </a:t>
            </a: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директором.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8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 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3. Законы РФ, необходимые в работе социального </a:t>
            </a: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педагога.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 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8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4. </a:t>
            </a:r>
            <a:r>
              <a:rPr lang="ru-RU" sz="19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Постановления, распоряжения, приказы вышестоящих организаций,    </a:t>
            </a: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  регламентирующих и определяющих содержание деятельности     </a:t>
            </a: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  социально-педагогической </a:t>
            </a:r>
            <a:r>
              <a:rPr lang="ru-RU" sz="19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службы.</a:t>
            </a:r>
            <a:endParaRPr kumimoji="0" lang="ru-RU" sz="19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 </a:t>
            </a:r>
            <a:endParaRPr lang="ru-RU" sz="16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5.Приказы директора образовательного учреждения,  </a:t>
            </a: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 регламентирующие   работу социально-психологической </a:t>
            </a:r>
            <a:r>
              <a:rPr lang="ru-RU" sz="19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службы.</a:t>
            </a:r>
            <a:endParaRPr lang="ru-RU" sz="1900" b="1" dirty="0" smtClean="0">
              <a:solidFill>
                <a:srgbClr val="002060"/>
              </a:solidFill>
              <a:ea typeface="Times New Roman" pitchFamily="18" charset="0"/>
              <a:cs typeface="Arial" pitchFamily="34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8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pPr marL="0" lvl="0" indent="450850">
              <a:spcBef>
                <a:spcPct val="0"/>
              </a:spcBef>
              <a:buNone/>
            </a:pPr>
            <a:r>
              <a:rPr lang="ru-RU" sz="17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6. </a:t>
            </a: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Сформулировать проблему, цели и задачи социально –    </a:t>
            </a:r>
          </a:p>
          <a:p>
            <a:pPr marL="0" lvl="0" indent="450850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психологической службы, определить основные формы </a:t>
            </a:r>
          </a:p>
          <a:p>
            <a:pPr marL="0" lvl="0" indent="450850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и методы работы по их реализации   в соответствии с целями </a:t>
            </a:r>
          </a:p>
          <a:p>
            <a:pPr marL="0" lvl="0" indent="450850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и задачами  работы школы на учебный год.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Times New Roman" pitchFamily="18" charset="0"/>
            </a:endParaRPr>
          </a:p>
          <a:p>
            <a:endParaRPr lang="ru-RU" sz="1700" b="1" dirty="0">
              <a:solidFill>
                <a:srgbClr val="002060"/>
              </a:solidFill>
            </a:endParaRPr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gray">
          <a:xfrm>
            <a:off x="2123728" y="620688"/>
            <a:ext cx="6264696" cy="936103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sz="2000" dirty="0" smtClean="0">
                <a:solidFill>
                  <a:srgbClr val="FEFBC6"/>
                </a:solidFill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  <a:cs typeface="+mn-cs"/>
              </a:rPr>
              <a:t>Нормативно-правовые 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  <a:cs typeface="+mn-cs"/>
              </a:rPr>
              <a:t>документы</a:t>
            </a:r>
            <a:endParaRPr lang="ru-RU" sz="2800" dirty="0" smtClean="0">
              <a:solidFill>
                <a:srgbClr val="C00000"/>
              </a:solidFill>
              <a:latin typeface="Comic Sans MS" pitchFamily="66" charset="0"/>
              <a:cs typeface="+mn-cs"/>
            </a:endParaRPr>
          </a:p>
        </p:txBody>
      </p:sp>
      <p:pic>
        <p:nvPicPr>
          <p:cNvPr id="7" name="Рисунок 6" descr="http://t3.gstatic.com/images?q=tbn:ANd9GcRCOcMnskh2aTmEUVbIwhtPuKWxUJKK-aNgQ-14K_9ZQNLpK1HlbAm_Dz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1296144" cy="12500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36504"/>
          </a:xfrm>
        </p:spPr>
        <p:txBody>
          <a:bodyPr/>
          <a:lstStyle/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1. Анализ работы за 3 предшествующих учебных 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   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года (аналитический и статистический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).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2. План работы социального педагога на учебный год, 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   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 </a:t>
            </a:r>
            <a:r>
              <a:rPr lang="ru-RU" sz="2200" b="1" dirty="0" smtClean="0">
                <a:solidFill>
                  <a:srgbClr val="002060"/>
                </a:solidFill>
              </a:rPr>
              <a:t>ко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торый включена совместная работа с</a:t>
            </a:r>
            <a:r>
              <a:rPr lang="ru-RU" sz="2200" b="1" dirty="0" smtClean="0">
                <a:solidFill>
                  <a:srgbClr val="002060"/>
                </a:solidFill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администрацией школы, психологом, классными </a:t>
            </a:r>
            <a:r>
              <a:rPr lang="ru-RU" sz="2200" b="1" dirty="0" smtClean="0">
                <a:solidFill>
                  <a:srgbClr val="002060"/>
                </a:solidFill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руководителями, медицинским работником, Управляющим Советом и др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.</a:t>
            </a:r>
            <a:endParaRPr lang="ru-RU" sz="22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3. Планы совместной работы социального педагога школы с учреждениями системы профилактики (</a:t>
            </a:r>
            <a:r>
              <a:rPr lang="ru-RU" sz="22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КДНи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ЗП, 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     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инспекторами ОДН и др</a:t>
            </a: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.).</a:t>
            </a:r>
            <a:endParaRPr lang="ru-RU" sz="22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4. План работы на месяц, </a:t>
            </a:r>
            <a:r>
              <a:rPr lang="ru-RU" sz="2200" b="1" dirty="0" smtClean="0">
                <a:solidFill>
                  <a:srgbClr val="002060"/>
                </a:solidFill>
              </a:rPr>
              <a:t>неделю.</a:t>
            </a:r>
            <a:endParaRPr lang="ru-RU" sz="22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5. Циклограмма работы на неделю.</a:t>
            </a:r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" name="AutoShape 14"/>
          <p:cNvSpPr>
            <a:spLocks noGrp="1" noChangeArrowheads="1"/>
          </p:cNvSpPr>
          <p:nvPr>
            <p:ph type="title"/>
          </p:nvPr>
        </p:nvSpPr>
        <p:spPr bwMode="gray">
          <a:xfrm>
            <a:off x="395536" y="548680"/>
            <a:ext cx="6789440" cy="1143000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sz="2000" dirty="0" smtClean="0">
                <a:solidFill>
                  <a:srgbClr val="FEFBC6"/>
                </a:solidFill>
                <a:latin typeface="Comic Sans MS" pitchFamily="66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  <a:cs typeface="+mn-cs"/>
              </a:rPr>
              <a:t>Планирование работы</a:t>
            </a:r>
            <a:endParaRPr lang="ru-RU" sz="3200" dirty="0" smtClean="0">
              <a:solidFill>
                <a:srgbClr val="C00000"/>
              </a:solidFill>
              <a:latin typeface="Comic Sans MS" pitchFamily="66" charset="0"/>
              <a:cs typeface="+mn-cs"/>
            </a:endParaRPr>
          </a:p>
          <a:p>
            <a:pPr algn="ctr"/>
            <a:endParaRPr lang="ru-RU" sz="2000" dirty="0">
              <a:solidFill>
                <a:srgbClr val="FEFBC6"/>
              </a:solidFill>
              <a:latin typeface="Comic Sans MS" pitchFamily="66" charset="0"/>
            </a:endParaRPr>
          </a:p>
        </p:txBody>
      </p:sp>
      <p:pic>
        <p:nvPicPr>
          <p:cNvPr id="34818" name="Picture 2" descr="http://im0-tub-ru.yandex.net/i?id=559996520-2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04664"/>
            <a:ext cx="2600325" cy="1428750"/>
          </a:xfrm>
          <a:prstGeom prst="rect">
            <a:avLst/>
          </a:prstGeom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352928" cy="5013176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1. Социальный паспорт школы за 3  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года.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2. Картотека (списки учащихся по категориям): 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-  из многодетных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семей;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 из малообеспеченных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семей;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 из неблагополучных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семей;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 дети с ограниченными физическими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возможностями;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  -  опекаемые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дети</a:t>
            </a:r>
            <a:r>
              <a:rPr lang="ru-RU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состоящие на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внутришкольном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 учете в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школе;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 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состоящие на учете в ОДН  и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КДНиЗП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;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склонные к бродяжничеству,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суициду;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-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поставленные на бесплатное питание по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категориям,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" name="AutoShape 14"/>
          <p:cNvSpPr>
            <a:spLocks noGrp="1" noChangeArrowheads="1"/>
          </p:cNvSpPr>
          <p:nvPr>
            <p:ph type="title"/>
          </p:nvPr>
        </p:nvSpPr>
        <p:spPr bwMode="gray">
          <a:xfrm>
            <a:off x="2195736" y="548680"/>
            <a:ext cx="6429400" cy="1143000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sz="2000" dirty="0" smtClean="0">
                <a:solidFill>
                  <a:srgbClr val="FEFBC6"/>
                </a:solidFill>
                <a:latin typeface="Comic Sans MS" pitchFamily="66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mic Sans MS" pitchFamily="66" charset="0"/>
                <a:cs typeface="+mn-cs"/>
              </a:rPr>
              <a:t>Материалы основной деятельности</a:t>
            </a:r>
            <a:endParaRPr lang="ru-RU" sz="2400" dirty="0" smtClean="0">
              <a:solidFill>
                <a:srgbClr val="C00000"/>
              </a:solidFill>
              <a:latin typeface="Comic Sans MS" pitchFamily="66" charset="0"/>
              <a:cs typeface="+mn-cs"/>
            </a:endParaRPr>
          </a:p>
          <a:p>
            <a:pPr algn="ctr"/>
            <a:endParaRPr lang="ru-RU" sz="2000" dirty="0">
              <a:solidFill>
                <a:srgbClr val="FEFBC6"/>
              </a:solidFill>
              <a:latin typeface="Comic Sans MS" pitchFamily="66" charset="0"/>
            </a:endParaRPr>
          </a:p>
        </p:txBody>
      </p:sp>
      <p:pic>
        <p:nvPicPr>
          <p:cNvPr id="5" name="Рисунок 4" descr="http://t3.gstatic.com/images?q=tbn:ANd9GcQDVKOINN4apmsSuy-Yu4GSfsIADBNUw129RF5ZWRH4GFTSxdXkLCfLVYQ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1440160" cy="12961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68552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3. Карты индивидуального изучения, подростков, стоящих на учете в школе и ОДН, </a:t>
            </a:r>
            <a:r>
              <a:rPr lang="ru-RU" sz="2400" b="1" dirty="0" err="1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КДНиЗП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4. Документация по организации льготного </a:t>
            </a:r>
            <a:r>
              <a:rPr lang="ru-RU" sz="2400" b="1" dirty="0" smtClean="0">
                <a:solidFill>
                  <a:srgbClr val="002060"/>
                </a:solidFill>
              </a:rPr>
              <a:t>питания.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5. Списки неблагополучных, малообеспеченных, многодетных 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семей.</a:t>
            </a: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6. Программы реабилитации на каждую неблагополучную семью.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7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. Протоколы Советов </a:t>
            </a:r>
            <a:r>
              <a:rPr lang="ru-RU" sz="2400" b="1" dirty="0" smtClean="0">
                <a:solidFill>
                  <a:srgbClr val="002060"/>
                </a:solidFill>
              </a:rPr>
              <a:t>П</a:t>
            </a:r>
            <a:r>
              <a:rPr lang="ru-RU" sz="24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рофилактики.  </a:t>
            </a:r>
          </a:p>
          <a:p>
            <a:endParaRPr lang="ru-RU" sz="2000" dirty="0"/>
          </a:p>
        </p:txBody>
      </p:sp>
      <p:sp>
        <p:nvSpPr>
          <p:cNvPr id="4" name="AutoShape 14"/>
          <p:cNvSpPr txBox="1">
            <a:spLocks noChangeArrowheads="1"/>
          </p:cNvSpPr>
          <p:nvPr/>
        </p:nvSpPr>
        <p:spPr bwMode="gray">
          <a:xfrm>
            <a:off x="2195736" y="548680"/>
            <a:ext cx="6429400" cy="1143000"/>
          </a:xfrm>
          <a:prstGeom prst="roundRect">
            <a:avLst>
              <a:gd name="adj" fmla="val 4690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ln w="25400">
            <a:noFill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smtClean="0">
                <a:ln>
                  <a:noFill/>
                </a:ln>
                <a:solidFill>
                  <a:srgbClr val="FEFBC6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ru-RU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n-cs"/>
              </a:rPr>
              <a:t>Материалы основной деятельности</a:t>
            </a:r>
            <a:endParaRPr kumimoji="0" lang="ru-RU" sz="2400" b="0" i="0" u="none" strike="noStrike" kern="0" cap="none" spc="0" normalizeH="0" baseline="0" noProof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j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rgbClr val="FEFBC6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5" name="Рисунок 4" descr="http://t3.gstatic.com/images?q=tbn:ANd9GcQg4LToxdlZShkm0L6pttPO34msnaL6nysu1CkHvHTRbVDrPAMYIQGwA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1368152" cy="12961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808080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753</Words>
  <Application>Microsoft Office PowerPoint</Application>
  <PresentationFormat>Экран (4:3)</PresentationFormat>
  <Paragraphs>129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Документация социального педагога образовательного учреждения  (примерный перечень)</vt:lpstr>
      <vt:lpstr>Цель  социально-педагогической деятельности</vt:lpstr>
      <vt:lpstr>Слайд 3</vt:lpstr>
      <vt:lpstr>Направления работы</vt:lpstr>
      <vt:lpstr>   Документация социального педагога</vt:lpstr>
      <vt:lpstr>Слайд 6</vt:lpstr>
      <vt:lpstr>   Планирование работы </vt:lpstr>
      <vt:lpstr>   Материалы основной деятельности </vt:lpstr>
      <vt:lpstr>Слайд 9</vt:lpstr>
      <vt:lpstr>   Материалы основной деятельности </vt:lpstr>
      <vt:lpstr>   Материалы основной деятельности </vt:lpstr>
      <vt:lpstr>Литература.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Марина</cp:lastModifiedBy>
  <cp:revision>59</cp:revision>
  <dcterms:created xsi:type="dcterms:W3CDTF">2012-09-18T19:05:21Z</dcterms:created>
  <dcterms:modified xsi:type="dcterms:W3CDTF">2013-12-23T16:54:04Z</dcterms:modified>
</cp:coreProperties>
</file>