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7" r:id="rId11"/>
    <p:sldId id="269" r:id="rId12"/>
    <p:sldId id="270" r:id="rId13"/>
    <p:sldId id="272" r:id="rId14"/>
    <p:sldId id="284" r:id="rId15"/>
    <p:sldId id="271" r:id="rId16"/>
    <p:sldId id="274" r:id="rId17"/>
    <p:sldId id="273" r:id="rId18"/>
    <p:sldId id="275" r:id="rId19"/>
    <p:sldId id="281" r:id="rId20"/>
    <p:sldId id="279" r:id="rId21"/>
    <p:sldId id="276" r:id="rId22"/>
    <p:sldId id="277" r:id="rId23"/>
    <p:sldId id="282" r:id="rId24"/>
    <p:sldId id="283" r:id="rId25"/>
    <p:sldId id="278" r:id="rId26"/>
    <p:sldId id="280" r:id="rId27"/>
    <p:sldId id="285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7" autoAdjust="0"/>
    <p:restoredTop sz="94660"/>
  </p:normalViewPr>
  <p:slideViewPr>
    <p:cSldViewPr>
      <p:cViewPr>
        <p:scale>
          <a:sx n="76" d="100"/>
          <a:sy n="76" d="100"/>
        </p:scale>
        <p:origin x="-122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C1EEB-0D34-4BF9-9F63-037DB92E66F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BB60B-4AE0-406A-8F4F-A137FFAEEF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566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BB60B-4AE0-406A-8F4F-A137FFAEEF7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08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6F369D8-E317-4CD2-9842-D18F6EE286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633061-D420-4044-B79B-A659E7F529B9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Смирнова Н.Н. </a:t>
            </a:r>
          </a:p>
          <a:p>
            <a:r>
              <a:rPr lang="ru-RU" dirty="0" smtClean="0"/>
              <a:t>учитель математики ГБОУ СОШ №407г. Москвы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Квадрат и куб числа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22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Вычислить удобным способом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0" y="1371600"/>
            <a:ext cx="4572000" cy="468172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1вариант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3600" dirty="0" smtClean="0"/>
              <a:t>27•11 </a:t>
            </a:r>
            <a:r>
              <a:rPr lang="ru-RU" sz="3600" dirty="0"/>
              <a:t>+33•11</a:t>
            </a:r>
          </a:p>
          <a:p>
            <a:r>
              <a:rPr lang="ru-RU" sz="4000" dirty="0">
                <a:solidFill>
                  <a:srgbClr val="FF0000"/>
                </a:solidFill>
              </a:rPr>
              <a:t>11(27+33)=11•60=660</a:t>
            </a:r>
          </a:p>
          <a:p>
            <a:endParaRPr lang="ru-RU" sz="4000" dirty="0" smtClean="0">
              <a:solidFill>
                <a:srgbClr val="FF0000"/>
              </a:solidFill>
            </a:endParaRPr>
          </a:p>
          <a:p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4008" y="1371600"/>
            <a:ext cx="4499992" cy="4681728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2</a:t>
            </a:r>
            <a:r>
              <a:rPr lang="ru-RU" sz="4000" dirty="0" smtClean="0">
                <a:solidFill>
                  <a:srgbClr val="C00000"/>
                </a:solidFill>
              </a:rPr>
              <a:t> вариант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3600" dirty="0" smtClean="0"/>
              <a:t>42•12 +18•12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3600" dirty="0" smtClean="0">
                <a:solidFill>
                  <a:srgbClr val="C00000"/>
                </a:solidFill>
              </a:rPr>
              <a:t>12(42+18)=60•12==720</a:t>
            </a:r>
            <a:endParaRPr lang="ru-RU" sz="4000" dirty="0" smtClean="0">
              <a:solidFill>
                <a:srgbClr val="C00000"/>
              </a:solidFill>
            </a:endParaRPr>
          </a:p>
          <a:p>
            <a:endParaRPr lang="ru-RU" sz="4000" dirty="0" smtClean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90745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Упростить выражение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1 </a:t>
            </a:r>
            <a:r>
              <a:rPr lang="ru-RU" sz="3600" dirty="0">
                <a:solidFill>
                  <a:srgbClr val="FF0000"/>
                </a:solidFill>
              </a:rPr>
              <a:t>вариант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6000" dirty="0" smtClean="0"/>
              <a:t>а</a:t>
            </a:r>
            <a:r>
              <a:rPr lang="en-US" sz="6000" dirty="0" smtClean="0"/>
              <a:t>•</a:t>
            </a:r>
            <a:r>
              <a:rPr lang="ru-RU" sz="6000" dirty="0" smtClean="0"/>
              <a:t>5</a:t>
            </a:r>
            <a:r>
              <a:rPr lang="en-US" sz="6000" dirty="0" smtClean="0"/>
              <a:t>•</a:t>
            </a:r>
            <a:r>
              <a:rPr lang="ru-RU" sz="6000" dirty="0" smtClean="0"/>
              <a:t>9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6000" dirty="0" smtClean="0">
                <a:solidFill>
                  <a:srgbClr val="FF0000"/>
                </a:solidFill>
              </a:rPr>
              <a:t>45а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6000" dirty="0"/>
              <a:t>x+1</a:t>
            </a:r>
            <a:r>
              <a:rPr lang="ru-RU" sz="6000" dirty="0"/>
              <a:t>3</a:t>
            </a:r>
            <a:r>
              <a:rPr lang="en-US" sz="6000" dirty="0"/>
              <a:t>+</a:t>
            </a:r>
            <a:r>
              <a:rPr lang="ru-RU" sz="6000" dirty="0"/>
              <a:t>4</a:t>
            </a:r>
            <a:r>
              <a:rPr lang="en-US" sz="6000" dirty="0"/>
              <a:t>2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6000" dirty="0">
                <a:solidFill>
                  <a:srgbClr val="FF0000"/>
                </a:solidFill>
              </a:rPr>
              <a:t>х</a:t>
            </a:r>
            <a:r>
              <a:rPr lang="ru-RU" sz="6000" dirty="0" smtClean="0">
                <a:solidFill>
                  <a:srgbClr val="FF0000"/>
                </a:solidFill>
              </a:rPr>
              <a:t>+55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endParaRPr lang="ru-RU" sz="6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2 вариант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6000" dirty="0" smtClean="0"/>
              <a:t>x•7•6</a:t>
            </a:r>
            <a:endParaRPr lang="ru-RU" sz="6000" dirty="0"/>
          </a:p>
          <a:p>
            <a:r>
              <a:rPr lang="ru-RU" sz="6600" dirty="0" smtClean="0">
                <a:solidFill>
                  <a:srgbClr val="FF0000"/>
                </a:solidFill>
              </a:rPr>
              <a:t>42х</a:t>
            </a:r>
          </a:p>
          <a:p>
            <a:r>
              <a:rPr lang="en-US" sz="6600" dirty="0"/>
              <a:t>x+15+23</a:t>
            </a:r>
          </a:p>
          <a:p>
            <a:r>
              <a:rPr lang="ru-RU" sz="6600" dirty="0">
                <a:solidFill>
                  <a:srgbClr val="FF0000"/>
                </a:solidFill>
              </a:rPr>
              <a:t>х</a:t>
            </a:r>
            <a:r>
              <a:rPr lang="ru-RU" sz="6600" dirty="0" smtClean="0">
                <a:solidFill>
                  <a:srgbClr val="FF0000"/>
                </a:solidFill>
              </a:rPr>
              <a:t>+38</a:t>
            </a:r>
            <a:endParaRPr lang="en-US" sz="6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05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Решить уравнение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1 вариант</a:t>
            </a:r>
          </a:p>
          <a:p>
            <a:r>
              <a:rPr lang="ru-RU" sz="5400" dirty="0" smtClean="0"/>
              <a:t>10х=3000</a:t>
            </a:r>
          </a:p>
          <a:p>
            <a:r>
              <a:rPr lang="ru-RU" sz="5400" dirty="0">
                <a:solidFill>
                  <a:srgbClr val="FF0000"/>
                </a:solidFill>
              </a:rPr>
              <a:t>х</a:t>
            </a:r>
            <a:r>
              <a:rPr lang="ru-RU" sz="5400" dirty="0" smtClean="0">
                <a:solidFill>
                  <a:srgbClr val="FF0000"/>
                </a:solidFill>
              </a:rPr>
              <a:t>=3000:10</a:t>
            </a:r>
          </a:p>
          <a:p>
            <a:r>
              <a:rPr lang="ru-RU" sz="5400" dirty="0" smtClean="0">
                <a:solidFill>
                  <a:srgbClr val="FF0000"/>
                </a:solidFill>
              </a:rPr>
              <a:t>х=300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2 вариант</a:t>
            </a:r>
          </a:p>
          <a:p>
            <a:r>
              <a:rPr lang="ru-RU" sz="5400" dirty="0" smtClean="0"/>
              <a:t>11х = 3300</a:t>
            </a:r>
          </a:p>
          <a:p>
            <a:r>
              <a:rPr lang="ru-RU" sz="5400" dirty="0" smtClean="0">
                <a:solidFill>
                  <a:srgbClr val="FF0000"/>
                </a:solidFill>
              </a:rPr>
              <a:t>х=3300:11</a:t>
            </a:r>
          </a:p>
          <a:p>
            <a:r>
              <a:rPr lang="ru-RU" sz="5400" dirty="0">
                <a:solidFill>
                  <a:srgbClr val="FF0000"/>
                </a:solidFill>
              </a:rPr>
              <a:t>х</a:t>
            </a:r>
            <a:r>
              <a:rPr lang="ru-RU" sz="5400" dirty="0" smtClean="0">
                <a:solidFill>
                  <a:srgbClr val="FF0000"/>
                </a:solidFill>
              </a:rPr>
              <a:t>=300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779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Тема: Квадрат и куб числа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Как найти площадь квадрата?</a:t>
            </a:r>
          </a:p>
          <a:p>
            <a:r>
              <a:rPr lang="en-US" sz="3600" dirty="0" smtClean="0"/>
              <a:t>S=</a:t>
            </a:r>
            <a:r>
              <a:rPr lang="ru-RU" sz="3600" smtClean="0"/>
              <a:t>а · а</a:t>
            </a:r>
            <a:endParaRPr lang="en-US" sz="3600" dirty="0" smtClean="0"/>
          </a:p>
          <a:p>
            <a:r>
              <a:rPr lang="ru-RU" sz="3600" dirty="0" smtClean="0"/>
              <a:t>Если </a:t>
            </a:r>
            <a:r>
              <a:rPr lang="en-US" sz="3600" dirty="0" smtClean="0"/>
              <a:t>a</a:t>
            </a:r>
            <a:r>
              <a:rPr lang="ru-RU" sz="3600" dirty="0" smtClean="0"/>
              <a:t>=4см, то </a:t>
            </a:r>
            <a:r>
              <a:rPr lang="en-US" sz="3600" dirty="0" smtClean="0"/>
              <a:t>S=4</a:t>
            </a:r>
            <a:r>
              <a:rPr lang="ru-RU" sz="3600" dirty="0" smtClean="0"/>
              <a:t> ·4=16 (</a:t>
            </a:r>
            <a:r>
              <a:rPr lang="ru-RU" sz="3600" dirty="0" err="1" smtClean="0"/>
              <a:t>кв.см</a:t>
            </a:r>
            <a:r>
              <a:rPr lang="ru-RU" sz="3600" dirty="0" smtClean="0"/>
              <a:t>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40331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Степень числа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ru-RU" sz="3200" dirty="0" smtClean="0"/>
                  <a:t>Произведение нескольких одинаковых множителей можно записать короче.</a:t>
                </a:r>
              </a:p>
              <a:p>
                <a:r>
                  <a:rPr lang="ru-RU" sz="3200" dirty="0" smtClean="0"/>
                  <a:t>Например:</a:t>
                </a:r>
              </a:p>
              <a:p>
                <a:r>
                  <a:rPr lang="ru-RU" sz="3200" dirty="0" smtClean="0"/>
                  <a:t>2·2·2·2·2·2·2=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sz="3200" b="0" i="1" smtClean="0">
                            <a:latin typeface="Cambria Math"/>
                          </a:rPr>
                          <m:t>7</m:t>
                        </m:r>
                      </m:sup>
                    </m:sSup>
                  </m:oMath>
                </a14:m>
                <a:endParaRPr lang="ru-RU" sz="3200" dirty="0" smtClean="0"/>
              </a:p>
              <a:p>
                <a:r>
                  <a:rPr lang="ru-RU" sz="3200" dirty="0" smtClean="0"/>
                  <a:t>Читают: два в седьмой степени</a:t>
                </a:r>
              </a:p>
              <a:p>
                <a:r>
                  <a:rPr lang="ru-RU" sz="3200" dirty="0" smtClean="0"/>
                  <a:t>2- основание степени</a:t>
                </a:r>
              </a:p>
              <a:p>
                <a:r>
                  <a:rPr lang="ru-RU" sz="3200" dirty="0" smtClean="0"/>
                  <a:t>7- показатель степени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latin typeface="Cambria Math"/>
                          </a:rPr>
                          <m:t>выражение 2</m:t>
                        </m:r>
                      </m:e>
                      <m:sup>
                        <m:r>
                          <a:rPr lang="ru-RU" sz="3200" b="0" i="1" smtClean="0">
                            <a:latin typeface="Cambria Math"/>
                          </a:rPr>
                          <m:t>7</m:t>
                        </m:r>
                      </m:sup>
                    </m:sSup>
                    <m:r>
                      <a:rPr lang="ru-RU" sz="3200" b="0" i="1" smtClean="0">
                        <a:latin typeface="Cambria Math"/>
                      </a:rPr>
                      <m:t> −степень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47" t="-16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790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534400" cy="758952"/>
          </a:xfrm>
        </p:spPr>
        <p:txBody>
          <a:bodyPr/>
          <a:lstStyle/>
          <a:p>
            <a:r>
              <a:rPr lang="ru-RU" dirty="0" smtClean="0"/>
              <a:t>Квадрат числа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ru-RU" sz="6000" dirty="0" smtClean="0"/>
                  <a:t>Произведение 4·4 называют </a:t>
                </a:r>
                <a:r>
                  <a:rPr lang="ru-RU" sz="6000" dirty="0" smtClean="0">
                    <a:solidFill>
                      <a:srgbClr val="FF0000"/>
                    </a:solidFill>
                  </a:rPr>
                  <a:t>квадратом числа 4</a:t>
                </a:r>
              </a:p>
              <a:p>
                <a:r>
                  <a:rPr lang="ru-RU" sz="6000" dirty="0" smtClean="0"/>
                  <a:t>Пишут 4·4=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60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60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ru-RU" sz="60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6000" dirty="0" smtClean="0"/>
                  <a:t> </a:t>
                </a:r>
              </a:p>
              <a:p>
                <a:r>
                  <a:rPr lang="ru-RU" sz="6000" dirty="0" smtClean="0"/>
                  <a:t>Читают: четыре в квадрате</a:t>
                </a:r>
                <a:endParaRPr lang="ru-RU" sz="6000" dirty="0"/>
              </a:p>
            </p:txBody>
          </p:sp>
        </mc:Choice>
        <mc:Fallback xmlns=""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2724" t="-7467" b="-7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971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Квадрат числа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ru-RU" sz="4400" dirty="0" smtClean="0"/>
                  <a:t>Произведение  </a:t>
                </a:r>
                <a:r>
                  <a:rPr lang="ru-RU" sz="4400" dirty="0" err="1" smtClean="0"/>
                  <a:t>а·а</a:t>
                </a:r>
                <a:r>
                  <a:rPr lang="ru-RU" sz="4400" dirty="0" smtClean="0"/>
                  <a:t> </a:t>
                </a:r>
                <a:r>
                  <a:rPr lang="ru-RU" sz="4400" dirty="0"/>
                  <a:t>называют </a:t>
                </a:r>
                <a:r>
                  <a:rPr lang="ru-RU" sz="4400" dirty="0">
                    <a:solidFill>
                      <a:srgbClr val="FF0000"/>
                    </a:solidFill>
                  </a:rPr>
                  <a:t>квадратом числа </a:t>
                </a:r>
                <a:r>
                  <a:rPr lang="ru-RU" sz="4400" dirty="0" smtClean="0">
                    <a:solidFill>
                      <a:srgbClr val="FF0000"/>
                    </a:solidFill>
                  </a:rPr>
                  <a:t>а</a:t>
                </a:r>
                <a:endParaRPr lang="ru-RU" sz="4400" dirty="0">
                  <a:solidFill>
                    <a:srgbClr val="FF0000"/>
                  </a:solidFill>
                </a:endParaRPr>
              </a:p>
              <a:p>
                <a:r>
                  <a:rPr lang="ru-RU" sz="4400" dirty="0"/>
                  <a:t>Пишут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а</m:t>
                        </m:r>
                      </m:e>
                      <m:sup>
                        <m:r>
                          <a:rPr lang="ru-RU" sz="4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4400" dirty="0"/>
                  <a:t> </a:t>
                </a:r>
              </a:p>
              <a:p>
                <a:r>
                  <a:rPr lang="ru-RU" sz="4400" dirty="0"/>
                  <a:t>Читают: а</a:t>
                </a:r>
                <a:r>
                  <a:rPr lang="ru-RU" sz="4400" dirty="0" smtClean="0"/>
                  <a:t> </a:t>
                </a:r>
                <a:r>
                  <a:rPr lang="ru-RU" sz="4400" dirty="0"/>
                  <a:t>в </a:t>
                </a:r>
                <a:r>
                  <a:rPr lang="ru-RU" sz="4400" dirty="0" smtClean="0"/>
                  <a:t>квадрате</a:t>
                </a:r>
              </a:p>
              <a:p>
                <a:r>
                  <a:rPr lang="ru-RU" sz="4400" dirty="0" smtClean="0"/>
                  <a:t>Площадь квадрата  </a:t>
                </a:r>
                <a:r>
                  <a:rPr lang="en-US" sz="4400" dirty="0" smtClean="0">
                    <a:solidFill>
                      <a:srgbClr val="FF0000"/>
                    </a:solidFill>
                  </a:rPr>
                  <a:t>S=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4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4400" dirty="0" smtClean="0"/>
              </a:p>
              <a:p>
                <a:r>
                  <a:rPr lang="ru-RU" sz="4400" dirty="0" smtClean="0"/>
                  <a:t>Если а=4см, </a:t>
                </a:r>
                <a:r>
                  <a:rPr lang="en-US" sz="4400" dirty="0" smtClean="0"/>
                  <a:t>S</a:t>
                </a:r>
                <a:r>
                  <a:rPr lang="ru-RU" sz="4400" dirty="0" smtClean="0"/>
                  <a:t>=16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4400" b="0" i="1" smtClean="0">
                            <a:latin typeface="Cambria Math"/>
                          </a:rPr>
                          <m:t>см</m:t>
                        </m:r>
                      </m:e>
                      <m:sup>
                        <m:r>
                          <a:rPr lang="ru-RU" sz="4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4400" dirty="0" smtClean="0"/>
                  <a:t> </a:t>
                </a:r>
                <a:endParaRPr lang="ru-RU" sz="4400" dirty="0"/>
              </a:p>
              <a:p>
                <a:endParaRPr lang="ru-RU" sz="4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935" t="-41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073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</a:t>
            </a:r>
            <a:r>
              <a:rPr lang="ru-RU" dirty="0" smtClean="0"/>
              <a:t>уб </a:t>
            </a:r>
            <a:r>
              <a:rPr lang="ru-RU" dirty="0"/>
              <a:t>числа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4800" dirty="0" smtClean="0"/>
                  <a:t>Произведение 5·5·5 </a:t>
                </a:r>
                <a:r>
                  <a:rPr lang="ru-RU" sz="4800" dirty="0"/>
                  <a:t>называют </a:t>
                </a:r>
                <a:r>
                  <a:rPr lang="ru-RU" sz="4800" dirty="0" smtClean="0">
                    <a:solidFill>
                      <a:srgbClr val="FF0000"/>
                    </a:solidFill>
                  </a:rPr>
                  <a:t>кубом </a:t>
                </a:r>
                <a:r>
                  <a:rPr lang="ru-RU" sz="4800" dirty="0">
                    <a:solidFill>
                      <a:srgbClr val="FF0000"/>
                    </a:solidFill>
                  </a:rPr>
                  <a:t>числа </a:t>
                </a:r>
                <a:r>
                  <a:rPr lang="ru-RU" sz="4800" dirty="0" smtClean="0">
                    <a:solidFill>
                      <a:srgbClr val="FF0000"/>
                    </a:solidFill>
                  </a:rPr>
                  <a:t>5</a:t>
                </a:r>
                <a:endParaRPr lang="ru-RU" sz="4800" dirty="0">
                  <a:solidFill>
                    <a:srgbClr val="FF0000"/>
                  </a:solidFill>
                </a:endParaRPr>
              </a:p>
              <a:p>
                <a:r>
                  <a:rPr lang="ru-RU" sz="4800" dirty="0"/>
                  <a:t>Пишут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ru-RU" sz="4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4800" dirty="0"/>
                  <a:t> </a:t>
                </a:r>
              </a:p>
              <a:p>
                <a:r>
                  <a:rPr lang="ru-RU" sz="4800" dirty="0"/>
                  <a:t>Читают: </a:t>
                </a:r>
                <a:r>
                  <a:rPr lang="ru-RU" sz="4800" dirty="0" smtClean="0"/>
                  <a:t>пять </a:t>
                </a:r>
                <a:r>
                  <a:rPr lang="ru-RU" sz="4800" dirty="0"/>
                  <a:t>в </a:t>
                </a:r>
                <a:r>
                  <a:rPr lang="ru-RU" sz="4800" dirty="0" smtClean="0"/>
                  <a:t>кубе</a:t>
                </a:r>
                <a:endParaRPr lang="ru-RU" sz="4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2222" t="-30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602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Куб числа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5400" dirty="0" smtClean="0"/>
                  <a:t>Произведение </a:t>
                </a:r>
                <a:r>
                  <a:rPr lang="en-US" sz="5400" dirty="0"/>
                  <a:t>n</a:t>
                </a:r>
                <a:r>
                  <a:rPr lang="ru-RU" sz="5400" dirty="0" smtClean="0"/>
                  <a:t>·</a:t>
                </a:r>
                <a:r>
                  <a:rPr lang="en-US" sz="5400" dirty="0"/>
                  <a:t>n</a:t>
                </a:r>
                <a:r>
                  <a:rPr lang="ru-RU" sz="5400" dirty="0" smtClean="0"/>
                  <a:t>·</a:t>
                </a:r>
                <a:r>
                  <a:rPr lang="en-US" sz="5400" dirty="0" smtClean="0"/>
                  <a:t>n</a:t>
                </a:r>
                <a:r>
                  <a:rPr lang="ru-RU" sz="5400" dirty="0" smtClean="0"/>
                  <a:t> </a:t>
                </a:r>
                <a:r>
                  <a:rPr lang="ru-RU" sz="5400" dirty="0"/>
                  <a:t>называют </a:t>
                </a:r>
                <a:r>
                  <a:rPr lang="ru-RU" sz="5400" dirty="0">
                    <a:solidFill>
                      <a:srgbClr val="FF0000"/>
                    </a:solidFill>
                  </a:rPr>
                  <a:t>кубом числа </a:t>
                </a:r>
                <a:r>
                  <a:rPr lang="en-US" sz="5400" dirty="0">
                    <a:solidFill>
                      <a:srgbClr val="FF0000"/>
                    </a:solidFill>
                  </a:rPr>
                  <a:t>n</a:t>
                </a:r>
                <a:endParaRPr lang="ru-RU" sz="5400" dirty="0">
                  <a:solidFill>
                    <a:srgbClr val="FF0000"/>
                  </a:solidFill>
                </a:endParaRPr>
              </a:p>
              <a:p>
                <a:r>
                  <a:rPr lang="ru-RU" sz="5400" dirty="0"/>
                  <a:t>Пишут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ru-RU" sz="5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5400" dirty="0"/>
                  <a:t> </a:t>
                </a:r>
              </a:p>
              <a:p>
                <a:r>
                  <a:rPr lang="ru-RU" sz="5400" dirty="0"/>
                  <a:t>Читают: </a:t>
                </a:r>
                <a:r>
                  <a:rPr lang="ru-RU" sz="5400" dirty="0" smtClean="0"/>
                  <a:t>эн </a:t>
                </a:r>
                <a:r>
                  <a:rPr lang="ru-RU" sz="5400" dirty="0"/>
                  <a:t>в кубе</a:t>
                </a:r>
              </a:p>
              <a:p>
                <a:endParaRPr lang="ru-RU" sz="5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2581" t="-3733" r="-20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2142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действий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ru-RU" sz="4800" dirty="0" smtClean="0"/>
                  <a:t>Если в числовое выражение входят </a:t>
                </a:r>
                <a:r>
                  <a:rPr lang="ru-RU" sz="4800" dirty="0" smtClean="0">
                    <a:solidFill>
                      <a:srgbClr val="FF0000"/>
                    </a:solidFill>
                  </a:rPr>
                  <a:t>квадраты и кубы чисел</a:t>
                </a:r>
                <a:r>
                  <a:rPr lang="ru-RU" sz="4800" dirty="0" smtClean="0"/>
                  <a:t>, то их значения находят до выполнения других действий.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48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sz="48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ru-RU" sz="4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4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48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ru-RU" sz="4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ru-RU" sz="4800" b="0" i="1" smtClean="0">
                        <a:latin typeface="Cambria Math"/>
                      </a:rPr>
                      <m:t>=8+9=17</m:t>
                    </m:r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2222" t="-4667" r="-4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8883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Устный счет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0" y="1371600"/>
            <a:ext cx="4572000" cy="468172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1вариант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4000" dirty="0" smtClean="0"/>
              <a:t>Вычислить площадь прямоугольника со сторонами </a:t>
            </a:r>
            <a:r>
              <a:rPr lang="ru-RU" sz="4000" dirty="0" smtClean="0">
                <a:solidFill>
                  <a:srgbClr val="FF0000"/>
                </a:solidFill>
              </a:rPr>
              <a:t>31см и 11см</a:t>
            </a:r>
          </a:p>
          <a:p>
            <a:pPr marL="0" indent="0">
              <a:buNone/>
            </a:pPr>
            <a:endParaRPr lang="ru-RU" sz="4000" dirty="0" smtClean="0">
              <a:solidFill>
                <a:srgbClr val="FF0000"/>
              </a:solidFill>
            </a:endParaRPr>
          </a:p>
          <a:p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4008" y="1371600"/>
            <a:ext cx="4499992" cy="4681728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2</a:t>
            </a:r>
            <a:r>
              <a:rPr lang="ru-RU" sz="4000" dirty="0" smtClean="0">
                <a:solidFill>
                  <a:srgbClr val="C00000"/>
                </a:solidFill>
              </a:rPr>
              <a:t> вариант</a:t>
            </a:r>
          </a:p>
          <a:p>
            <a:r>
              <a:rPr lang="ru-RU" sz="4000" dirty="0" smtClean="0"/>
              <a:t>Вычислить </a:t>
            </a:r>
            <a:r>
              <a:rPr lang="ru-RU" sz="4000" dirty="0"/>
              <a:t>площадь прямоугольника со сторонами </a:t>
            </a:r>
            <a:r>
              <a:rPr lang="ru-RU" sz="4000" dirty="0" smtClean="0">
                <a:solidFill>
                  <a:srgbClr val="FF0000"/>
                </a:solidFill>
              </a:rPr>
              <a:t>41см </a:t>
            </a:r>
            <a:r>
              <a:rPr lang="ru-RU" sz="4000" dirty="0">
                <a:solidFill>
                  <a:srgbClr val="FF0000"/>
                </a:solidFill>
              </a:rPr>
              <a:t>и 11см</a:t>
            </a:r>
          </a:p>
          <a:p>
            <a:endParaRPr lang="ru-RU" sz="4000" dirty="0" smtClean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43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Стр.102  п.16</a:t>
            </a:r>
          </a:p>
          <a:p>
            <a:r>
              <a:rPr lang="ru-RU" sz="4400" b="1" dirty="0" smtClean="0"/>
              <a:t>№657 </a:t>
            </a:r>
            <a:r>
              <a:rPr lang="ru-RU" sz="4400" b="1" dirty="0" err="1" smtClean="0"/>
              <a:t>абвд</a:t>
            </a:r>
            <a:endParaRPr lang="ru-RU" sz="4400" b="1" dirty="0" smtClean="0"/>
          </a:p>
          <a:p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65163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</a:t>
            </a:r>
            <a:r>
              <a:rPr lang="ru-RU" dirty="0"/>
              <a:t>и</a:t>
            </a:r>
            <a:r>
              <a:rPr lang="ru-RU" dirty="0" smtClean="0"/>
              <a:t>стории математики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4000" dirty="0" smtClean="0"/>
              <a:t>Андрей Николаевич </a:t>
            </a:r>
            <a:r>
              <a:rPr lang="ru-RU" sz="4000" dirty="0" err="1" smtClean="0"/>
              <a:t>Колмагоров</a:t>
            </a:r>
            <a:endParaRPr lang="ru-RU" sz="4000" dirty="0" smtClean="0"/>
          </a:p>
          <a:p>
            <a:r>
              <a:rPr lang="ru-RU" sz="4000" dirty="0" smtClean="0"/>
              <a:t>(1903-1987)</a:t>
            </a:r>
            <a:endParaRPr lang="ru-RU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3384376" cy="489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837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6-летнем возрасте </a:t>
            </a:r>
            <a:r>
              <a:rPr lang="ru-RU" dirty="0" err="1" smtClean="0"/>
              <a:t>Колмагоров</a:t>
            </a:r>
            <a:r>
              <a:rPr lang="ru-RU" dirty="0" smtClean="0"/>
              <a:t> заметил, что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5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5400" b="0" i="1" smtClean="0">
                            <a:latin typeface="Cambria Math"/>
                          </a:rPr>
                          <m:t>1</m:t>
                        </m:r>
                      </m:e>
                      <m:sup>
                        <m:r>
                          <a:rPr lang="ru-RU" sz="5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ru-RU" sz="5400" b="0" i="1" smtClean="0">
                        <a:latin typeface="Cambria Math"/>
                      </a:rPr>
                      <m:t>=1</m:t>
                    </m:r>
                  </m:oMath>
                </a14:m>
                <a:endParaRPr lang="ru-RU" sz="5400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5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54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sz="5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ru-RU" sz="5400" b="0" i="1" smtClean="0">
                        <a:latin typeface="Cambria Math"/>
                      </a:rPr>
                      <m:t>=1+3</m:t>
                    </m:r>
                  </m:oMath>
                </a14:m>
                <a:endParaRPr lang="ru-RU" sz="54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5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54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ru-RU" sz="5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ru-RU" sz="5400" b="0" i="1" smtClean="0">
                        <a:latin typeface="Cambria Math"/>
                      </a:rPr>
                      <m:t>=1+3+5</m:t>
                    </m:r>
                  </m:oMath>
                </a14:m>
                <a:endParaRPr lang="ru-RU" sz="5400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5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5400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ru-RU" sz="5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ru-RU" sz="5400" b="0" i="1" smtClean="0">
                        <a:latin typeface="Cambria Math"/>
                      </a:rPr>
                      <m:t>=</m:t>
                    </m:r>
                  </m:oMath>
                </a14:m>
                <a:endParaRPr lang="ru-RU" sz="5400" b="0" dirty="0" smtClean="0"/>
              </a:p>
              <a:p>
                <a:r>
                  <a:rPr lang="ru-RU" sz="5400" dirty="0" smtClean="0"/>
                  <a:t>=1+3+5+7</a:t>
                </a:r>
                <a:endParaRPr lang="ru-RU" sz="5400" dirty="0"/>
              </a:p>
            </p:txBody>
          </p:sp>
        </mc:Choice>
        <mc:Fallback xmlns="">
          <p:sp>
            <p:nvSpPr>
              <p:cNvPr id="6" name="Объек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2366" b="-58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753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Попробуйте найти: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6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6000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ru-RU" sz="6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60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5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5400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ru-RU" sz="5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ru-RU" sz="5400" b="0" i="1" smtClean="0">
                        <a:latin typeface="Cambria Math"/>
                      </a:rPr>
                      <m:t>=1+3+5+7+9=</m:t>
                    </m:r>
                  </m:oMath>
                </a14:m>
                <a:endParaRPr lang="ru-RU" sz="5400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ru-RU" sz="5400" b="0" i="1" smtClean="0">
                        <a:solidFill>
                          <a:srgbClr val="FF0000"/>
                        </a:solidFill>
                        <a:latin typeface="Cambria Math"/>
                      </a:rPr>
                      <m:t>=25</m:t>
                    </m:r>
                  </m:oMath>
                </a14:m>
                <a:endParaRPr lang="ru-RU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303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Домашняя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П.16 прочитать, правила выучить</a:t>
            </a:r>
          </a:p>
          <a:p>
            <a:r>
              <a:rPr lang="ru-RU" sz="3600" dirty="0" smtClean="0"/>
              <a:t>№666</a:t>
            </a:r>
          </a:p>
          <a:p>
            <a:r>
              <a:rPr lang="ru-RU" sz="3600" dirty="0" smtClean="0"/>
              <a:t>№668(</a:t>
            </a:r>
            <a:r>
              <a:rPr lang="ru-RU" sz="3600" dirty="0" err="1" smtClean="0"/>
              <a:t>абв</a:t>
            </a:r>
            <a:r>
              <a:rPr lang="ru-RU" sz="3600" dirty="0" smtClean="0"/>
              <a:t>)</a:t>
            </a:r>
          </a:p>
          <a:p>
            <a:r>
              <a:rPr lang="ru-RU" sz="3600" dirty="0" smtClean="0"/>
              <a:t>Составить таблицу квадратов чисел от 11 до 20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2770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1 вариант</a:t>
            </a:r>
          </a:p>
          <a:p>
            <a:r>
              <a:rPr lang="ru-RU" sz="5400" dirty="0" smtClean="0"/>
              <a:t>ДМ стр.11</a:t>
            </a:r>
          </a:p>
          <a:p>
            <a:r>
              <a:rPr lang="ru-RU" sz="5400" dirty="0" smtClean="0"/>
              <a:t>№142</a:t>
            </a:r>
          </a:p>
          <a:p>
            <a:r>
              <a:rPr lang="ru-RU" sz="5400" dirty="0" smtClean="0"/>
              <a:t>№131</a:t>
            </a:r>
            <a:endParaRPr lang="ru-RU" sz="54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2 вариант</a:t>
            </a:r>
          </a:p>
          <a:p>
            <a:r>
              <a:rPr lang="ru-RU" sz="4800" dirty="0"/>
              <a:t>ДМ стр.12</a:t>
            </a:r>
          </a:p>
          <a:p>
            <a:r>
              <a:rPr lang="ru-RU" sz="4800" dirty="0"/>
              <a:t>№142</a:t>
            </a:r>
          </a:p>
          <a:p>
            <a:r>
              <a:rPr lang="ru-RU" sz="4800" dirty="0"/>
              <a:t>№131</a:t>
            </a:r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28721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800" dirty="0" smtClean="0"/>
              <a:t>1вариант</a:t>
            </a:r>
          </a:p>
          <a:p>
            <a:r>
              <a:rPr lang="ru-RU" sz="4800" dirty="0" smtClean="0"/>
              <a:t>№142 </a:t>
            </a:r>
          </a:p>
          <a:p>
            <a:r>
              <a:rPr lang="ru-RU" sz="4800" dirty="0" smtClean="0"/>
              <a:t>Ответ: </a:t>
            </a:r>
            <a:r>
              <a:rPr lang="ru-RU" sz="4800" dirty="0" smtClean="0">
                <a:solidFill>
                  <a:srgbClr val="FF0000"/>
                </a:solidFill>
              </a:rPr>
              <a:t>1260</a:t>
            </a:r>
          </a:p>
          <a:p>
            <a:r>
              <a:rPr lang="ru-RU" sz="4800" dirty="0" smtClean="0"/>
              <a:t>№131</a:t>
            </a:r>
          </a:p>
          <a:p>
            <a:r>
              <a:rPr lang="ru-RU" sz="4800" dirty="0"/>
              <a:t>а</a:t>
            </a:r>
            <a:r>
              <a:rPr lang="ru-RU" sz="4800" dirty="0" smtClean="0"/>
              <a:t>) </a:t>
            </a:r>
            <a:r>
              <a:rPr lang="ru-RU" sz="4800" dirty="0" smtClean="0">
                <a:solidFill>
                  <a:srgbClr val="FF0000"/>
                </a:solidFill>
              </a:rPr>
              <a:t>11;</a:t>
            </a:r>
            <a:r>
              <a:rPr lang="ru-RU" sz="4800" dirty="0" smtClean="0"/>
              <a:t> б)</a:t>
            </a:r>
            <a:r>
              <a:rPr lang="ru-RU" sz="4800" dirty="0" smtClean="0">
                <a:solidFill>
                  <a:srgbClr val="FF0000"/>
                </a:solidFill>
              </a:rPr>
              <a:t>8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4400" dirty="0" smtClean="0"/>
              <a:t>2 вариант</a:t>
            </a:r>
          </a:p>
          <a:p>
            <a:r>
              <a:rPr lang="ru-RU" sz="4400" dirty="0" smtClean="0"/>
              <a:t>№142</a:t>
            </a:r>
          </a:p>
          <a:p>
            <a:r>
              <a:rPr lang="ru-RU" sz="4400" dirty="0" smtClean="0"/>
              <a:t>Ответ:</a:t>
            </a:r>
            <a:r>
              <a:rPr lang="ru-RU" sz="4400" dirty="0" smtClean="0">
                <a:solidFill>
                  <a:srgbClr val="FF0000"/>
                </a:solidFill>
              </a:rPr>
              <a:t> 4</a:t>
            </a:r>
          </a:p>
          <a:p>
            <a:r>
              <a:rPr lang="ru-RU" sz="4400" dirty="0" smtClean="0"/>
              <a:t>№131</a:t>
            </a:r>
          </a:p>
          <a:p>
            <a:r>
              <a:rPr lang="ru-RU" sz="4400" dirty="0" smtClean="0"/>
              <a:t>Ответ:</a:t>
            </a:r>
          </a:p>
          <a:p>
            <a:r>
              <a:rPr lang="ru-RU" sz="4400" dirty="0"/>
              <a:t>а</a:t>
            </a:r>
            <a:r>
              <a:rPr lang="ru-RU" sz="4400" dirty="0" smtClean="0"/>
              <a:t>)</a:t>
            </a:r>
            <a:r>
              <a:rPr lang="ru-RU" sz="4400" dirty="0" smtClean="0">
                <a:solidFill>
                  <a:srgbClr val="FF0000"/>
                </a:solidFill>
              </a:rPr>
              <a:t> 7</a:t>
            </a:r>
            <a:r>
              <a:rPr lang="ru-RU" sz="4400" dirty="0" smtClean="0"/>
              <a:t>; б) </a:t>
            </a:r>
            <a:r>
              <a:rPr lang="ru-RU" sz="4400" dirty="0" smtClean="0">
                <a:solidFill>
                  <a:srgbClr val="FF0000"/>
                </a:solidFill>
              </a:rPr>
              <a:t>12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87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Учебник Математика 5 класс, </a:t>
            </a:r>
            <a:r>
              <a:rPr lang="ru-RU" dirty="0" err="1" smtClean="0"/>
              <a:t>Н.Я.Виленкин</a:t>
            </a:r>
            <a:r>
              <a:rPr lang="ru-RU" dirty="0" smtClean="0"/>
              <a:t>, </a:t>
            </a:r>
            <a:r>
              <a:rPr lang="ru-RU" dirty="0" err="1" smtClean="0"/>
              <a:t>В.И.Жохов</a:t>
            </a:r>
            <a:r>
              <a:rPr lang="ru-RU" dirty="0" smtClean="0"/>
              <a:t>, </a:t>
            </a:r>
            <a:r>
              <a:rPr lang="ru-RU" dirty="0" err="1" smtClean="0"/>
              <a:t>С.И.Шварцбурд,А.С.Чесноков</a:t>
            </a:r>
            <a:r>
              <a:rPr lang="ru-RU" smtClean="0"/>
              <a:t>, </a:t>
            </a:r>
            <a:r>
              <a:rPr lang="ru-RU" dirty="0" smtClean="0"/>
              <a:t>издательство </a:t>
            </a:r>
            <a:r>
              <a:rPr lang="ru-RU" smtClean="0"/>
              <a:t>«Мнемозина», 2010г.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2572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Упростить выражение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1143000" lvl="4" indent="0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1 вариант</a:t>
            </a:r>
            <a:endParaRPr lang="ru-RU" sz="3600" dirty="0" smtClean="0"/>
          </a:p>
          <a:p>
            <a:pPr marL="1143000" lvl="4" indent="0">
              <a:buNone/>
            </a:pPr>
            <a:r>
              <a:rPr lang="ru-RU" sz="3600" dirty="0" smtClean="0"/>
              <a:t>26х –17х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2 вариант</a:t>
            </a:r>
          </a:p>
          <a:p>
            <a:r>
              <a:rPr lang="ru-RU" sz="3600" dirty="0" smtClean="0"/>
              <a:t>35х – 17х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9189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Вычислить удобным способом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0" y="1371600"/>
            <a:ext cx="4572000" cy="468172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1вариант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3600" dirty="0" smtClean="0"/>
              <a:t>27•11 </a:t>
            </a:r>
            <a:r>
              <a:rPr lang="ru-RU" sz="3600" dirty="0"/>
              <a:t>+33•11</a:t>
            </a:r>
          </a:p>
          <a:p>
            <a:endParaRPr lang="ru-RU" sz="4000" dirty="0" smtClean="0">
              <a:solidFill>
                <a:srgbClr val="FF0000"/>
              </a:solidFill>
            </a:endParaRPr>
          </a:p>
          <a:p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4008" y="1371600"/>
            <a:ext cx="4499992" cy="4681728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2</a:t>
            </a:r>
            <a:r>
              <a:rPr lang="ru-RU" sz="4000" dirty="0" smtClean="0">
                <a:solidFill>
                  <a:srgbClr val="C00000"/>
                </a:solidFill>
              </a:rPr>
              <a:t> вариант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3600" dirty="0" smtClean="0"/>
              <a:t>42•12 +18•12</a:t>
            </a:r>
            <a:endParaRPr lang="ru-RU" sz="4000" dirty="0" smtClean="0">
              <a:solidFill>
                <a:srgbClr val="C00000"/>
              </a:solidFill>
            </a:endParaRPr>
          </a:p>
          <a:p>
            <a:endParaRPr lang="ru-RU" sz="4000" dirty="0" smtClean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98706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Упростить выражение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1143000" lvl="4" indent="0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1 вариант</a:t>
            </a:r>
            <a:endParaRPr lang="ru-RU" sz="3600" dirty="0" smtClean="0"/>
          </a:p>
          <a:p>
            <a:pPr marL="1143000" lvl="4" indent="0">
              <a:buNone/>
            </a:pPr>
            <a:r>
              <a:rPr lang="en-US" sz="6000" dirty="0" smtClean="0"/>
              <a:t>a•5•9</a:t>
            </a:r>
          </a:p>
          <a:p>
            <a:pPr marL="1143000" lvl="4" indent="0">
              <a:buNone/>
            </a:pPr>
            <a:endParaRPr lang="en-US" sz="4800" dirty="0" smtClean="0"/>
          </a:p>
          <a:p>
            <a:pPr marL="1143000" lvl="4" indent="0">
              <a:buNone/>
            </a:pPr>
            <a:r>
              <a:rPr lang="en-US" sz="4800" dirty="0" smtClean="0"/>
              <a:t>x +13+42</a:t>
            </a:r>
            <a:endParaRPr lang="ru-RU" sz="4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2 вариант</a:t>
            </a:r>
          </a:p>
          <a:p>
            <a:pPr marL="274320" lvl="4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6000" dirty="0" smtClean="0"/>
              <a:t>x•7•6</a:t>
            </a:r>
            <a:endParaRPr lang="ru-RU" sz="6000" dirty="0"/>
          </a:p>
          <a:p>
            <a:endParaRPr lang="en-US" sz="3600" dirty="0" smtClean="0"/>
          </a:p>
          <a:p>
            <a:r>
              <a:rPr lang="en-US" sz="4800" dirty="0"/>
              <a:t>x</a:t>
            </a:r>
            <a:r>
              <a:rPr lang="en-US" sz="4800" dirty="0" smtClean="0"/>
              <a:t>+15+23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70339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Решить уравнение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1 вариант</a:t>
            </a:r>
          </a:p>
          <a:p>
            <a:r>
              <a:rPr lang="ru-RU" sz="5400" dirty="0" smtClean="0"/>
              <a:t>10х=3000</a:t>
            </a:r>
            <a:endParaRPr lang="ru-RU" sz="5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2 вариант</a:t>
            </a:r>
          </a:p>
          <a:p>
            <a:r>
              <a:rPr lang="ru-RU" sz="5400" dirty="0" smtClean="0"/>
              <a:t>11х = 3300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10934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>
            <a:noAutofit/>
          </a:bodyPr>
          <a:lstStyle/>
          <a:p>
            <a:r>
              <a:rPr lang="ru-RU" sz="5400" dirty="0" smtClean="0"/>
              <a:t>Проверка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10225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Устный счет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4"/>
              <p:cNvSpPr>
                <a:spLocks noGrp="1"/>
              </p:cNvSpPr>
              <p:nvPr>
                <p:ph sz="half" idx="1"/>
              </p:nvPr>
            </p:nvSpPr>
            <p:spPr>
              <a:xfrm>
                <a:off x="0" y="1371600"/>
                <a:ext cx="4572000" cy="4681728"/>
              </a:xfrm>
            </p:spPr>
            <p:txBody>
              <a:bodyPr>
                <a:normAutofit/>
              </a:bodyPr>
              <a:lstStyle/>
              <a:p>
                <a:r>
                  <a:rPr lang="ru-RU" sz="4000" dirty="0" smtClean="0">
                    <a:solidFill>
                      <a:srgbClr val="C00000"/>
                    </a:solidFill>
                  </a:rPr>
                  <a:t>1вариант</a:t>
                </a:r>
              </a:p>
              <a:p>
                <a:pPr marL="274320" lvl="4" indent="-274320">
                  <a:buClr>
                    <a:schemeClr val="accent1"/>
                  </a:buClr>
                  <a:buSzPct val="85000"/>
                  <a:buFont typeface="Wingdings 2"/>
                  <a:buChar char=""/>
                </a:pPr>
                <a:r>
                  <a:rPr lang="ru-RU" sz="4000" dirty="0" smtClean="0"/>
                  <a:t>Вычислить площадь прямоугольника со сторонами </a:t>
                </a:r>
                <a:r>
                  <a:rPr lang="ru-RU" sz="4000" dirty="0" smtClean="0">
                    <a:solidFill>
                      <a:srgbClr val="FF0000"/>
                    </a:solidFill>
                  </a:rPr>
                  <a:t>31см и 11см</a:t>
                </a:r>
              </a:p>
              <a:p>
                <a:r>
                  <a:rPr lang="ru-RU" sz="4000" dirty="0" smtClean="0">
                    <a:solidFill>
                      <a:srgbClr val="0070C0"/>
                    </a:solidFill>
                  </a:rPr>
                  <a:t>31•11=341(кв.см</a:t>
                </a:r>
                <a14:m>
                  <m:oMath xmlns:m="http://schemas.openxmlformats.org/officeDocument/2006/math">
                    <m:r>
                      <a:rPr lang="ru-RU" sz="4000" b="0" i="1" smtClean="0">
                        <a:solidFill>
                          <a:srgbClr val="0070C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ru-RU" sz="4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0" y="1371600"/>
                <a:ext cx="4572000" cy="4681728"/>
              </a:xfrm>
              <a:blipFill rotWithShape="1">
                <a:blip r:embed="rId2"/>
                <a:stretch>
                  <a:fillRect l="-2933" t="-2344" r="-4133" b="-3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1371600"/>
                <a:ext cx="4499992" cy="4681728"/>
              </a:xfrm>
            </p:spPr>
            <p:txBody>
              <a:bodyPr>
                <a:normAutofit/>
              </a:bodyPr>
              <a:lstStyle/>
              <a:p>
                <a:r>
                  <a:rPr lang="ru-RU" sz="4000" dirty="0" smtClean="0">
                    <a:solidFill>
                      <a:srgbClr val="C00000"/>
                    </a:solidFill>
                  </a:rPr>
                  <a:t>2 вариант</a:t>
                </a:r>
              </a:p>
              <a:p>
                <a:r>
                  <a:rPr lang="ru-RU" sz="4000" dirty="0" smtClean="0"/>
                  <a:t>Вычислить </a:t>
                </a:r>
                <a:r>
                  <a:rPr lang="ru-RU" sz="4000" dirty="0"/>
                  <a:t>площадь прямоугольника со сторонами </a:t>
                </a:r>
                <a:r>
                  <a:rPr lang="ru-RU" sz="4000" dirty="0" smtClean="0">
                    <a:solidFill>
                      <a:srgbClr val="FF0000"/>
                    </a:solidFill>
                  </a:rPr>
                  <a:t>41см </a:t>
                </a:r>
                <a:r>
                  <a:rPr lang="ru-RU" sz="4000" dirty="0">
                    <a:solidFill>
                      <a:srgbClr val="FF0000"/>
                    </a:solidFill>
                  </a:rPr>
                  <a:t>и 11см</a:t>
                </a:r>
              </a:p>
              <a:p>
                <a:r>
                  <a:rPr lang="ru-RU" sz="4000" dirty="0" smtClean="0">
                    <a:solidFill>
                      <a:srgbClr val="0070C0"/>
                    </a:solidFill>
                  </a:rPr>
                  <a:t>41•11=451(кв.см</a:t>
                </a:r>
                <a14:m>
                  <m:oMath xmlns:m="http://schemas.openxmlformats.org/officeDocument/2006/math">
                    <m:r>
                      <a:rPr lang="ru-RU" sz="4000" b="0" i="1" smtClean="0">
                        <a:latin typeface="Cambria Math"/>
                      </a:rPr>
                      <m:t>)</m:t>
                    </m:r>
                  </m:oMath>
                </a14:m>
                <a:endParaRPr lang="ru-RU" sz="4000" dirty="0" smtClean="0"/>
              </a:p>
              <a:p>
                <a:endParaRPr lang="ru-RU" sz="4000" dirty="0"/>
              </a:p>
            </p:txBody>
          </p:sp>
        </mc:Choice>
        <mc:Fallback xmlns="">
          <p:sp>
            <p:nvSpPr>
              <p:cNvPr id="6" name="Объек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1371600"/>
                <a:ext cx="4499992" cy="4681728"/>
              </a:xfrm>
              <a:blipFill rotWithShape="1">
                <a:blip r:embed="rId3"/>
                <a:stretch>
                  <a:fillRect l="-3117" t="-2344" r="-5827" b="-3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373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Упростить выражение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1143000" lvl="4" indent="0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1 вариант</a:t>
            </a:r>
            <a:endParaRPr lang="ru-RU" sz="3600" dirty="0"/>
          </a:p>
          <a:p>
            <a:pPr marL="648000" lvl="4" indent="0" algn="just">
              <a:buNone/>
            </a:pPr>
            <a:r>
              <a:rPr lang="ru-RU" sz="3600" dirty="0" smtClean="0"/>
              <a:t>26х –17х</a:t>
            </a:r>
          </a:p>
          <a:p>
            <a:pPr marL="648000" lvl="4" indent="0" algn="just">
              <a:buNone/>
            </a:pPr>
            <a:r>
              <a:rPr lang="ru-RU" sz="4000" dirty="0" smtClean="0">
                <a:solidFill>
                  <a:srgbClr val="0070C0"/>
                </a:solidFill>
              </a:rPr>
              <a:t>(26 – 17)х=</a:t>
            </a:r>
          </a:p>
          <a:p>
            <a:pPr marL="648000" lvl="4" indent="0" algn="just">
              <a:buNone/>
            </a:pPr>
            <a:r>
              <a:rPr lang="ru-RU" sz="4000" dirty="0" smtClean="0">
                <a:solidFill>
                  <a:srgbClr val="0070C0"/>
                </a:solidFill>
              </a:rPr>
              <a:t>=9х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2 вариант</a:t>
            </a:r>
          </a:p>
          <a:p>
            <a:r>
              <a:rPr lang="ru-RU" sz="3600" dirty="0" smtClean="0"/>
              <a:t>35х – 17х</a:t>
            </a:r>
          </a:p>
          <a:p>
            <a:r>
              <a:rPr lang="ru-RU" sz="3600" dirty="0" smtClean="0">
                <a:solidFill>
                  <a:srgbClr val="0070C0"/>
                </a:solidFill>
              </a:rPr>
              <a:t>(35 – 17)х=18х</a:t>
            </a:r>
            <a:endParaRPr lang="ru-RU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39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117</TotalTime>
  <Words>536</Words>
  <Application>Microsoft Office PowerPoint</Application>
  <PresentationFormat>Экран (4:3)</PresentationFormat>
  <Paragraphs>153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Официальная</vt:lpstr>
      <vt:lpstr>Квадрат и куб числа</vt:lpstr>
      <vt:lpstr>Устный счет</vt:lpstr>
      <vt:lpstr>Упростить выражение </vt:lpstr>
      <vt:lpstr>Вычислить удобным способом</vt:lpstr>
      <vt:lpstr>Упростить выражение </vt:lpstr>
      <vt:lpstr>Решить уравнение</vt:lpstr>
      <vt:lpstr>Проверка</vt:lpstr>
      <vt:lpstr>Устный счет</vt:lpstr>
      <vt:lpstr>Упростить выражение </vt:lpstr>
      <vt:lpstr>Вычислить удобным способом</vt:lpstr>
      <vt:lpstr>Упростить выражение </vt:lpstr>
      <vt:lpstr>Решить уравнение</vt:lpstr>
      <vt:lpstr>Тема: Квадрат и куб числа</vt:lpstr>
      <vt:lpstr>Степень числа</vt:lpstr>
      <vt:lpstr>Квадрат числа</vt:lpstr>
      <vt:lpstr>Квадрат числа</vt:lpstr>
      <vt:lpstr>Куб числа</vt:lpstr>
      <vt:lpstr>Куб числа</vt:lpstr>
      <vt:lpstr>Порядок действий</vt:lpstr>
      <vt:lpstr>Решение задач</vt:lpstr>
      <vt:lpstr>Из истории математики</vt:lpstr>
      <vt:lpstr>В 6-летнем возрасте Колмагоров заметил, что</vt:lpstr>
      <vt:lpstr>Попробуйте найти:</vt:lpstr>
      <vt:lpstr>Домашняя работа</vt:lpstr>
      <vt:lpstr>Самостоятельная работа</vt:lpstr>
      <vt:lpstr>Ответы</vt:lpstr>
      <vt:lpstr>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Квадрат и куб числа</dc:title>
  <dc:creator>Nataly</dc:creator>
  <cp:lastModifiedBy>н</cp:lastModifiedBy>
  <cp:revision>42</cp:revision>
  <dcterms:created xsi:type="dcterms:W3CDTF">2013-12-01T13:23:49Z</dcterms:created>
  <dcterms:modified xsi:type="dcterms:W3CDTF">2013-12-23T16:21:11Z</dcterms:modified>
</cp:coreProperties>
</file>