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2" r:id="rId2"/>
    <p:sldId id="257" r:id="rId3"/>
    <p:sldId id="273" r:id="rId4"/>
    <p:sldId id="264" r:id="rId5"/>
    <p:sldId id="258" r:id="rId6"/>
    <p:sldId id="289" r:id="rId7"/>
    <p:sldId id="278" r:id="rId8"/>
    <p:sldId id="285" r:id="rId9"/>
    <p:sldId id="269" r:id="rId10"/>
    <p:sldId id="263" r:id="rId11"/>
    <p:sldId id="270" r:id="rId12"/>
    <p:sldId id="267" r:id="rId13"/>
    <p:sldId id="286" r:id="rId14"/>
    <p:sldId id="290" r:id="rId15"/>
    <p:sldId id="260" r:id="rId16"/>
    <p:sldId id="271" r:id="rId17"/>
    <p:sldId id="259" r:id="rId18"/>
    <p:sldId id="265" r:id="rId19"/>
    <p:sldId id="266" r:id="rId20"/>
    <p:sldId id="281" r:id="rId21"/>
    <p:sldId id="262" r:id="rId22"/>
    <p:sldId id="261" r:id="rId23"/>
    <p:sldId id="280" r:id="rId24"/>
    <p:sldId id="288" r:id="rId25"/>
    <p:sldId id="275" r:id="rId26"/>
    <p:sldId id="276" r:id="rId27"/>
    <p:sldId id="279" r:id="rId28"/>
    <p:sldId id="28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0AB4FD8C-E8A2-4CA4-BC19-2F72326113D2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D521C5-FCE8-4161-A41D-8F13F7F178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4760A-D69D-49FC-9477-7C57371BE792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5AB4A-3662-4A9A-B82A-6FB8F526BE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866DF-B87F-4C59-90DD-396CE205DD84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A329B-09B7-42FA-9DC6-8F97F511E0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A221D3-203D-45E0-8723-264764E33AD7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03A7C8-0C81-48D2-A3A5-C794C77024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C59BF-3B90-43A4-84D9-E41237FB79D6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EA226-99A4-427B-9738-7DD4BA5108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CAF1FD-D820-4DBE-A45D-E38A9027787F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3CDB1-7102-4BD3-8E40-FA973ACB42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D5199E0D-6E00-41D9-8204-A50C497CE42D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0A349E9E-6B8C-49CF-8F92-CBA2650F7F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B812B347-718D-439E-97B9-3CC6B40B01F7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984BD2CF-EC11-4242-A9E6-97B69B1A43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46DC7C-18E0-412F-986D-7C9A710D1E38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9A581-9718-4A14-A2A4-1259F3615B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D5A846-0845-40FF-9A03-E1813A88C730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2C9AC-4CF9-43FF-812F-3DE2F084AC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D33F5-3B8F-4D69-8F43-6527C2E16F1A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3AC213-DE2F-4713-B248-B9C4DEFB49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21C728CD-321A-45DD-9BA6-5BEACA5C1C24}" type="datetimeFigureOut">
              <a:rPr lang="ru-RU" smtClean="0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06F43BF-70F8-40FB-84D7-6A4B544B3D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51" name="Рисунок 2" descr="picture1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0243" name="Рисунок 2" descr="коксование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" y="764704"/>
            <a:ext cx="8470900" cy="580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5904656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Использование каменного  угля</a:t>
            </a:r>
          </a:p>
        </p:txBody>
      </p:sp>
      <p:pic>
        <p:nvPicPr>
          <p:cNvPr id="11267" name="Содержимое 3" descr="использование угля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988840"/>
            <a:ext cx="5478087" cy="3507971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4752528" cy="648071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Местонахождение нефти</a:t>
            </a:r>
          </a:p>
        </p:txBody>
      </p:sp>
      <p:pic>
        <p:nvPicPr>
          <p:cNvPr id="12291" name="Содержимое 3" descr="местонахождение неф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3" y="1556792"/>
            <a:ext cx="7344817" cy="4608512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4546848" cy="648072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Месторождения нефти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stra.teg.ru/lenta/energy/814/021114-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66247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48072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 нефти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2204864"/>
          <a:ext cx="8229600" cy="2880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Нефть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углеводородов в весовых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Парафины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Нафтены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Ароматические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Грозненская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парафинистая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Туймазинская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38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Доссорская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Шимбайская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Ромашкинская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4339" name="Рисунок 2" descr="мировые запасы нефти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4563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xvatit.com/upload/medialibrary/76a/76a8a875290e6d71d62a50d8fdeffa1f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460851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112568" cy="50405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Добыча нефти</a:t>
            </a:r>
          </a:p>
        </p:txBody>
      </p:sp>
      <p:pic>
        <p:nvPicPr>
          <p:cNvPr id="13315" name="Содержимое 3" descr="добыча нефти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556792"/>
            <a:ext cx="2304256" cy="4032448"/>
          </a:xfrm>
        </p:spPr>
      </p:pic>
      <p:pic>
        <p:nvPicPr>
          <p:cNvPr id="4" name="Содержимое 3" descr="http://im0-tub-ru.yandex.net/i?id=145865079-42-72&amp;n=2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24944"/>
            <a:ext cx="23762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31840" y="980728"/>
            <a:ext cx="56166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Суточная добыча нефти в России в июле 2009 года составила 9,91 миллиона баррелей. </a:t>
            </a:r>
            <a:endParaRPr lang="ru-RU" sz="3200" dirty="0"/>
          </a:p>
        </p:txBody>
      </p:sp>
      <p:pic>
        <p:nvPicPr>
          <p:cNvPr id="6" name="Рисунок 5" descr="http://im4-tub-ru.yandex.net/i?id=204189948-11-72&amp;n=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429000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3" name="Рисунок 2" descr="языком цифр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799288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4330824" cy="57606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Использование нефти</a:t>
            </a:r>
          </a:p>
        </p:txBody>
      </p:sp>
      <p:pic>
        <p:nvPicPr>
          <p:cNvPr id="16387" name="Содержимое 3" descr="использование нефти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132856"/>
            <a:ext cx="6480719" cy="4024564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мировой нефтехимии около90% добываемой нефти идет на производство горючего и минеральных масел.</a:t>
            </a:r>
          </a:p>
        </p:txBody>
      </p:sp>
      <p:pic>
        <p:nvPicPr>
          <p:cNvPr id="17411" name="Содержимое 3" descr="90% нефти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752" y="1772816"/>
            <a:ext cx="4549427" cy="480570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/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4294967295"/>
          </p:nvPr>
        </p:nvSpPr>
        <p:spPr>
          <a:xfrm>
            <a:off x="0" y="714375"/>
            <a:ext cx="8229600" cy="54117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buFont typeface="Arial" charset="0"/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Природные </a:t>
            </a:r>
          </a:p>
          <a:p>
            <a:pPr algn="ctr" eaLnBrk="1" hangingPunct="1">
              <a:buFont typeface="Arial" charset="0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 источники </a:t>
            </a:r>
          </a:p>
          <a:p>
            <a:pPr algn="ctr" eaLnBrk="1" hangingPunct="1">
              <a:buFont typeface="Arial" charset="0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углеводородов.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Рисунок 3" descr="ректификация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816382" cy="56646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Рисунок 3" descr="крекинг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7632848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" name="Рисунок 3" descr="риформинг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7992888" cy="5448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67543" y="836712"/>
            <a:ext cx="8190681" cy="5256584"/>
          </a:xfrm>
        </p:spPr>
        <p:txBody>
          <a:bodyPr/>
          <a:lstStyle/>
          <a:p>
            <a:pPr algn="l"/>
            <a:r>
              <a:rPr lang="ru-RU" sz="3200" dirty="0" smtClean="0"/>
              <a:t>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основании данных количественного анализа о содержании химических элементов установите формулу углеводорода, входящего в состав грозненской нефти.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Вариант 1.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Массовая доля углерода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82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%, массовая доля водорода 17,24%. Относительная плотность по водороду 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9.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Вариант 2.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Массовая доля  углерода 80%, массовая доля водорода 20%. Относительная плотность по водороду 15.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4294967295"/>
          </p:nvPr>
        </p:nvSpPr>
        <p:spPr>
          <a:xfrm>
            <a:off x="0" y="620688"/>
            <a:ext cx="5400675" cy="55054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      Экологические проблемы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Несовершенство технологии добычи нефти и газа, их транспортировки обуславливает постоянное сжигание объёма газа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тепло-агрегатах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компрессорных станций и в факелах. На долю компрессорных станций приходится около 30% этих выбросов.  На факельных установках ежегодно сжигается около 450 тыс. тонн природного и попутного газа, при этом в атмосферу поступает более 60 тыс. тонн загрязняющих веществ.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Добыча угля приводит к образованию «лунных» ландшафтов – терриконов, т.е. отвалов пустой породы.</a:t>
            </a:r>
          </a:p>
          <a:p>
            <a:r>
              <a:rPr lang="ru-RU" sz="2000" dirty="0" smtClean="0"/>
              <a:t>Президент РФ Дмитрий Медведев распорядился принять конкретные меры по прекращению практики нерационального использования попутного нефтяного газа.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im7-tub-ru.yandex.net/i?id=187253532-69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420888"/>
            <a:ext cx="226769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Ежедневно в мире сливается в океан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 тыс.   тонн нефти.</a:t>
            </a:r>
          </a:p>
        </p:txBody>
      </p:sp>
      <p:pic>
        <p:nvPicPr>
          <p:cNvPr id="22531" name="Содержимое 3" descr="pic0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060848"/>
            <a:ext cx="5765800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http://www.deita.ru/files/Image/news/148734_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772816"/>
            <a:ext cx="259228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www.dickrussell.org/graywhale/images/dead_gray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49080"/>
            <a:ext cx="3024336" cy="2435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28625" y="90872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Сжигается до 90 тыс. тонн нефти</a:t>
            </a:r>
          </a:p>
        </p:txBody>
      </p:sp>
      <p:pic>
        <p:nvPicPr>
          <p:cNvPr id="23555" name="Содержимое 3" descr="picture0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916832"/>
            <a:ext cx="5765800" cy="432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56 млн. тонн углекислого газа выбрасывается в атмосферу.</a:t>
            </a:r>
          </a:p>
        </p:txBody>
      </p:sp>
      <p:pic>
        <p:nvPicPr>
          <p:cNvPr id="24579" name="Содержимое 4" descr="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6912"/>
            <a:ext cx="4038600" cy="3390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Содержимое 5" descr="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97994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Слова пророк Иеремии: «Я ввел вас в Землю плодоносную, чтобы вы питались плодами и добром ее, а не вошли и оскверняли Землю мою и достояние мое сделали мерзостью».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Рисунок 3" descr="EVENING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996952"/>
            <a:ext cx="43924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128792" cy="4824536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земное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недро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ты, Химия,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Проникни взора остротой,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И, что содержит в нем Россия,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Драги сокровища открой.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        М.В. Ломоносов.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Первая газовая буровая в Уренгое</a:t>
            </a:r>
          </a:p>
        </p:txBody>
      </p:sp>
      <p:pic>
        <p:nvPicPr>
          <p:cNvPr id="5123" name="Содержимое 3" descr="газ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1412776"/>
            <a:ext cx="4824536" cy="4680520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37"/>
          </a:xfrm>
        </p:spPr>
        <p:txBody>
          <a:bodyPr/>
          <a:lstStyle/>
          <a:p>
            <a:pPr algn="l"/>
            <a:r>
              <a:rPr lang="ru-RU" i="1" dirty="0" smtClean="0"/>
              <a:t>«В земное </a:t>
            </a:r>
            <a:r>
              <a:rPr lang="ru-RU" i="1" dirty="0" err="1" smtClean="0"/>
              <a:t>недро</a:t>
            </a:r>
            <a:r>
              <a:rPr lang="ru-RU" i="1" dirty="0" smtClean="0"/>
              <a:t> ты, Химия,</a:t>
            </a:r>
            <a:br>
              <a:rPr lang="ru-RU" i="1" dirty="0" smtClean="0"/>
            </a:br>
            <a:r>
              <a:rPr lang="ru-RU" i="1" dirty="0" smtClean="0"/>
              <a:t>Проникни взора остротой,</a:t>
            </a:r>
            <a:br>
              <a:rPr lang="ru-RU" i="1" dirty="0" smtClean="0"/>
            </a:br>
            <a:r>
              <a:rPr lang="ru-RU" i="1" dirty="0" smtClean="0"/>
              <a:t>И, что содержит в нем Россия,</a:t>
            </a:r>
            <a:br>
              <a:rPr lang="ru-RU" i="1" dirty="0" smtClean="0"/>
            </a:br>
            <a:r>
              <a:rPr lang="ru-RU" i="1" dirty="0" smtClean="0"/>
              <a:t>Драги сокровища открой».</a:t>
            </a:r>
          </a:p>
        </p:txBody>
      </p:sp>
      <p:pic>
        <p:nvPicPr>
          <p:cNvPr id="6147" name="Рисунок 2" descr="опорный конспект 1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208912" cy="547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900igr.net/datas/khimija/Prirodnyj-gaz/0018-018-Primenenie-poputnogo-neftjanogo-gaz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068960"/>
            <a:ext cx="36724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2718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0017-017-Primenenie-prirodnogo-gaz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908720"/>
            <a:ext cx="4248472" cy="305172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003232" cy="38164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Закончите уравнения химических реакций.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 СН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С + 2 …,         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&gt; 1000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СН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С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+ …,      (при 15000</a:t>
            </a:r>
            <a:r>
              <a:rPr lang="ru-RU" sz="32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С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С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+ …,      (при 500</a:t>
            </a:r>
            <a:r>
              <a:rPr lang="ru-RU" sz="32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4. 2СН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2СО  + …,       (при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ru-RU" sz="32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С)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051720" y="3717032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979712" y="2420888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907704" y="2852936"/>
            <a:ext cx="7858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979712" y="3284984"/>
            <a:ext cx="714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1143000"/>
            <a:ext cx="3312368" cy="10668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Каменный уголь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BE50106i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5736" y="2492896"/>
            <a:ext cx="45365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07704" y="836712"/>
            <a:ext cx="4536504" cy="936104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Добыча каменного угля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81000" y="2060848"/>
            <a:ext cx="4041648" cy="432048"/>
          </a:xfrm>
        </p:spPr>
        <p:txBody>
          <a:bodyPr/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на поверхности земли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721225" y="2060848"/>
            <a:ext cx="4041775" cy="432048"/>
          </a:xfrm>
        </p:spPr>
        <p:txBody>
          <a:bodyPr/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в глубоких слоях земли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Содержимое 3" descr="добыча угля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2924944"/>
            <a:ext cx="2535504" cy="3533079"/>
          </a:xfrm>
        </p:spPr>
      </p:pic>
      <p:pic>
        <p:nvPicPr>
          <p:cNvPr id="7" name="Содержимое 3" descr="уголь.bmp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56256" y="2708275"/>
            <a:ext cx="1165363" cy="38862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360</TotalTime>
  <Words>292</Words>
  <Application>Microsoft Office PowerPoint</Application>
  <PresentationFormat>Экран (4:3)</PresentationFormat>
  <Paragraphs>56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Городская</vt:lpstr>
      <vt:lpstr>Слайд 1</vt:lpstr>
      <vt:lpstr>Слайд 2</vt:lpstr>
      <vt:lpstr>В земное недро ты, Химия, Проникни взора остротой, И, что содержит в нем Россия, Драги сокровища открой.                           М.В. Ломоносов.</vt:lpstr>
      <vt:lpstr>Первая газовая буровая в Уренгое</vt:lpstr>
      <vt:lpstr>«В земное недро ты, Химия, Проникни взора остротой, И, что содержит в нем Россия, Драги сокровища открой».</vt:lpstr>
      <vt:lpstr>Слайд 6</vt:lpstr>
      <vt:lpstr>Закончите уравнения химических реакций.  1. СН4               С + 2 …,          (&gt; 10000 C) 2. СН4               С2Н2   + …,      (при 150000С) 3. С2Н6              С2Н4  + …,      (при 5000 С) 4. 2СН4             2СО  + …,       (при &gt;6000С)  </vt:lpstr>
      <vt:lpstr>Каменный уголь</vt:lpstr>
      <vt:lpstr>Добыча каменного угля</vt:lpstr>
      <vt:lpstr>Слайд 10</vt:lpstr>
      <vt:lpstr>Использование каменного  угля</vt:lpstr>
      <vt:lpstr>Местонахождение нефти</vt:lpstr>
      <vt:lpstr>Месторождения нефти</vt:lpstr>
      <vt:lpstr>Состав нефти</vt:lpstr>
      <vt:lpstr>Слайд 15</vt:lpstr>
      <vt:lpstr>Добыча нефти</vt:lpstr>
      <vt:lpstr>Слайд 17</vt:lpstr>
      <vt:lpstr>Использование нефти</vt:lpstr>
      <vt:lpstr>В мировой нефтехимии около90% добываемой нефти идет на производство горючего и минеральных масел.</vt:lpstr>
      <vt:lpstr>Слайд 20</vt:lpstr>
      <vt:lpstr>Слайд 21</vt:lpstr>
      <vt:lpstr>Слайд 22</vt:lpstr>
      <vt:lpstr>     На основании данных количественного анализа о содержании химических элементов установите формулу углеводорода, входящего в состав грозненской нефти. Вариант 1. Массовая доля углерода 82,75%, массовая доля водорода 17,24%. Относительная плотность по водороду 29. Вариант 2. Массовая доля  углерода 80%, массовая доля водорода 20%. Относительная плотность по водороду 15.</vt:lpstr>
      <vt:lpstr>    </vt:lpstr>
      <vt:lpstr>Ежедневно в мире сливается в океан  18 тыс.   тонн нефти.</vt:lpstr>
      <vt:lpstr>Сжигается до 90 тыс. тонн нефти</vt:lpstr>
      <vt:lpstr>56 млн. тонн углекислого газа выбрасывается в атмосферу.</vt:lpstr>
      <vt:lpstr>Слова пророк Иеремии: «Я ввел вас в Землю плодоносную, чтобы вы питались плодами и добром ее, а не вошли и оскверняли Землю мою и достояние мое сделали мерзостью».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28</cp:revision>
  <dcterms:created xsi:type="dcterms:W3CDTF">2013-11-22T14:09:48Z</dcterms:created>
  <dcterms:modified xsi:type="dcterms:W3CDTF">2013-12-18T16:04:02Z</dcterms:modified>
</cp:coreProperties>
</file>