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  <p:sldMasterId id="2147483738" r:id="rId2"/>
    <p:sldMasterId id="2147483750" r:id="rId3"/>
    <p:sldMasterId id="2147483762" r:id="rId4"/>
  </p:sldMasterIdLst>
  <p:notesMasterIdLst>
    <p:notesMasterId r:id="rId23"/>
  </p:notesMasterIdLst>
  <p:sldIdLst>
    <p:sldId id="256" r:id="rId5"/>
    <p:sldId id="268" r:id="rId6"/>
    <p:sldId id="257" r:id="rId7"/>
    <p:sldId id="282" r:id="rId8"/>
    <p:sldId id="283" r:id="rId9"/>
    <p:sldId id="273" r:id="rId10"/>
    <p:sldId id="274" r:id="rId11"/>
    <p:sldId id="275" r:id="rId12"/>
    <p:sldId id="262" r:id="rId13"/>
    <p:sldId id="276" r:id="rId14"/>
    <p:sldId id="265" r:id="rId15"/>
    <p:sldId id="286" r:id="rId16"/>
    <p:sldId id="284" r:id="rId17"/>
    <p:sldId id="285" r:id="rId18"/>
    <p:sldId id="278" r:id="rId19"/>
    <p:sldId id="280" r:id="rId20"/>
    <p:sldId id="266" r:id="rId21"/>
    <p:sldId id="27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5BD0-E005-4520-81C4-CC10B51F20B1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C2E19-1D91-4E06-8B7E-E48433D51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686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Решение – анимация по щелчку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4965-BEEC-405B-B7D9-949827ADB918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864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036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605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80A4DF3-7DE2-43D8-B86C-A8B783E3C0ED}" type="datetime1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23.12.2013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83DA3D2-6DBB-4B84-925F-24456FE3880A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008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A760482-83D8-4686-9667-ACB0453EFC1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5901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>
                <a:solidFill>
                  <a:srgbClr val="564B3C"/>
                </a:solidFill>
              </a:rPr>
              <a:pPr/>
              <a:t>23.12.2013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A760482-83D8-4686-9667-ACB0453EFC1A}" type="slidenum">
              <a:rPr lang="ru-RU" smtClean="0">
                <a:solidFill>
                  <a:srgbClr val="93A299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93A299">
                  <a:lumMod val="50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1093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>
                <a:solidFill>
                  <a:srgbClr val="564B3C"/>
                </a:solidFill>
              </a:rPr>
              <a:pPr/>
              <a:t>23.12.2013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6625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>
                <a:solidFill>
                  <a:srgbClr val="564B3C"/>
                </a:solidFill>
              </a:rPr>
              <a:pPr/>
              <a:t>23.12.2013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7882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>
                <a:solidFill>
                  <a:srgbClr val="564B3C"/>
                </a:solidFill>
              </a:rPr>
              <a:pPr/>
              <a:t>23.12.2013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9860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>
                <a:solidFill>
                  <a:srgbClr val="564B3C"/>
                </a:solidFill>
              </a:rPr>
              <a:pPr/>
              <a:t>23.12.2013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4821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>
                <a:solidFill>
                  <a:srgbClr val="564B3C"/>
                </a:solidFill>
              </a:rPr>
              <a:pPr/>
              <a:t>23.12.2013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831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4860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>
                <a:solidFill>
                  <a:srgbClr val="564B3C"/>
                </a:solidFill>
              </a:rPr>
              <a:pPr/>
              <a:t>23.12.2013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5889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>
                <a:solidFill>
                  <a:srgbClr val="564B3C"/>
                </a:solidFill>
              </a:rPr>
              <a:pPr/>
              <a:t>23.12.2013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9498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>
                <a:solidFill>
                  <a:srgbClr val="564B3C"/>
                </a:solidFill>
              </a:rPr>
              <a:pPr/>
              <a:t>23.12.2013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3165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>
                <a:solidFill>
                  <a:srgbClr val="564B3C"/>
                </a:solidFill>
              </a:rPr>
              <a:pPr/>
              <a:t>23.12.2013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103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A24-A1E9-4EA9-9914-3798DEC07C88}" type="datetimeFigureOut">
              <a:rPr lang="ru-RU" smtClean="0">
                <a:solidFill>
                  <a:srgbClr val="564B3C"/>
                </a:solidFill>
              </a:rPr>
              <a:pPr/>
              <a:t>23.12.2013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60482-83D8-4686-9667-ACB0453EFC1A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9773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F64FE5-91FD-4262-978A-CC1816B5734E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23.12.2013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36A34-083B-4CBB-A898-A36BC8208C4A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7224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F64FE5-91FD-4262-978A-CC1816B5734E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23.12.2013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36A34-083B-4CBB-A898-A36BC8208C4A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6781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F64FE5-91FD-4262-978A-CC1816B5734E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23.12.2013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36A34-083B-4CBB-A898-A36BC8208C4A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915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F64FE5-91FD-4262-978A-CC1816B5734E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23.12.2013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36A34-083B-4CBB-A898-A36BC8208C4A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42838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F64FE5-91FD-4262-978A-CC1816B5734E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23.12.2013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36A34-083B-4CBB-A898-A36BC8208C4A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034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75281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F64FE5-91FD-4262-978A-CC1816B5734E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23.12.2013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36A34-083B-4CBB-A898-A36BC8208C4A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7031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F64FE5-91FD-4262-978A-CC1816B5734E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23.12.2013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36A34-083B-4CBB-A898-A36BC8208C4A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5420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F64FE5-91FD-4262-978A-CC1816B5734E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23.12.2013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36A34-083B-4CBB-A898-A36BC8208C4A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841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F64FE5-91FD-4262-978A-CC1816B5734E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23.12.2013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36A34-083B-4CBB-A898-A36BC8208C4A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002102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F64FE5-91FD-4262-978A-CC1816B5734E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23.12.2013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36A34-083B-4CBB-A898-A36BC8208C4A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02159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F64FE5-91FD-4262-978A-CC1816B5734E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23.12.2013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D36A34-083B-4CBB-A898-A36BC8208C4A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242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875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103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578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79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754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E757D-02E1-4346-B554-2FF48F0FF4C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BA245-486F-4412-A84F-E3E140B21A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01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68C3A24-A1E9-4EA9-9914-3798DEC07C8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A760482-83D8-4686-9667-ACB0453EFC1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68C3A24-A1E9-4EA9-9914-3798DEC07C88}" type="datetimeFigureOut">
              <a:rPr lang="ru-RU" smtClean="0">
                <a:solidFill>
                  <a:srgbClr val="564B3C"/>
                </a:solidFill>
              </a:rPr>
              <a:pPr/>
              <a:t>23.12.2013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A760482-83D8-4686-9667-ACB0453EFC1A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920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AF64FE5-91FD-4262-978A-CC1816B5734E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23.12.2013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0D36A34-083B-4CBB-A898-A36BC8208C4A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135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0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go.mail.ru/search_images?q=%25" TargetMode="Externa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Смирнова Н.Н. Учитель математики</a:t>
            </a:r>
          </a:p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ГБОУ СОШ№407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Урок 52</a:t>
            </a:r>
            <a:br>
              <a:rPr lang="ru-RU" dirty="0" smtClean="0"/>
            </a:br>
            <a:r>
              <a:rPr lang="ru-RU" dirty="0" smtClean="0"/>
              <a:t>Вычисление площади криволинейной трапеции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003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Алгоритм нахождения площади криволинейной трапеции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ru-RU" sz="3200" dirty="0" smtClean="0">
                    <a:solidFill>
                      <a:schemeClr val="tx1"/>
                    </a:solidFill>
                  </a:rPr>
                  <a:t>1.Построить график заданной </a:t>
                </a:r>
                <a:r>
                  <a:rPr lang="ru-RU" sz="3200" smtClean="0">
                    <a:solidFill>
                      <a:schemeClr val="tx1"/>
                    </a:solidFill>
                  </a:rPr>
                  <a:t>непрерывной функции</a:t>
                </a:r>
                <a:endParaRPr lang="ru-RU" sz="3200" dirty="0" smtClean="0">
                  <a:solidFill>
                    <a:schemeClr val="tx1"/>
                  </a:solidFill>
                </a:endParaRPr>
              </a:p>
              <a:p>
                <a:r>
                  <a:rPr lang="ru-RU" sz="3200" dirty="0" smtClean="0">
                    <a:solidFill>
                      <a:schemeClr val="tx1"/>
                    </a:solidFill>
                  </a:rPr>
                  <a:t>2.Отметить отрезок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ru-RU" sz="32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а;в</m:t>
                        </m:r>
                      </m:e>
                    </m:d>
                  </m:oMath>
                </a14:m>
                <a:r>
                  <a:rPr lang="ru-RU" sz="3200" dirty="0" smtClean="0">
                    <a:solidFill>
                      <a:schemeClr val="tx1"/>
                    </a:solidFill>
                  </a:rPr>
                  <a:t> и выделить криволинейную трапецию</a:t>
                </a:r>
              </a:p>
              <a:p>
                <a:r>
                  <a:rPr lang="ru-RU" sz="3200" dirty="0" smtClean="0">
                    <a:solidFill>
                      <a:schemeClr val="tx1"/>
                    </a:solidFill>
                  </a:rPr>
                  <a:t>3.Используя формулу Ньютона – Лейбница, найти площадь криволинейной трапеции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22" t="-18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416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/>
              <a:t>№49.12 а, б</a:t>
            </a:r>
          </a:p>
          <a:p>
            <a:r>
              <a:rPr lang="ru-RU" sz="4400" b="1" dirty="0" smtClean="0"/>
              <a:t>№49.13а</a:t>
            </a:r>
          </a:p>
          <a:p>
            <a:r>
              <a:rPr lang="ru-RU" sz="4400" b="1" dirty="0" smtClean="0"/>
              <a:t>№49.16 а</a:t>
            </a:r>
          </a:p>
        </p:txBody>
      </p:sp>
    </p:spTree>
    <p:extLst>
      <p:ext uri="{BB962C8B-B14F-4D97-AF65-F5344CB8AC3E}">
        <p14:creationId xmlns:p14="http://schemas.microsoft.com/office/powerpoint/2010/main" val="294416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6128" y="188640"/>
            <a:ext cx="8260672" cy="100811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Применение первообразной и производной в физике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Объект 6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22100604"/>
                  </p:ext>
                </p:extLst>
              </p:nvPr>
            </p:nvGraphicFramePr>
            <p:xfrm>
              <a:off x="467544" y="1340768"/>
              <a:ext cx="8352927" cy="50548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384376"/>
                    <a:gridCol w="1944216"/>
                    <a:gridCol w="3024335"/>
                  </a:tblGrid>
                  <a:tr h="828092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Величины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Производная 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Интеграл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828092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А-работа</a:t>
                          </a:r>
                        </a:p>
                        <a:p>
                          <a:r>
                            <a:rPr lang="en-US" dirty="0" smtClean="0"/>
                            <a:t>F</a:t>
                          </a:r>
                          <a:r>
                            <a:rPr lang="ru-RU" dirty="0" smtClean="0"/>
                            <a:t>-сила</a:t>
                          </a:r>
                          <a:endParaRPr lang="en-US" dirty="0" smtClean="0"/>
                        </a:p>
                        <a:p>
                          <a:r>
                            <a:rPr lang="en-US" dirty="0" smtClean="0"/>
                            <a:t>N</a:t>
                          </a:r>
                          <a:r>
                            <a:rPr lang="ru-RU" dirty="0" smtClean="0"/>
                            <a:t>-мощность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F(x)=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|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 smtClean="0"/>
                            <a:t>(x)</a:t>
                          </a:r>
                        </a:p>
                        <a:p>
                          <a:r>
                            <a:rPr lang="en-US" dirty="0" smtClean="0"/>
                            <a:t>N(t)=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|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 smtClean="0"/>
                            <a:t>(t)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A=</a:t>
                          </a:r>
                          <a14:m>
                            <m:oMath xmlns:m="http://schemas.openxmlformats.org/officeDocument/2006/math">
                              <m:nary>
                                <m:nary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sub>
                                <m:sup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</m:sup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𝐹</m:t>
                                  </m:r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𝑑𝑥</m:t>
                                  </m:r>
                                </m:e>
                              </m:nary>
                            </m:oMath>
                          </a14:m>
                          <a:endParaRPr lang="en-US" dirty="0" smtClean="0"/>
                        </a:p>
                        <a:p>
                          <a:r>
                            <a:rPr lang="en-US" dirty="0" smtClean="0"/>
                            <a:t>A=</a:t>
                          </a:r>
                          <a14:m>
                            <m:oMath xmlns:m="http://schemas.openxmlformats.org/officeDocument/2006/math">
                              <m:nary>
                                <m:nary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sub>
                                <m:sup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</m:sup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𝑁</m:t>
                                  </m:r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</m:d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𝑑𝑡</m:t>
                                  </m:r>
                                </m:e>
                              </m:nary>
                            </m:oMath>
                          </a14:m>
                          <a:endParaRPr lang="ru-RU" dirty="0"/>
                        </a:p>
                      </a:txBody>
                      <a:tcPr/>
                    </a:tc>
                  </a:tr>
                  <a:tr h="828092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m-</a:t>
                          </a:r>
                          <a:r>
                            <a:rPr lang="ru-RU" dirty="0" smtClean="0"/>
                            <a:t>масса тонкого стержня</a:t>
                          </a:r>
                          <a:endParaRPr lang="en-US" dirty="0" smtClean="0"/>
                        </a:p>
                        <a:p>
                          <a:r>
                            <a:rPr lang="el-GR" dirty="0" smtClean="0">
                              <a:latin typeface="Cambria Math"/>
                              <a:ea typeface="Cambria Math"/>
                            </a:rPr>
                            <a:t>ρ</a:t>
                          </a:r>
                          <a:r>
                            <a:rPr lang="en-US" dirty="0" smtClean="0">
                              <a:latin typeface="Cambria Math"/>
                              <a:ea typeface="Cambria Math"/>
                            </a:rPr>
                            <a:t>-</a:t>
                          </a:r>
                          <a:r>
                            <a:rPr lang="ru-RU" dirty="0" smtClean="0">
                              <a:latin typeface="Cambria Math"/>
                              <a:ea typeface="Cambria Math"/>
                            </a:rPr>
                            <a:t>линейная плотность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l-GR" dirty="0" smtClean="0">
                              <a:latin typeface="Cambria Math"/>
                              <a:ea typeface="Cambria Math"/>
                            </a:rPr>
                            <a:t>ρ</a:t>
                          </a:r>
                          <a:r>
                            <a:rPr lang="en-US" dirty="0" smtClean="0"/>
                            <a:t>(x)=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|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 smtClean="0"/>
                            <a:t>(x)</a:t>
                          </a:r>
                        </a:p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m=</a:t>
                          </a:r>
                          <a14:m>
                            <m:oMath xmlns:m="http://schemas.openxmlformats.org/officeDocument/2006/math">
                              <m:nary>
                                <m:nary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sub>
                                <m:sup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</m:sup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𝜌</m:t>
                                  </m:r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𝑑𝑥</m:t>
                                  </m:r>
                                </m:e>
                              </m:nary>
                            </m:oMath>
                          </a14:m>
                          <a:endParaRPr lang="ru-RU" dirty="0"/>
                        </a:p>
                      </a:txBody>
                      <a:tcPr/>
                    </a:tc>
                  </a:tr>
                  <a:tr h="828092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q-</a:t>
                          </a:r>
                          <a:r>
                            <a:rPr lang="ru-RU" dirty="0" smtClean="0"/>
                            <a:t>электрический заряд</a:t>
                          </a:r>
                          <a:endParaRPr lang="en-US" dirty="0" smtClean="0"/>
                        </a:p>
                        <a:p>
                          <a:r>
                            <a:rPr lang="en-US" dirty="0" smtClean="0"/>
                            <a:t>I-</a:t>
                          </a:r>
                          <a:r>
                            <a:rPr lang="ru-RU" dirty="0" smtClean="0"/>
                            <a:t>сила тока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I(t)=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|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 smtClean="0"/>
                            <a:t>(t)</a:t>
                          </a:r>
                        </a:p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q=</a:t>
                          </a:r>
                          <a14:m>
                            <m:oMath xmlns:m="http://schemas.openxmlformats.org/officeDocument/2006/math">
                              <m:nary>
                                <m:nary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sub>
                                <m:sup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</m:sup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𝐼</m:t>
                                  </m:r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</m:d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𝑑𝑡</m:t>
                                  </m:r>
                                </m:e>
                              </m:nary>
                            </m:oMath>
                          </a14:m>
                          <a:endParaRPr lang="ru-RU" dirty="0"/>
                        </a:p>
                      </a:txBody>
                      <a:tcPr/>
                    </a:tc>
                  </a:tr>
                  <a:tr h="828092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S-</a:t>
                          </a:r>
                          <a:r>
                            <a:rPr lang="ru-RU" dirty="0" smtClean="0"/>
                            <a:t>перемещение</a:t>
                          </a:r>
                          <a:endParaRPr lang="en-US" dirty="0" smtClean="0"/>
                        </a:p>
                        <a:p>
                          <a:r>
                            <a:rPr lang="en-US" dirty="0" smtClean="0"/>
                            <a:t>v-</a:t>
                          </a:r>
                          <a:r>
                            <a:rPr lang="ru-RU" dirty="0" smtClean="0"/>
                            <a:t>скорость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v(t)=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𝑆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|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 smtClean="0"/>
                            <a:t>(t)</a:t>
                          </a:r>
                        </a:p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S=</a:t>
                          </a:r>
                          <a14:m>
                            <m:oMath xmlns:m="http://schemas.openxmlformats.org/officeDocument/2006/math">
                              <m:nary>
                                <m:nary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sub>
                                <m:sup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</m:sup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𝑣</m:t>
                                  </m:r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</m:d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𝑑𝑡</m:t>
                                  </m:r>
                                </m:e>
                              </m:nary>
                            </m:oMath>
                          </a14:m>
                          <a:endParaRPr lang="ru-RU" dirty="0"/>
                        </a:p>
                      </a:txBody>
                      <a:tcPr/>
                    </a:tc>
                  </a:tr>
                  <a:tr h="828092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Q-</a:t>
                          </a:r>
                          <a:r>
                            <a:rPr lang="ru-RU" dirty="0" smtClean="0"/>
                            <a:t>количество теплоты</a:t>
                          </a:r>
                          <a:endParaRPr lang="en-US" dirty="0" smtClean="0"/>
                        </a:p>
                        <a:p>
                          <a:r>
                            <a:rPr lang="en-US" dirty="0" smtClean="0"/>
                            <a:t>c-</a:t>
                          </a:r>
                          <a:r>
                            <a:rPr lang="ru-RU" dirty="0" smtClean="0"/>
                            <a:t>теплоёмкость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c(t)=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𝑄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|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 smtClean="0"/>
                            <a:t>(t)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Q=</a:t>
                          </a:r>
                          <a14:m>
                            <m:oMath xmlns:m="http://schemas.openxmlformats.org/officeDocument/2006/math">
                              <m:nary>
                                <m:nary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sub>
                                <m:sup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</m:sup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𝑐</m:t>
                                  </m:r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</m:d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𝑑𝑡</m:t>
                                  </m:r>
                                </m:e>
                              </m:nary>
                            </m:oMath>
                          </a14:m>
                          <a:endParaRPr lang="ru-RU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Объект 6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85754158"/>
                  </p:ext>
                </p:extLst>
              </p:nvPr>
            </p:nvGraphicFramePr>
            <p:xfrm>
              <a:off x="467544" y="1340768"/>
              <a:ext cx="8352927" cy="50548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384376"/>
                    <a:gridCol w="1944216"/>
                    <a:gridCol w="3024335"/>
                  </a:tblGrid>
                  <a:tr h="828092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Величины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Производная 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Интеграл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А-работа</a:t>
                          </a:r>
                        </a:p>
                        <a:p>
                          <a:r>
                            <a:rPr lang="en-US" dirty="0" smtClean="0"/>
                            <a:t>F</a:t>
                          </a:r>
                          <a:r>
                            <a:rPr lang="ru-RU" dirty="0" smtClean="0"/>
                            <a:t>-сила</a:t>
                          </a:r>
                          <a:endParaRPr lang="en-US" dirty="0" smtClean="0"/>
                        </a:p>
                        <a:p>
                          <a:r>
                            <a:rPr lang="en-US" dirty="0" smtClean="0"/>
                            <a:t>N</a:t>
                          </a:r>
                          <a:r>
                            <a:rPr lang="ru-RU" dirty="0" smtClean="0"/>
                            <a:t>-мощность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4295" t="-94000" r="-155486" b="-40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6411" t="-94000" b="-409333"/>
                          </a:stretch>
                        </a:blipFill>
                      </a:tcPr>
                    </a:tc>
                  </a:tr>
                  <a:tr h="828092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m-</a:t>
                          </a:r>
                          <a:r>
                            <a:rPr lang="ru-RU" dirty="0" smtClean="0"/>
                            <a:t>масса тонкого стержня</a:t>
                          </a:r>
                          <a:endParaRPr lang="en-US" dirty="0" smtClean="0"/>
                        </a:p>
                        <a:p>
                          <a:r>
                            <a:rPr lang="el-GR" dirty="0" smtClean="0">
                              <a:latin typeface="Cambria Math"/>
                              <a:ea typeface="Cambria Math"/>
                            </a:rPr>
                            <a:t>ρ</a:t>
                          </a:r>
                          <a:r>
                            <a:rPr lang="en-US" dirty="0" smtClean="0">
                              <a:latin typeface="Cambria Math"/>
                              <a:ea typeface="Cambria Math"/>
                            </a:rPr>
                            <a:t>-</a:t>
                          </a:r>
                          <a:r>
                            <a:rPr lang="ru-RU" dirty="0" smtClean="0">
                              <a:latin typeface="Cambria Math"/>
                              <a:ea typeface="Cambria Math"/>
                            </a:rPr>
                            <a:t>линейная плотность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4295" t="-213971" r="-155486" b="-35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6411" t="-213971" b="-351471"/>
                          </a:stretch>
                        </a:blipFill>
                      </a:tcPr>
                    </a:tc>
                  </a:tr>
                  <a:tr h="828092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q-</a:t>
                          </a:r>
                          <a:r>
                            <a:rPr lang="ru-RU" dirty="0" smtClean="0"/>
                            <a:t>электрический заряд</a:t>
                          </a:r>
                          <a:endParaRPr lang="en-US" dirty="0" smtClean="0"/>
                        </a:p>
                        <a:p>
                          <a:r>
                            <a:rPr lang="en-US" dirty="0" smtClean="0"/>
                            <a:t>I-</a:t>
                          </a:r>
                          <a:r>
                            <a:rPr lang="ru-RU" dirty="0" smtClean="0"/>
                            <a:t>сила тока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4295" t="-316296" r="-155486" b="-2540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6411" t="-316296" b="-254074"/>
                          </a:stretch>
                        </a:blipFill>
                      </a:tcPr>
                    </a:tc>
                  </a:tr>
                  <a:tr h="828092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S-</a:t>
                          </a:r>
                          <a:r>
                            <a:rPr lang="ru-RU" dirty="0" smtClean="0"/>
                            <a:t>перемещение</a:t>
                          </a:r>
                          <a:endParaRPr lang="en-US" dirty="0" smtClean="0"/>
                        </a:p>
                        <a:p>
                          <a:r>
                            <a:rPr lang="en-US" dirty="0" smtClean="0"/>
                            <a:t>v-</a:t>
                          </a:r>
                          <a:r>
                            <a:rPr lang="ru-RU" dirty="0" smtClean="0"/>
                            <a:t>скорость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4295" t="-413235" r="-155486" b="-1522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6411" t="-413235" b="-152206"/>
                          </a:stretch>
                        </a:blipFill>
                      </a:tcPr>
                    </a:tc>
                  </a:tr>
                  <a:tr h="828092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Q-</a:t>
                          </a:r>
                          <a:r>
                            <a:rPr lang="ru-RU" dirty="0" smtClean="0"/>
                            <a:t>количество теплоты</a:t>
                          </a:r>
                          <a:endParaRPr lang="en-US" dirty="0" smtClean="0"/>
                        </a:p>
                        <a:p>
                          <a:r>
                            <a:rPr lang="en-US" dirty="0" smtClean="0"/>
                            <a:t>c-</a:t>
                          </a:r>
                          <a:r>
                            <a:rPr lang="ru-RU" dirty="0" smtClean="0"/>
                            <a:t>теплоёмкость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4295" t="-513235" r="-155486" b="-522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6411" t="-513235" b="-52206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2445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Применение </a:t>
            </a:r>
            <a:r>
              <a:rPr lang="ru-RU" dirty="0" smtClean="0"/>
              <a:t> интеграла в экономике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ru-RU" sz="3200" dirty="0" smtClean="0"/>
                  <a:t>Задачи из области экономики:</a:t>
                </a:r>
              </a:p>
              <a:p>
                <a:r>
                  <a:rPr lang="ru-RU" sz="3200" dirty="0" smtClean="0"/>
                  <a:t>1)определить запас товаров образуемый в магазине за 3 дня, если поступление характеризуется формулой     </a:t>
                </a:r>
                <a:r>
                  <a:rPr lang="en-US" sz="3200" dirty="0" smtClean="0"/>
                  <a:t>f(t)= 2t + 5</a:t>
                </a:r>
              </a:p>
              <a:p>
                <a:r>
                  <a:rPr lang="en-US" sz="3200" dirty="0" smtClean="0"/>
                  <a:t>V=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320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b="0" i="1" smtClean="0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sup>
                      <m:e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</m:e>
                    </m:nary>
                  </m:oMath>
                </a14:m>
                <a:r>
                  <a:rPr lang="en-US" sz="3200" dirty="0"/>
                  <a:t>2t + </a:t>
                </a:r>
                <a:r>
                  <a:rPr lang="en-US" sz="3200" dirty="0" smtClean="0"/>
                  <a:t>5)</a:t>
                </a:r>
                <a:r>
                  <a:rPr lang="en-US" sz="3200" dirty="0" err="1" smtClean="0"/>
                  <a:t>dt</a:t>
                </a:r>
                <a:r>
                  <a:rPr lang="en-US" sz="3200" dirty="0" smtClean="0"/>
                  <a:t>=</a:t>
                </a:r>
              </a:p>
              <a:p>
                <a:r>
                  <a:rPr lang="en-US" sz="3200" dirty="0" smtClean="0"/>
                  <a:t>=9 + 15=24</a:t>
                </a:r>
                <a:endParaRPr lang="en-US" sz="3200" dirty="0"/>
              </a:p>
              <a:p>
                <a:endParaRPr lang="ru-RU" sz="32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22" t="-18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6016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Применение  интеграла в экономике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ru-RU" sz="3200" dirty="0" smtClean="0"/>
                  <a:t>2)Определить объём продукции, произведённой рабочим за третий час рабочего дня, если производительность труда характеризуется функцией</a:t>
                </a:r>
              </a:p>
              <a:p>
                <a:r>
                  <a:rPr lang="en-US" sz="3200" dirty="0"/>
                  <a:t>f</a:t>
                </a:r>
                <a:r>
                  <a:rPr lang="en-US" sz="3200" dirty="0" smtClean="0"/>
                  <a:t>(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</a:rPr>
                      <m:t>𝑡</m:t>
                    </m:r>
                  </m:oMath>
                </a14:m>
                <a:r>
                  <a:rPr lang="en-US" sz="3200" dirty="0" smtClean="0"/>
                  <a:t>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𝑡</m:t>
                        </m:r>
                        <m:r>
                          <a:rPr lang="en-US" sz="3200" b="0" i="1" smtClean="0">
                            <a:latin typeface="Cambria Math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sz="3200" dirty="0" smtClean="0"/>
                  <a:t> +4</a:t>
                </a:r>
              </a:p>
              <a:p>
                <a:r>
                  <a:rPr lang="en-US" sz="3200" dirty="0" smtClean="0"/>
                  <a:t>V=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320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sup>
                      <m:e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  <m:f>
                          <m:fPr>
                            <m:ctrlPr>
                              <a:rPr lang="en-US" sz="32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3200" i="1">
                                <a:latin typeface="Cambria Math"/>
                              </a:rPr>
                              <m:t>3</m:t>
                            </m:r>
                            <m:r>
                              <a:rPr lang="en-US" sz="3200" i="1">
                                <a:latin typeface="Cambria Math"/>
                              </a:rPr>
                              <m:t>𝑡</m:t>
                            </m:r>
                            <m:r>
                              <a:rPr lang="en-US" sz="3200" i="1">
                                <a:latin typeface="Cambria Math"/>
                              </a:rPr>
                              <m:t>+1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sz="3200" dirty="0"/>
                          <m:t> +4 </m:t>
                        </m:r>
                      </m:e>
                    </m:nary>
                  </m:oMath>
                </a14:m>
                <a:r>
                  <a:rPr lang="en-US" sz="3200" dirty="0" smtClean="0"/>
                  <a:t>)</a:t>
                </a:r>
                <a:r>
                  <a:rPr lang="en-US" sz="3200" dirty="0" err="1" smtClean="0"/>
                  <a:t>dt</a:t>
                </a:r>
                <a:r>
                  <a:rPr lang="en-US" sz="3200" dirty="0" smtClean="0"/>
                  <a:t>=</a:t>
                </a:r>
              </a:p>
              <a:p>
                <a:r>
                  <a:rPr lang="en-US" sz="3200" dirty="0" smtClean="0"/>
                  <a:t>F(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</a:rPr>
                      <m:t>𝑡</m:t>
                    </m:r>
                  </m:oMath>
                </a14:m>
                <a:r>
                  <a:rPr lang="en-US" sz="3200" dirty="0" smtClean="0"/>
                  <a:t>)=</a:t>
                </a:r>
                <a:r>
                  <a:rPr lang="en-US" sz="3200" dirty="0" err="1" smtClean="0"/>
                  <a:t>ln</a:t>
                </a:r>
                <a:r>
                  <a:rPr lang="en-US" sz="3200" dirty="0" smtClean="0"/>
                  <a:t>(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</a:rPr>
                      <m:t>3</m:t>
                    </m:r>
                    <m:r>
                      <a:rPr lang="en-US" sz="3200" i="1">
                        <a:latin typeface="Cambria Math"/>
                      </a:rPr>
                      <m:t>𝑡</m:t>
                    </m:r>
                    <m:r>
                      <a:rPr lang="en-US" sz="3200" i="1">
                        <a:latin typeface="Cambria Math"/>
                      </a:rPr>
                      <m:t>+1</m:t>
                    </m:r>
                  </m:oMath>
                </a14:m>
                <a:r>
                  <a:rPr lang="en-US" sz="3200" dirty="0" smtClean="0"/>
                  <a:t>) +4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</a:rPr>
                      <m:t>𝑡</m:t>
                    </m:r>
                  </m:oMath>
                </a14:m>
                <a:endParaRPr lang="en-US" sz="3200" dirty="0" smtClean="0"/>
              </a:p>
              <a:p>
                <a:r>
                  <a:rPr lang="en-US" sz="3200" dirty="0" smtClean="0"/>
                  <a:t>V=ln10+12 – ln7 – 8=</a:t>
                </a:r>
                <a:r>
                  <a:rPr lang="en-US" sz="3200" dirty="0" err="1" smtClean="0"/>
                  <a:t>ln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3200" b="0" i="1" smtClean="0">
                        <a:latin typeface="Cambria Math"/>
                      </a:rPr>
                      <m:t>+4</m:t>
                    </m:r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74" t="-3905" r="-2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3101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0"/>
            <a:ext cx="8260672" cy="1039427"/>
          </a:xfrm>
        </p:spPr>
        <p:txBody>
          <a:bodyPr/>
          <a:lstStyle/>
          <a:p>
            <a:r>
              <a:rPr lang="ru-RU" dirty="0" smtClean="0"/>
              <a:t>Самостоятельная работа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4"/>
              <p:cNvSpPr>
                <a:spLocks noGrp="1"/>
              </p:cNvSpPr>
              <p:nvPr>
                <p:ph sz="half" idx="1"/>
              </p:nvPr>
            </p:nvSpPr>
            <p:spPr>
              <a:xfrm>
                <a:off x="323528" y="836712"/>
                <a:ext cx="4254624" cy="5472608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1 вариант</a:t>
                </a:r>
              </a:p>
              <a:p>
                <a:r>
                  <a:rPr lang="ru-RU" sz="3200" dirty="0" smtClean="0"/>
                  <a:t>1)Вычислите:</a:t>
                </a:r>
              </a:p>
              <a:p>
                <a:r>
                  <a:rPr lang="ru-RU" sz="3200" dirty="0"/>
                  <a:t>а</a:t>
                </a:r>
                <a:r>
                  <a:rPr lang="ru-RU" sz="3200" dirty="0" smtClean="0"/>
                  <a:t>)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ru-RU" sz="320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ru-RU" sz="3200" b="0" i="1" smtClean="0">
                            <a:latin typeface="Cambria Math"/>
                          </a:rPr>
                          <m:t>0</m:t>
                        </m:r>
                      </m:sub>
                      <m:sup>
                        <m:f>
                          <m:fPr>
                            <m:ctrlPr>
                              <a:rPr lang="el-GR" sz="32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l-GR" sz="3200" i="1" smtClean="0">
                                <a:latin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ru-RU" sz="32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sup>
                      <m:e>
                        <m:func>
                          <m:func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200" i="0" smtClean="0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ru-RU" sz="3200" b="0" i="1" smtClean="0">
                                <a:latin typeface="Cambria Math"/>
                              </a:rPr>
                              <m:t>х</m:t>
                            </m:r>
                          </m:e>
                        </m:func>
                      </m:e>
                    </m:nary>
                    <m:r>
                      <m:rPr>
                        <m:sty m:val="p"/>
                      </m:rPr>
                      <a:rPr lang="en-US" sz="3200" b="0" i="0" smtClean="0">
                        <a:latin typeface="Cambria Math"/>
                      </a:rPr>
                      <m:t>dx</m:t>
                    </m:r>
                    <m:r>
                      <a:rPr lang="en-US" sz="3200" b="0" i="0" smtClean="0">
                        <a:latin typeface="Cambria Math"/>
                      </a:rPr>
                      <m:t> ;</m:t>
                    </m:r>
                  </m:oMath>
                </a14:m>
                <a:endParaRPr lang="ru-RU" sz="3200" b="0" dirty="0" smtClean="0"/>
              </a:p>
              <a:p>
                <a:endParaRPr lang="ru-RU" sz="3200" dirty="0" smtClean="0"/>
              </a:p>
              <a:p>
                <a:r>
                  <a:rPr lang="ru-RU" sz="3200" dirty="0" smtClean="0"/>
                  <a:t>б)</a:t>
                </a:r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360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ru-RU" sz="3600" b="0" i="1" smtClean="0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ru-RU" sz="3600" b="0" i="1" smtClean="0">
                            <a:latin typeface="Cambria Math"/>
                          </a:rPr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ru-RU" sz="3600" b="0" i="1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e>
                    </m:nary>
                    <m:r>
                      <a:rPr lang="en-US" sz="3600" i="1">
                        <a:latin typeface="Cambria Math"/>
                      </a:rPr>
                      <m:t>𝑑𝑥</m:t>
                    </m:r>
                  </m:oMath>
                </a14:m>
                <a:r>
                  <a:rPr lang="ru-RU" sz="3200" dirty="0" smtClean="0"/>
                  <a:t>;</a:t>
                </a:r>
              </a:p>
              <a:p>
                <a:endParaRPr lang="ru-RU" sz="3200" dirty="0" smtClean="0"/>
              </a:p>
              <a:p>
                <a:r>
                  <a:rPr lang="ru-RU" sz="3200" dirty="0" smtClean="0"/>
                  <a:t>2)Вычислите площадь фигуры, ограниченной линиями </a:t>
                </a:r>
              </a:p>
              <a:p>
                <a:r>
                  <a:rPr lang="ru-RU" sz="3200" dirty="0" smtClean="0"/>
                  <a:t>у=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2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3200" dirty="0" smtClean="0"/>
                  <a:t>,у=0,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</a:rPr>
                      <m:t>𝑥</m:t>
                    </m:r>
                  </m:oMath>
                </a14:m>
                <a:r>
                  <a:rPr lang="ru-RU" sz="3200" dirty="0" smtClean="0"/>
                  <a:t>=2</a:t>
                </a:r>
                <a:endParaRPr lang="ru-RU" sz="3200" dirty="0"/>
              </a:p>
            </p:txBody>
          </p:sp>
        </mc:Choice>
        <mc:Fallback xmlns="">
          <p:sp>
            <p:nvSpPr>
              <p:cNvPr id="5" name="Объек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323528" y="836712"/>
                <a:ext cx="4254624" cy="5472608"/>
              </a:xfrm>
              <a:blipFill rotWithShape="1">
                <a:blip r:embed="rId2"/>
                <a:stretch>
                  <a:fillRect t="-22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283968" y="908720"/>
                <a:ext cx="4038600" cy="4968552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2 вариант</a:t>
                </a:r>
              </a:p>
              <a:p>
                <a:r>
                  <a:rPr lang="ru-RU" sz="3200" dirty="0"/>
                  <a:t>1)Вычислите:</a:t>
                </a:r>
              </a:p>
              <a:p>
                <a:r>
                  <a:rPr lang="ru-RU" sz="3200" dirty="0"/>
                  <a:t>а)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ru-RU" sz="3200" i="1">
                            <a:latin typeface="Cambria Math"/>
                          </a:rPr>
                        </m:ctrlPr>
                      </m:naryPr>
                      <m:sub>
                        <m:f>
                          <m:fPr>
                            <m:ctrlPr>
                              <a:rPr lang="el-GR" sz="32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l-GR" sz="3200" i="1" smtClean="0">
                                <a:latin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ru-RU" sz="32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sub>
                      <m:sup>
                        <m:f>
                          <m:fPr>
                            <m:ctrlPr>
                              <a:rPr lang="el-GR" sz="32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l-GR" sz="3200" i="1">
                                <a:latin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ru-RU" sz="32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  <m:e>
                        <m:func>
                          <m:func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200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ru-RU" sz="3200" b="0" i="1" smtClean="0">
                                <a:latin typeface="Cambria Math"/>
                              </a:rPr>
                              <m:t>х</m:t>
                            </m:r>
                          </m:e>
                        </m:func>
                      </m:e>
                    </m:nary>
                    <m:r>
                      <m:rPr>
                        <m:sty m:val="p"/>
                      </m:rPr>
                      <a:rPr lang="en-US" sz="3200">
                        <a:latin typeface="Cambria Math"/>
                      </a:rPr>
                      <m:t>dx</m:t>
                    </m:r>
                    <m:r>
                      <a:rPr lang="en-US" sz="3200">
                        <a:latin typeface="Cambria Math"/>
                      </a:rPr>
                      <m:t> ;</m:t>
                    </m:r>
                  </m:oMath>
                </a14:m>
                <a:endParaRPr lang="ru-RU" sz="3200" dirty="0"/>
              </a:p>
              <a:p>
                <a:endParaRPr lang="ru-RU" sz="3200" dirty="0" smtClean="0"/>
              </a:p>
              <a:p>
                <a:r>
                  <a:rPr lang="ru-RU" sz="3200" dirty="0" smtClean="0"/>
                  <a:t>б</a:t>
                </a:r>
                <a:r>
                  <a:rPr lang="ru-RU" sz="3200" dirty="0"/>
                  <a:t>)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32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ru-RU" sz="3200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ru-RU" sz="3200" i="1">
                            <a:latin typeface="Cambria Math"/>
                          </a:rPr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en-US" sz="32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ru-RU" sz="3200" b="0" i="1" smtClean="0">
                                <a:latin typeface="Cambria Math"/>
                              </a:rPr>
                              <m:t>5</m:t>
                            </m:r>
                          </m:sup>
                        </m:sSup>
                      </m:e>
                    </m:nary>
                    <m:r>
                      <a:rPr lang="en-US" sz="3200" i="1">
                        <a:latin typeface="Cambria Math"/>
                      </a:rPr>
                      <m:t>𝑑𝑥</m:t>
                    </m:r>
                    <m:r>
                      <a:rPr lang="en-US" sz="3200" i="1">
                        <a:latin typeface="Cambria Math"/>
                      </a:rPr>
                      <m:t> </m:t>
                    </m:r>
                  </m:oMath>
                </a14:m>
                <a:endParaRPr lang="ru-RU" sz="3200" dirty="0" smtClean="0"/>
              </a:p>
              <a:p>
                <a:endParaRPr lang="ru-RU" sz="3200" dirty="0" smtClean="0"/>
              </a:p>
              <a:p>
                <a:r>
                  <a:rPr lang="ru-RU" sz="3200" dirty="0" smtClean="0"/>
                  <a:t>2)Вычислите </a:t>
                </a:r>
                <a:r>
                  <a:rPr lang="ru-RU" sz="3200" dirty="0"/>
                  <a:t>площадь фигуры, ограниченной линиями </a:t>
                </a:r>
              </a:p>
              <a:p>
                <a:r>
                  <a:rPr lang="ru-RU" sz="3200" dirty="0"/>
                  <a:t>у=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ru-RU" sz="32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3200" dirty="0"/>
                  <a:t>,у=0,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</a:rPr>
                      <m:t>𝑥</m:t>
                    </m:r>
                  </m:oMath>
                </a14:m>
                <a:r>
                  <a:rPr lang="ru-RU" sz="3200" dirty="0"/>
                  <a:t>=2</a:t>
                </a:r>
              </a:p>
            </p:txBody>
          </p:sp>
        </mc:Choice>
        <mc:Fallback xmlns="">
          <p:sp>
            <p:nvSpPr>
              <p:cNvPr id="6" name="Объект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283968" y="908720"/>
                <a:ext cx="4038600" cy="4968552"/>
              </a:xfrm>
              <a:blipFill rotWithShape="1">
                <a:blip r:embed="rId3"/>
                <a:stretch>
                  <a:fillRect t="-2454" b="-7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34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ru-RU" dirty="0" smtClean="0"/>
                  <a:t>1вариант</a:t>
                </a:r>
                <a:endParaRPr lang="ru-RU" dirty="0"/>
              </a:p>
              <a:p>
                <a:r>
                  <a:rPr lang="ru-RU" dirty="0" smtClean="0"/>
                  <a:t>1)  а)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ru-RU" dirty="0" smtClean="0"/>
              </a:p>
              <a:p>
                <a:pPr marL="114300" indent="0">
                  <a:buNone/>
                </a:pPr>
                <a:endParaRPr lang="ru-RU" dirty="0" smtClean="0"/>
              </a:p>
              <a:p>
                <a:r>
                  <a:rPr lang="ru-RU" dirty="0"/>
                  <a:t> </a:t>
                </a:r>
                <a:r>
                  <a:rPr lang="ru-RU" dirty="0" smtClean="0"/>
                  <a:t>     б)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/>
                          </a:rPr>
                          <m:t>31</m:t>
                        </m:r>
                      </m:num>
                      <m:den>
                        <m:r>
                          <a:rPr lang="ru-RU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ru-RU" b="0" i="1" smtClean="0">
                        <a:latin typeface="Cambria Math"/>
                      </a:rPr>
                      <m:t>=</m:t>
                    </m:r>
                    <m:r>
                      <a:rPr lang="ru-RU" b="0" i="1" smtClean="0">
                        <a:solidFill>
                          <a:srgbClr val="FF0000"/>
                        </a:solidFill>
                        <a:latin typeface="Cambria Math"/>
                      </a:rPr>
                      <m:t>6,2</m:t>
                    </m:r>
                  </m:oMath>
                </a14:m>
                <a:endParaRPr lang="ru-RU" dirty="0" smtClean="0"/>
              </a:p>
              <a:p>
                <a:r>
                  <a:rPr lang="ru-RU" dirty="0" smtClean="0"/>
                  <a:t>2) 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t="-13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4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r>
                  <a:rPr lang="ru-RU" dirty="0" smtClean="0"/>
                  <a:t>2вариант</a:t>
                </a:r>
              </a:p>
              <a:p>
                <a:r>
                  <a:rPr lang="ru-RU" dirty="0"/>
                  <a:t>1</a:t>
                </a:r>
                <a:r>
                  <a:rPr lang="ru-RU" dirty="0" smtClean="0"/>
                  <a:t>)     а)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ru-RU" b="1" dirty="0" smtClean="0"/>
              </a:p>
              <a:p>
                <a:pPr marL="114300" indent="0">
                  <a:buNone/>
                </a:pPr>
                <a:endParaRPr lang="ru-RU" b="1" dirty="0" smtClean="0"/>
              </a:p>
              <a:p>
                <a:r>
                  <a:rPr lang="ru-RU" dirty="0"/>
                  <a:t> </a:t>
                </a:r>
                <a:r>
                  <a:rPr lang="ru-RU" dirty="0" smtClean="0"/>
                  <a:t>        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/>
                          </a:rPr>
                          <m:t>21</m:t>
                        </m:r>
                      </m:num>
                      <m:den>
                        <m:r>
                          <a:rPr lang="ru-RU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dirty="0" smtClean="0"/>
                  <a:t> =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10,5</a:t>
                </a:r>
              </a:p>
              <a:p>
                <a:r>
                  <a:rPr lang="ru-RU" dirty="0" smtClean="0"/>
                  <a:t>2)  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4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Объек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 t="-13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614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dirty="0" smtClean="0"/>
              <a:t>Прочитать п.294   стр.294-295</a:t>
            </a:r>
          </a:p>
          <a:p>
            <a:pPr lvl="0">
              <a:buClr>
                <a:srgbClr val="93A299"/>
              </a:buClr>
            </a:pPr>
            <a:r>
              <a:rPr lang="ru-RU" sz="3600" dirty="0" smtClean="0"/>
              <a:t> </a:t>
            </a:r>
            <a:r>
              <a:rPr lang="ru-RU" sz="3600" dirty="0">
                <a:solidFill>
                  <a:srgbClr val="564B3C"/>
                </a:solidFill>
              </a:rPr>
              <a:t>№49.11 </a:t>
            </a:r>
            <a:r>
              <a:rPr lang="ru-RU" sz="3600" dirty="0" smtClean="0">
                <a:solidFill>
                  <a:srgbClr val="564B3C"/>
                </a:solidFill>
              </a:rPr>
              <a:t>а</a:t>
            </a:r>
            <a:endParaRPr lang="ru-RU" sz="3600" dirty="0">
              <a:solidFill>
                <a:srgbClr val="564B3C"/>
              </a:solidFill>
            </a:endParaRPr>
          </a:p>
          <a:p>
            <a:pPr lvl="0">
              <a:buClr>
                <a:srgbClr val="93A299"/>
              </a:buClr>
            </a:pPr>
            <a:r>
              <a:rPr lang="ru-RU" sz="3600" dirty="0">
                <a:solidFill>
                  <a:srgbClr val="564B3C"/>
                </a:solidFill>
              </a:rPr>
              <a:t>№</a:t>
            </a:r>
            <a:r>
              <a:rPr lang="ru-RU" sz="3600" dirty="0" smtClean="0">
                <a:solidFill>
                  <a:srgbClr val="564B3C"/>
                </a:solidFill>
              </a:rPr>
              <a:t>49.13б</a:t>
            </a:r>
            <a:endParaRPr lang="ru-RU" sz="3600" dirty="0">
              <a:solidFill>
                <a:srgbClr val="564B3C"/>
              </a:solidFill>
            </a:endParaRPr>
          </a:p>
          <a:p>
            <a:pPr lvl="0">
              <a:buClr>
                <a:srgbClr val="93A299"/>
              </a:buClr>
            </a:pPr>
            <a:r>
              <a:rPr lang="ru-RU" sz="3600" dirty="0">
                <a:solidFill>
                  <a:srgbClr val="564B3C"/>
                </a:solidFill>
              </a:rPr>
              <a:t>№49.16 </a:t>
            </a:r>
            <a:r>
              <a:rPr lang="ru-RU" sz="3600" dirty="0" smtClean="0">
                <a:solidFill>
                  <a:srgbClr val="564B3C"/>
                </a:solidFill>
              </a:rPr>
              <a:t>б</a:t>
            </a:r>
          </a:p>
          <a:p>
            <a:pPr lvl="0">
              <a:buClr>
                <a:srgbClr val="93A299"/>
              </a:buClr>
            </a:pPr>
            <a:r>
              <a:rPr lang="ru-RU" sz="3600" dirty="0" smtClean="0">
                <a:solidFill>
                  <a:srgbClr val="564B3C"/>
                </a:solidFill>
              </a:rPr>
              <a:t>Повторить графики элементарных функций</a:t>
            </a:r>
          </a:p>
          <a:p>
            <a:pPr lvl="0">
              <a:buClr>
                <a:srgbClr val="93A299"/>
              </a:buClr>
            </a:pPr>
            <a:r>
              <a:rPr lang="ru-RU" sz="3600" dirty="0" smtClean="0">
                <a:solidFill>
                  <a:srgbClr val="564B3C"/>
                </a:solidFill>
              </a:rPr>
              <a:t>Работа в интернет-кабинете</a:t>
            </a:r>
            <a:endParaRPr lang="ru-RU" sz="3600" dirty="0">
              <a:solidFill>
                <a:srgbClr val="564B3C"/>
              </a:solidFill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97232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Учебник       Алгебра и начала математического анализа  10-11 Мордкович А.Г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2"/>
              </a:rPr>
              <a:t>http://go.mail.ru/search_images?q</a:t>
            </a:r>
            <a:r>
              <a:rPr lang="en-US" dirty="0" smtClean="0">
                <a:solidFill>
                  <a:schemeClr val="tx1"/>
                </a:solidFill>
                <a:hlinkClick r:id="rId2"/>
              </a:rPr>
              <a:t>=%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Материалы урока учителя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математики ГБОУ ЦО №170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Санкт-Петербурга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Рясько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Марины Николаевны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613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183880" cy="1051560"/>
          </a:xfrm>
        </p:spPr>
        <p:txBody>
          <a:bodyPr>
            <a:normAutofit/>
          </a:bodyPr>
          <a:lstStyle/>
          <a:p>
            <a:r>
              <a:rPr lang="ru-RU" b="0" dirty="0">
                <a:solidFill>
                  <a:schemeClr val="tx1"/>
                </a:solidFill>
                <a:effectLst/>
                <a:latin typeface="Book Antiqua" pitchFamily="18" charset="0"/>
              </a:rPr>
              <a:t>Подготовка к ЕГЭ</a:t>
            </a:r>
          </a:p>
        </p:txBody>
      </p:sp>
      <p:pic>
        <p:nvPicPr>
          <p:cNvPr id="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1472" y="1916832"/>
            <a:ext cx="8941960" cy="47525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1097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39552" y="2564904"/>
            <a:ext cx="8261350" cy="1039812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криволинейная трапеция</a:t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и её площадь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10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криволинейной трапецией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211960" y="1748416"/>
                <a:ext cx="4752528" cy="4407408"/>
              </a:xfrm>
            </p:spPr>
            <p:txBody>
              <a:bodyPr/>
              <a:lstStyle/>
              <a:p>
                <a:r>
                  <a:rPr lang="ru-RU" dirty="0" smtClean="0"/>
                  <a:t>называется фигура, ограниченная </a:t>
                </a:r>
                <a:r>
                  <a:rPr lang="ru-RU" dirty="0">
                    <a:solidFill>
                      <a:srgbClr val="FF0000"/>
                    </a:solidFill>
                  </a:rPr>
                  <a:t>осью 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х,</a:t>
                </a:r>
                <a:endParaRPr lang="ru-RU" dirty="0">
                  <a:solidFill>
                    <a:srgbClr val="FF0000"/>
                  </a:solidFill>
                </a:endParaRPr>
              </a:p>
              <a:p>
                <a:r>
                  <a:rPr lang="ru-RU" dirty="0" smtClean="0"/>
                  <a:t>графиком непрерывной и не меняющей на отрезке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ru-RU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ru-RU" b="0" i="1" smtClean="0">
                            <a:latin typeface="Cambria Math"/>
                          </a:rPr>
                          <m:t>а,в</m:t>
                        </m:r>
                      </m:e>
                    </m:d>
                  </m:oMath>
                </a14:m>
                <a:r>
                  <a:rPr lang="ru-RU" dirty="0" smtClean="0"/>
                  <a:t>знака функции</a:t>
                </a:r>
                <a:r>
                  <a:rPr lang="en-US" dirty="0" smtClean="0"/>
                  <a:t>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f(x)</a:t>
                </a:r>
                <a:endParaRPr lang="ru-RU" dirty="0" smtClean="0">
                  <a:solidFill>
                    <a:srgbClr val="FF0000"/>
                  </a:solidFill>
                </a:endParaRPr>
              </a:p>
              <a:p>
                <a:r>
                  <a:rPr lang="ru-RU" dirty="0" smtClean="0"/>
                  <a:t> и прямыми 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х=а</a:t>
                </a:r>
                <a:r>
                  <a:rPr lang="ru-RU" dirty="0" smtClean="0"/>
                  <a:t>, 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х=в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Объек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211960" y="1748416"/>
                <a:ext cx="4752528" cy="4407408"/>
              </a:xfrm>
              <a:blipFill rotWithShape="1">
                <a:blip r:embed="rId2"/>
                <a:stretch>
                  <a:fillRect t="-1383" r="-14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48416"/>
            <a:ext cx="3888432" cy="452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077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4294967295"/>
          </p:nvPr>
        </p:nvSpPr>
        <p:spPr>
          <a:xfrm>
            <a:off x="0" y="1752600"/>
            <a:ext cx="8229600" cy="4373563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Объясните, какие из данных фигур являются криволинейной трапецией , а какие не являются и почему.</a:t>
            </a:r>
          </a:p>
        </p:txBody>
      </p:sp>
    </p:spTree>
    <p:extLst>
      <p:ext uri="{BB962C8B-B14F-4D97-AF65-F5344CB8AC3E}">
        <p14:creationId xmlns:p14="http://schemas.microsoft.com/office/powerpoint/2010/main" val="414393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 найти площадь криволинейной трапеции?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14500"/>
            <a:ext cx="5602932" cy="452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644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Можно разбить трапецию на прямоугольники и найти сумму их площадей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72816"/>
            <a:ext cx="5472608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367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136904" cy="6102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081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олилиния 39"/>
          <p:cNvSpPr/>
          <p:nvPr/>
        </p:nvSpPr>
        <p:spPr>
          <a:xfrm>
            <a:off x="2000250" y="1571625"/>
            <a:ext cx="1009650" cy="4391025"/>
          </a:xfrm>
          <a:custGeom>
            <a:avLst/>
            <a:gdLst>
              <a:gd name="connsiteX0" fmla="*/ 9525 w 1009650"/>
              <a:gd name="connsiteY0" fmla="*/ 4381500 h 4391025"/>
              <a:gd name="connsiteX1" fmla="*/ 0 w 1009650"/>
              <a:gd name="connsiteY1" fmla="*/ 3905250 h 4391025"/>
              <a:gd name="connsiteX2" fmla="*/ 314325 w 1009650"/>
              <a:gd name="connsiteY2" fmla="*/ 3057525 h 4391025"/>
              <a:gd name="connsiteX3" fmla="*/ 495300 w 1009650"/>
              <a:gd name="connsiteY3" fmla="*/ 2343150 h 4391025"/>
              <a:gd name="connsiteX4" fmla="*/ 781050 w 1009650"/>
              <a:gd name="connsiteY4" fmla="*/ 1123950 h 4391025"/>
              <a:gd name="connsiteX5" fmla="*/ 923925 w 1009650"/>
              <a:gd name="connsiteY5" fmla="*/ 495300 h 4391025"/>
              <a:gd name="connsiteX6" fmla="*/ 1000125 w 1009650"/>
              <a:gd name="connsiteY6" fmla="*/ 0 h 4391025"/>
              <a:gd name="connsiteX7" fmla="*/ 1009650 w 1009650"/>
              <a:gd name="connsiteY7" fmla="*/ 4391025 h 4391025"/>
              <a:gd name="connsiteX8" fmla="*/ 9525 w 1009650"/>
              <a:gd name="connsiteY8" fmla="*/ 4381500 h 439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09650" h="4391025">
                <a:moveTo>
                  <a:pt x="9525" y="4381500"/>
                </a:moveTo>
                <a:lnTo>
                  <a:pt x="0" y="3905250"/>
                </a:lnTo>
                <a:lnTo>
                  <a:pt x="314325" y="3057525"/>
                </a:lnTo>
                <a:lnTo>
                  <a:pt x="495300" y="2343150"/>
                </a:lnTo>
                <a:lnTo>
                  <a:pt x="781050" y="1123950"/>
                </a:lnTo>
                <a:lnTo>
                  <a:pt x="923925" y="495300"/>
                </a:lnTo>
                <a:lnTo>
                  <a:pt x="1000125" y="0"/>
                </a:lnTo>
                <a:lnTo>
                  <a:pt x="1009650" y="4391025"/>
                </a:lnTo>
                <a:lnTo>
                  <a:pt x="9525" y="4381500"/>
                </a:lnTo>
                <a:close/>
              </a:path>
            </a:pathLst>
          </a:custGeom>
          <a:solidFill>
            <a:srgbClr val="FFFF00">
              <a:alpha val="3882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67" name="Прямая соединительная линия 66"/>
          <p:cNvCxnSpPr>
            <a:stCxn id="64" idx="0"/>
            <a:endCxn id="62" idx="4"/>
          </p:cNvCxnSpPr>
          <p:nvPr/>
        </p:nvCxnSpPr>
        <p:spPr>
          <a:xfrm rot="16200000" flipV="1">
            <a:off x="1752524" y="5696029"/>
            <a:ext cx="500979" cy="552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643042" y="285728"/>
            <a:ext cx="671664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Найти площадь криволинейной трапеции,</a:t>
            </a:r>
          </a:p>
          <a:p>
            <a:pPr algn="ctr"/>
            <a:r>
              <a:rPr lang="ru-RU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изображенной на рисунке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683568" y="5949280"/>
            <a:ext cx="3816424" cy="1588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5400000" flipH="1" flipV="1">
            <a:off x="-899814" y="3861048"/>
            <a:ext cx="4751734" cy="794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4139952" y="6021288"/>
          <a:ext cx="57508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9" name="Формула" r:id="rId4" imgW="126720" imgH="139680" progId="Equation.3">
                  <p:embed/>
                </p:oleObj>
              </mc:Choice>
              <mc:Fallback>
                <p:oleObj name="Формула" r:id="rId4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6021288"/>
                        <a:ext cx="575080" cy="360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1115616" y="1556792"/>
          <a:ext cx="360040" cy="4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0" name="Формула" r:id="rId6" imgW="139680" imgH="164880" progId="Equation.3">
                  <p:embed/>
                </p:oleObj>
              </mc:Choice>
              <mc:Fallback>
                <p:oleObj name="Формула" r:id="rId6" imgW="1396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556792"/>
                        <a:ext cx="360040" cy="42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15616" y="587727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prstClr val="black"/>
                </a:solidFill>
              </a:rPr>
              <a:t>0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-1223850" y="3752242"/>
            <a:ext cx="4391694" cy="79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79512" y="4939580"/>
            <a:ext cx="3312368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-212738" y="3756831"/>
            <a:ext cx="438331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51520" y="4437112"/>
            <a:ext cx="324036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67544" y="5445224"/>
            <a:ext cx="3024336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 flipH="1" flipV="1">
            <a:off x="288318" y="3752242"/>
            <a:ext cx="4392488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 flipH="1" flipV="1">
            <a:off x="796963" y="3747653"/>
            <a:ext cx="438331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67544" y="3933056"/>
            <a:ext cx="3024336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79512" y="3429000"/>
            <a:ext cx="3312368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827584" y="2924944"/>
            <a:ext cx="2664296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67544" y="2420888"/>
            <a:ext cx="3024336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67544" y="1988840"/>
            <a:ext cx="3024336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7544" y="1556792"/>
            <a:ext cx="3024336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 flipH="1" flipV="1">
            <a:off x="-1723317" y="3747653"/>
            <a:ext cx="438331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 flipH="1" flipV="1">
            <a:off x="1299430" y="3747653"/>
            <a:ext cx="438331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Овал 55"/>
          <p:cNvSpPr/>
          <p:nvPr/>
        </p:nvSpPr>
        <p:spPr>
          <a:xfrm>
            <a:off x="1943720" y="5400000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8" name="Овал 57"/>
          <p:cNvSpPr/>
          <p:nvPr/>
        </p:nvSpPr>
        <p:spPr>
          <a:xfrm>
            <a:off x="935608" y="5400000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2447776" y="3861048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0" name="Овал 59"/>
          <p:cNvSpPr/>
          <p:nvPr/>
        </p:nvSpPr>
        <p:spPr>
          <a:xfrm>
            <a:off x="2951832" y="1484784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396000" y="3861048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2" name="Полилиния 61"/>
          <p:cNvSpPr/>
          <p:nvPr/>
        </p:nvSpPr>
        <p:spPr>
          <a:xfrm>
            <a:off x="9525" y="1181100"/>
            <a:ext cx="3076575" cy="4772025"/>
          </a:xfrm>
          <a:custGeom>
            <a:avLst/>
            <a:gdLst>
              <a:gd name="connsiteX0" fmla="*/ 0 w 3076575"/>
              <a:gd name="connsiteY0" fmla="*/ 400050 h 4772025"/>
              <a:gd name="connsiteX1" fmla="*/ 447675 w 3076575"/>
              <a:gd name="connsiteY1" fmla="*/ 2743200 h 4772025"/>
              <a:gd name="connsiteX2" fmla="*/ 990600 w 3076575"/>
              <a:gd name="connsiteY2" fmla="*/ 4267200 h 4772025"/>
              <a:gd name="connsiteX3" fmla="*/ 1476375 w 3076575"/>
              <a:gd name="connsiteY3" fmla="*/ 4772025 h 4772025"/>
              <a:gd name="connsiteX4" fmla="*/ 1990725 w 3076575"/>
              <a:gd name="connsiteY4" fmla="*/ 4267200 h 4772025"/>
              <a:gd name="connsiteX5" fmla="*/ 2524125 w 3076575"/>
              <a:gd name="connsiteY5" fmla="*/ 2619375 h 4772025"/>
              <a:gd name="connsiteX6" fmla="*/ 3048000 w 3076575"/>
              <a:gd name="connsiteY6" fmla="*/ 142875 h 4772025"/>
              <a:gd name="connsiteX7" fmla="*/ 3048000 w 3076575"/>
              <a:gd name="connsiteY7" fmla="*/ 142875 h 4772025"/>
              <a:gd name="connsiteX8" fmla="*/ 3076575 w 3076575"/>
              <a:gd name="connsiteY8" fmla="*/ 0 h 477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76575" h="4772025">
                <a:moveTo>
                  <a:pt x="0" y="400050"/>
                </a:moveTo>
                <a:cubicBezTo>
                  <a:pt x="141287" y="1249362"/>
                  <a:pt x="282575" y="2098675"/>
                  <a:pt x="447675" y="2743200"/>
                </a:cubicBezTo>
                <a:cubicBezTo>
                  <a:pt x="612775" y="3387725"/>
                  <a:pt x="819150" y="3929063"/>
                  <a:pt x="990600" y="4267200"/>
                </a:cubicBezTo>
                <a:cubicBezTo>
                  <a:pt x="1162050" y="4605337"/>
                  <a:pt x="1309688" y="4772025"/>
                  <a:pt x="1476375" y="4772025"/>
                </a:cubicBezTo>
                <a:cubicBezTo>
                  <a:pt x="1643062" y="4772025"/>
                  <a:pt x="1816100" y="4625975"/>
                  <a:pt x="1990725" y="4267200"/>
                </a:cubicBezTo>
                <a:cubicBezTo>
                  <a:pt x="2165350" y="3908425"/>
                  <a:pt x="2347913" y="3306762"/>
                  <a:pt x="2524125" y="2619375"/>
                </a:cubicBezTo>
                <a:cubicBezTo>
                  <a:pt x="2700337" y="1931988"/>
                  <a:pt x="3048000" y="142875"/>
                  <a:pt x="3048000" y="142875"/>
                </a:cubicBezTo>
                <a:lnTo>
                  <a:pt x="3048000" y="142875"/>
                </a:lnTo>
                <a:lnTo>
                  <a:pt x="3076575" y="0"/>
                </a:lnTo>
              </a:path>
            </a:pathLst>
          </a:cu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63" name="Овал 62"/>
          <p:cNvSpPr/>
          <p:nvPr/>
        </p:nvSpPr>
        <p:spPr>
          <a:xfrm>
            <a:off x="1439664" y="5913288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835696" y="594928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843808" y="594928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285984" y="1285860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err="1">
                <a:solidFill>
                  <a:prstClr val="black"/>
                </a:solidFill>
              </a:rPr>
              <a:t>У=х</a:t>
            </a:r>
            <a:r>
              <a:rPr lang="ru-RU" sz="2400" dirty="0">
                <a:solidFill>
                  <a:prstClr val="black"/>
                </a:solidFill>
              </a:rPr>
              <a:t>²</a:t>
            </a: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4857752" y="1357298"/>
          <a:ext cx="2701655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1" name="Формула" r:id="rId8" imgW="825480" imgH="482400" progId="Equation.3">
                  <p:embed/>
                </p:oleObj>
              </mc:Choice>
              <mc:Fallback>
                <p:oleObj name="Формула" r:id="rId8" imgW="82548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2" y="1357298"/>
                        <a:ext cx="2701655" cy="9286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463866"/>
              </p:ext>
            </p:extLst>
          </p:nvPr>
        </p:nvGraphicFramePr>
        <p:xfrm>
          <a:off x="3705225" y="2441575"/>
          <a:ext cx="2234928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" name="Формула" r:id="rId10" imgW="787320" imgH="469800" progId="Equation.3">
                  <p:embed/>
                </p:oleObj>
              </mc:Choice>
              <mc:Fallback>
                <p:oleObj name="Формула" r:id="rId10" imgW="78732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5225" y="2441575"/>
                        <a:ext cx="2234928" cy="9874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6072198" y="2786058"/>
          <a:ext cx="2633663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3" name="Формула" r:id="rId12" imgW="850680" imgH="203040" progId="Equation.3">
                  <p:embed/>
                </p:oleObj>
              </mc:Choice>
              <mc:Fallback>
                <p:oleObj name="Формула" r:id="rId12" imgW="8506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98" y="2786058"/>
                        <a:ext cx="2633663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404465"/>
              </p:ext>
            </p:extLst>
          </p:nvPr>
        </p:nvGraphicFramePr>
        <p:xfrm>
          <a:off x="3635896" y="3444429"/>
          <a:ext cx="24987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4" name="Формула" r:id="rId14" imgW="711000" imgH="419040" progId="Equation.3">
                  <p:embed/>
                </p:oleObj>
              </mc:Choice>
              <mc:Fallback>
                <p:oleObj name="Формула" r:id="rId14" imgW="7110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3444429"/>
                        <a:ext cx="249872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6000760" y="3500438"/>
          <a:ext cx="236537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5" name="Формула" r:id="rId16" imgW="672840" imgH="393480" progId="Equation.3">
                  <p:embed/>
                </p:oleObj>
              </mc:Choice>
              <mc:Fallback>
                <p:oleObj name="Формула" r:id="rId16" imgW="6728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60" y="3500438"/>
                        <a:ext cx="2365375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1142976" y="521495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936614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633</Words>
  <Application>Microsoft Office PowerPoint</Application>
  <PresentationFormat>Экран (4:3)</PresentationFormat>
  <Paragraphs>108</Paragraphs>
  <Slides>18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4_Тема Office</vt:lpstr>
      <vt:lpstr>Аптека</vt:lpstr>
      <vt:lpstr>1_Аптека</vt:lpstr>
      <vt:lpstr>Аспект</vt:lpstr>
      <vt:lpstr>Формула</vt:lpstr>
      <vt:lpstr>Урок 52 Вычисление площади криволинейной трапеции</vt:lpstr>
      <vt:lpstr>Подготовка к ЕГЭ</vt:lpstr>
      <vt:lpstr>криволинейная трапеция и её площадь</vt:lpstr>
      <vt:lpstr>криволинейной трапецией</vt:lpstr>
      <vt:lpstr>Презентация PowerPoint</vt:lpstr>
      <vt:lpstr>Как найти площадь криволинейной трапеции?</vt:lpstr>
      <vt:lpstr>Можно разбить трапецию на прямоугольники и найти сумму их площадей</vt:lpstr>
      <vt:lpstr>Презентация PowerPoint</vt:lpstr>
      <vt:lpstr>Презентация PowerPoint</vt:lpstr>
      <vt:lpstr>Алгоритм нахождения площади криволинейной трапеции</vt:lpstr>
      <vt:lpstr>Решение задач</vt:lpstr>
      <vt:lpstr>Применение первообразной и производной в физике</vt:lpstr>
      <vt:lpstr>Применение  интеграла в экономике</vt:lpstr>
      <vt:lpstr>Применение  интеграла в экономике</vt:lpstr>
      <vt:lpstr>Самостоятельная работа</vt:lpstr>
      <vt:lpstr>Ответы:</vt:lpstr>
      <vt:lpstr>Домашнее задание</vt:lpstr>
      <vt:lpstr>источники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52 Вычисление площади криволинейной трапеции</dc:title>
  <dc:creator>Admin</dc:creator>
  <cp:lastModifiedBy>н</cp:lastModifiedBy>
  <cp:revision>33</cp:revision>
  <dcterms:created xsi:type="dcterms:W3CDTF">2013-01-20T05:08:02Z</dcterms:created>
  <dcterms:modified xsi:type="dcterms:W3CDTF">2013-12-23T16:20:08Z</dcterms:modified>
</cp:coreProperties>
</file>