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369" r:id="rId4"/>
    <p:sldId id="371" r:id="rId5"/>
    <p:sldId id="370" r:id="rId6"/>
    <p:sldId id="387" r:id="rId7"/>
    <p:sldId id="361" r:id="rId8"/>
    <p:sldId id="353" r:id="rId9"/>
    <p:sldId id="355" r:id="rId10"/>
    <p:sldId id="333" r:id="rId11"/>
    <p:sldId id="334" r:id="rId12"/>
    <p:sldId id="340" r:id="rId13"/>
    <p:sldId id="363" r:id="rId14"/>
    <p:sldId id="302" r:id="rId15"/>
    <p:sldId id="303" r:id="rId16"/>
    <p:sldId id="335" r:id="rId17"/>
    <p:sldId id="331" r:id="rId18"/>
    <p:sldId id="305" r:id="rId19"/>
    <p:sldId id="348" r:id="rId20"/>
    <p:sldId id="306" r:id="rId21"/>
    <p:sldId id="308" r:id="rId22"/>
    <p:sldId id="351" r:id="rId23"/>
    <p:sldId id="309" r:id="rId24"/>
    <p:sldId id="311" r:id="rId25"/>
    <p:sldId id="330" r:id="rId26"/>
    <p:sldId id="313" r:id="rId27"/>
    <p:sldId id="358" r:id="rId28"/>
    <p:sldId id="388" r:id="rId29"/>
    <p:sldId id="359" r:id="rId30"/>
    <p:sldId id="320" r:id="rId31"/>
    <p:sldId id="336" r:id="rId32"/>
    <p:sldId id="339" r:id="rId33"/>
    <p:sldId id="329" r:id="rId34"/>
    <p:sldId id="391" r:id="rId35"/>
    <p:sldId id="392" r:id="rId36"/>
    <p:sldId id="372" r:id="rId37"/>
    <p:sldId id="373" r:id="rId38"/>
    <p:sldId id="376" r:id="rId39"/>
    <p:sldId id="379" r:id="rId40"/>
    <p:sldId id="382" r:id="rId41"/>
    <p:sldId id="393" r:id="rId42"/>
    <p:sldId id="405" r:id="rId43"/>
    <p:sldId id="394" r:id="rId44"/>
    <p:sldId id="396" r:id="rId45"/>
    <p:sldId id="397" r:id="rId46"/>
    <p:sldId id="395" r:id="rId47"/>
    <p:sldId id="400" r:id="rId48"/>
    <p:sldId id="402" r:id="rId49"/>
    <p:sldId id="404" r:id="rId50"/>
    <p:sldId id="364" r:id="rId51"/>
    <p:sldId id="365" r:id="rId52"/>
    <p:sldId id="341" r:id="rId53"/>
    <p:sldId id="342" r:id="rId54"/>
    <p:sldId id="410" r:id="rId55"/>
    <p:sldId id="408" r:id="rId56"/>
    <p:sldId id="415" r:id="rId57"/>
    <p:sldId id="416" r:id="rId58"/>
    <p:sldId id="407" r:id="rId59"/>
    <p:sldId id="406" r:id="rId60"/>
    <p:sldId id="413" r:id="rId6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6633"/>
    <a:srgbClr val="CCFFFF"/>
    <a:srgbClr val="CC0000"/>
    <a:srgbClr val="FF7C80"/>
    <a:srgbClr val="000099"/>
    <a:srgbClr val="FFFF00"/>
    <a:srgbClr val="CC33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31" autoAdjust="0"/>
  </p:normalViewPr>
  <p:slideViewPr>
    <p:cSldViewPr>
      <p:cViewPr>
        <p:scale>
          <a:sx n="66" d="100"/>
          <a:sy n="66" d="100"/>
        </p:scale>
        <p:origin x="-78" y="1080"/>
      </p:cViewPr>
      <p:guideLst>
        <p:guide orient="horz" pos="2160"/>
        <p:guide pos="2880"/>
      </p:guideLst>
    </p:cSldViewPr>
  </p:slideViewPr>
  <p:outlineViewPr>
    <p:cViewPr>
      <p:scale>
        <a:sx n="33" d="100"/>
        <a:sy n="33" d="100"/>
      </p:scale>
      <p:origin x="0" y="3403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DC92C0D-DE1C-41DE-B394-635AA0A57C3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F7ED61E-158D-4716-A867-7B4BC25829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9F9DD11-AF66-46E9-BBBD-6C6449FC421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pPr lvl="0"/>
            <a:r>
              <a:rPr lang="ru-RU" noProof="0" smtClean="0"/>
              <a:t>Вставка клипа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EFD1F4-2601-4543-B518-D6EBDA7B5BF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064AF97-D14B-4427-90F8-3E60AA9BA32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E517001-2F37-4736-B9EB-E5BB3204D8D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F82CA13-2AD2-43FF-8BB2-29E5B0078BA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B74A01E-9C72-4C74-B5B0-EC791B14405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91B1EC5-DF22-46B9-8F68-2303BC194BD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3C21D7D-4D44-4153-B1A0-E7BD9E7DABE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ED99BE1-7AD6-423F-BEF0-880F93DB712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C189921-D1F5-451A-A657-144D95AA111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F8CB8F2-241F-41F4-8425-C3C289E9AC4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Public\Music\Sample%20Music\Sleep%20Away.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____________Microsoft_Office_PowerPoint1.ppt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flipV="1">
            <a:off x="642938" y="2827338"/>
            <a:ext cx="5224462" cy="96837"/>
          </a:xfrm>
        </p:spPr>
        <p:txBody>
          <a:bodyPr/>
          <a:lstStyle/>
          <a:p>
            <a:pPr eaLnBrk="1" hangingPunct="1"/>
            <a:r>
              <a:rPr lang="ru-RU" sz="4000" smtClean="0">
                <a:solidFill>
                  <a:srgbClr val="FFFFC5"/>
                </a:solidFill>
              </a:rPr>
              <a:t> </a:t>
            </a:r>
          </a:p>
        </p:txBody>
      </p:sp>
      <p:sp>
        <p:nvSpPr>
          <p:cNvPr id="3075" name="Подзаголовок 2"/>
          <p:cNvSpPr>
            <a:spLocks noGrp="1"/>
          </p:cNvSpPr>
          <p:nvPr>
            <p:ph type="subTitle" idx="1"/>
          </p:nvPr>
        </p:nvSpPr>
        <p:spPr>
          <a:xfrm>
            <a:off x="785813" y="714375"/>
            <a:ext cx="7975600" cy="3243263"/>
          </a:xfrm>
        </p:spPr>
        <p:txBody>
          <a:bodyPr/>
          <a:lstStyle/>
          <a:p>
            <a:pPr eaLnBrk="1" hangingPunct="1">
              <a:defRPr/>
            </a:pPr>
            <a:endParaRPr lang="en-US" sz="2000" dirty="0" smtClean="0">
              <a:solidFill>
                <a:schemeClr val="bg1">
                  <a:lumMod val="50000"/>
                </a:schemeClr>
              </a:solidFill>
            </a:endParaRPr>
          </a:p>
          <a:p>
            <a:pPr eaLnBrk="1" hangingPunct="1">
              <a:defRPr/>
            </a:pPr>
            <a:r>
              <a:rPr lang="ru-RU" sz="3600" b="1" dirty="0" smtClean="0">
                <a:solidFill>
                  <a:schemeClr val="bg1">
                    <a:lumMod val="50000"/>
                  </a:schemeClr>
                </a:solidFill>
              </a:rPr>
              <a:t>Мастер-класс: "Методика преподавания этнокультурных особенностей региона в школьном курсе географии для достижения личностных и </a:t>
            </a:r>
            <a:r>
              <a:rPr lang="ru-RU" sz="3600" b="1" dirty="0" err="1" smtClean="0">
                <a:solidFill>
                  <a:schemeClr val="bg1">
                    <a:lumMod val="50000"/>
                  </a:schemeClr>
                </a:solidFill>
              </a:rPr>
              <a:t>метапредметных</a:t>
            </a:r>
            <a:r>
              <a:rPr lang="ru-RU" sz="3600" b="1" dirty="0" smtClean="0">
                <a:solidFill>
                  <a:schemeClr val="bg1">
                    <a:lumMod val="50000"/>
                  </a:schemeClr>
                </a:solidFill>
              </a:rPr>
              <a:t> результатов учащихся"</a:t>
            </a:r>
            <a:endParaRPr lang="ru-RU" sz="3600" dirty="0" smtClean="0">
              <a:solidFill>
                <a:schemeClr val="bg1">
                  <a:lumMod val="50000"/>
                </a:schemeClr>
              </a:solidFill>
            </a:endParaRPr>
          </a:p>
          <a:p>
            <a:pPr eaLnBrk="1" hangingPunct="1">
              <a:defRPr/>
            </a:pPr>
            <a:endParaRPr lang="en-US" sz="2000" dirty="0" smtClean="0">
              <a:solidFill>
                <a:schemeClr val="bg1">
                  <a:lumMod val="50000"/>
                </a:schemeClr>
              </a:solidFill>
            </a:endParaRPr>
          </a:p>
          <a:p>
            <a:pPr>
              <a:defRPr/>
            </a:pPr>
            <a:r>
              <a:rPr lang="ru-RU" sz="1800" dirty="0" err="1" smtClean="0">
                <a:solidFill>
                  <a:schemeClr val="bg1">
                    <a:lumMod val="50000"/>
                  </a:schemeClr>
                </a:solidFill>
              </a:rPr>
              <a:t>Колубаева</a:t>
            </a:r>
            <a:r>
              <a:rPr lang="ru-RU" sz="1800" b="1" dirty="0" smtClean="0">
                <a:solidFill>
                  <a:schemeClr val="bg1">
                    <a:lumMod val="50000"/>
                  </a:schemeClr>
                </a:solidFill>
              </a:rPr>
              <a:t>  </a:t>
            </a:r>
            <a:r>
              <a:rPr lang="ru-RU" sz="1800" dirty="0" smtClean="0">
                <a:solidFill>
                  <a:schemeClr val="bg1">
                    <a:lumMod val="50000"/>
                  </a:schemeClr>
                </a:solidFill>
              </a:rPr>
              <a:t>Наталья Алексеевна</a:t>
            </a:r>
            <a:r>
              <a:rPr lang="en-US" sz="1800" dirty="0" smtClean="0">
                <a:solidFill>
                  <a:schemeClr val="bg1">
                    <a:lumMod val="50000"/>
                  </a:schemeClr>
                </a:solidFill>
              </a:rPr>
              <a:t> </a:t>
            </a:r>
            <a:r>
              <a:rPr lang="ru-RU" sz="1800" dirty="0" smtClean="0">
                <a:solidFill>
                  <a:schemeClr val="bg1">
                    <a:lumMod val="50000"/>
                  </a:schemeClr>
                </a:solidFill>
              </a:rPr>
              <a:t>, учитель географии </a:t>
            </a:r>
            <a:r>
              <a:rPr lang="ru-RU" sz="1800" dirty="0" smtClean="0">
                <a:solidFill>
                  <a:srgbClr val="FFFF00"/>
                </a:solidFill>
              </a:rPr>
              <a:t>МБОУ «Основная общеобразовательная школа ст. Сырт</a:t>
            </a:r>
            <a:r>
              <a:rPr lang="en-US" sz="1800" dirty="0" smtClean="0">
                <a:solidFill>
                  <a:srgbClr val="FFFF00"/>
                </a:solidFill>
              </a:rPr>
              <a:t> </a:t>
            </a:r>
            <a:r>
              <a:rPr lang="ru-RU" sz="1800" dirty="0" smtClean="0">
                <a:solidFill>
                  <a:srgbClr val="FFFF00"/>
                </a:solidFill>
              </a:rPr>
              <a:t>Переволоцкого района»</a:t>
            </a:r>
          </a:p>
          <a:p>
            <a:pPr eaLnBrk="1" hangingPunct="1">
              <a:defRPr/>
            </a:pPr>
            <a:endParaRPr lang="ru-RU" sz="4800" b="1" dirty="0" smtClean="0">
              <a:solidFill>
                <a:srgbClr val="FFFF00"/>
              </a:solidFill>
            </a:endParaRPr>
          </a:p>
        </p:txBody>
      </p:sp>
      <p:pic>
        <p:nvPicPr>
          <p:cNvPr id="11" name="Sleep Away.mp3">
            <a:hlinkClick r:id="" action="ppaction://media"/>
          </p:cNvPr>
          <p:cNvPicPr>
            <a:picLocks noRot="1" noChangeAspect="1"/>
          </p:cNvPicPr>
          <p:nvPr>
            <a:audioFile r:link="rId1"/>
          </p:nvPr>
        </p:nvPicPr>
        <p:blipFill>
          <a:blip r:embed="rId3" cstate="email"/>
          <a:srcRect/>
          <a:stretch>
            <a:fillRect/>
          </a:stretch>
        </p:blipFill>
        <p:spPr bwMode="auto">
          <a:xfrm>
            <a:off x="8429625" y="6357938"/>
            <a:ext cx="244475" cy="244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77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ru-RU" smtClean="0"/>
              <a:t>Конкурс «Растим патриотов»</a:t>
            </a:r>
          </a:p>
        </p:txBody>
      </p:sp>
      <p:pic>
        <p:nvPicPr>
          <p:cNvPr id="12291" name="Picture 2" descr="C:\Documents and Settings\Admin\Рабочий стол\SL553178.JPG"/>
          <p:cNvPicPr>
            <a:picLocks noGrp="1" noChangeAspect="1" noChangeArrowheads="1"/>
          </p:cNvPicPr>
          <p:nvPr>
            <p:ph idx="1"/>
          </p:nvPr>
        </p:nvPicPr>
        <p:blipFill>
          <a:blip r:embed="rId2" cstate="email"/>
          <a:srcRect/>
          <a:stretch>
            <a:fillRect/>
          </a:stretch>
        </p:blipFill>
        <p:spPr>
          <a:xfrm>
            <a:off x="2800350" y="1600200"/>
            <a:ext cx="3543300" cy="4525963"/>
          </a:xfrm>
          <a:noFill/>
        </p:spPr>
      </p:pic>
      <p:pic>
        <p:nvPicPr>
          <p:cNvPr id="12292" name="Picture 2" descr="C:\Documents and Settings\Admin\Рабочий стол\SL553178.JPG"/>
          <p:cNvPicPr>
            <a:picLocks noChangeAspect="1" noChangeArrowheads="1"/>
          </p:cNvPicPr>
          <p:nvPr/>
        </p:nvPicPr>
        <p:blipFill>
          <a:blip r:embed="rId2" cstate="email"/>
          <a:srcRect/>
          <a:stretch>
            <a:fillRect/>
          </a:stretch>
        </p:blipFill>
        <p:spPr bwMode="auto">
          <a:xfrm>
            <a:off x="714375" y="1357313"/>
            <a:ext cx="3543300" cy="4525962"/>
          </a:xfrm>
          <a:prstGeom prst="rect">
            <a:avLst/>
          </a:prstGeom>
          <a:noFill/>
          <a:ln w="9525">
            <a:noFill/>
            <a:miter lim="800000"/>
            <a:headEnd/>
            <a:tailEnd/>
          </a:ln>
        </p:spPr>
      </p:pic>
      <p:pic>
        <p:nvPicPr>
          <p:cNvPr id="12293" name="Picture 6" descr="C:\Documents and Settings\Admin\Рабочий стол\Авг 2\Scan-100608-00011.jpg"/>
          <p:cNvPicPr>
            <a:picLocks noChangeAspect="1" noChangeArrowheads="1"/>
          </p:cNvPicPr>
          <p:nvPr/>
        </p:nvPicPr>
        <p:blipFill>
          <a:blip r:embed="rId3" cstate="email"/>
          <a:srcRect/>
          <a:stretch>
            <a:fillRect/>
          </a:stretch>
        </p:blipFill>
        <p:spPr bwMode="auto">
          <a:xfrm>
            <a:off x="2143125" y="3214688"/>
            <a:ext cx="2500313" cy="3643312"/>
          </a:xfrm>
          <a:prstGeom prst="rect">
            <a:avLst/>
          </a:prstGeom>
          <a:noFill/>
          <a:ln w="9525">
            <a:noFill/>
            <a:miter lim="800000"/>
            <a:headEnd/>
            <a:tailEnd/>
          </a:ln>
        </p:spPr>
      </p:pic>
      <p:pic>
        <p:nvPicPr>
          <p:cNvPr id="12294" name="Picture 2" descr="C:\Documents and Settings\Admin\Рабочий стол\к Авг\Scan-100608-00010.jpg"/>
          <p:cNvPicPr>
            <a:picLocks noChangeAspect="1" noChangeArrowheads="1"/>
          </p:cNvPicPr>
          <p:nvPr/>
        </p:nvPicPr>
        <p:blipFill>
          <a:blip r:embed="rId4" cstate="email"/>
          <a:srcRect/>
          <a:stretch>
            <a:fillRect/>
          </a:stretch>
        </p:blipFill>
        <p:spPr bwMode="auto">
          <a:xfrm>
            <a:off x="4214813" y="1428750"/>
            <a:ext cx="3643312"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ru-RU" smtClean="0"/>
              <a:t>Конкурс «История Отечества в истории моей семьи»</a:t>
            </a:r>
          </a:p>
        </p:txBody>
      </p:sp>
      <p:pic>
        <p:nvPicPr>
          <p:cNvPr id="13315" name="Picture 2" descr="C:\Documents and Settings\Admin\Рабочий стол\Авг 2\SL555041.JPG"/>
          <p:cNvPicPr>
            <a:picLocks noGrp="1" noChangeAspect="1" noChangeArrowheads="1"/>
          </p:cNvPicPr>
          <p:nvPr>
            <p:ph idx="1"/>
          </p:nvPr>
        </p:nvPicPr>
        <p:blipFill>
          <a:blip r:embed="rId2" cstate="email"/>
          <a:srcRect/>
          <a:stretch>
            <a:fillRect/>
          </a:stretch>
        </p:blipFill>
        <p:spPr>
          <a:xfrm>
            <a:off x="2571750" y="1643063"/>
            <a:ext cx="6034088" cy="4525962"/>
          </a:xfrm>
          <a:noFill/>
        </p:spPr>
      </p:pic>
      <p:pic>
        <p:nvPicPr>
          <p:cNvPr id="13316" name="Picture 4" descr="C:\Documents and Settings\Admin\Рабочий стол\Авг 2\Scan-100608-00012.jpg"/>
          <p:cNvPicPr>
            <a:picLocks noChangeAspect="1" noChangeArrowheads="1"/>
          </p:cNvPicPr>
          <p:nvPr/>
        </p:nvPicPr>
        <p:blipFill>
          <a:blip r:embed="rId3" cstate="email"/>
          <a:srcRect/>
          <a:stretch>
            <a:fillRect/>
          </a:stretch>
        </p:blipFill>
        <p:spPr bwMode="auto">
          <a:xfrm>
            <a:off x="642938" y="1428750"/>
            <a:ext cx="3071812"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smtClean="0"/>
              <a:t>Научно-практическая конференция</a:t>
            </a:r>
          </a:p>
        </p:txBody>
      </p:sp>
      <p:pic>
        <p:nvPicPr>
          <p:cNvPr id="14339" name="Picture 4" descr="C:\Documents and Settings\Admin\Рабочий стол\SL555100 (139).jpg"/>
          <p:cNvPicPr>
            <a:picLocks noGrp="1" noChangeAspect="1" noChangeArrowheads="1"/>
          </p:cNvPicPr>
          <p:nvPr>
            <p:ph idx="1"/>
          </p:nvPr>
        </p:nvPicPr>
        <p:blipFill>
          <a:blip r:embed="rId2" cstate="email"/>
          <a:srcRect/>
          <a:stretch>
            <a:fillRect/>
          </a:stretch>
        </p:blipFill>
        <p:spPr>
          <a:xfrm>
            <a:off x="4143375" y="1500188"/>
            <a:ext cx="4786313" cy="2928937"/>
          </a:xfrm>
          <a:noFill/>
        </p:spPr>
      </p:pic>
      <p:pic>
        <p:nvPicPr>
          <p:cNvPr id="14340" name="Picture 4" descr="C:\Documents and Settings\Admin\Рабочий стол\SL555058.JPG"/>
          <p:cNvPicPr>
            <a:picLocks noChangeAspect="1" noChangeArrowheads="1"/>
          </p:cNvPicPr>
          <p:nvPr/>
        </p:nvPicPr>
        <p:blipFill>
          <a:blip r:embed="rId3" cstate="email"/>
          <a:srcRect/>
          <a:stretch>
            <a:fillRect/>
          </a:stretch>
        </p:blipFill>
        <p:spPr bwMode="auto">
          <a:xfrm>
            <a:off x="642938" y="1500188"/>
            <a:ext cx="2786062" cy="3000375"/>
          </a:xfrm>
          <a:prstGeom prst="rect">
            <a:avLst/>
          </a:prstGeom>
          <a:noFill/>
          <a:ln w="9525">
            <a:noFill/>
            <a:miter lim="800000"/>
            <a:headEnd/>
            <a:tailEnd/>
          </a:ln>
        </p:spPr>
      </p:pic>
      <p:pic>
        <p:nvPicPr>
          <p:cNvPr id="14341" name="Picture 5" descr="C:\Documents and Settings\Admin\Рабочий стол\SL555063.JPG"/>
          <p:cNvPicPr>
            <a:picLocks noChangeAspect="1" noChangeArrowheads="1"/>
          </p:cNvPicPr>
          <p:nvPr/>
        </p:nvPicPr>
        <p:blipFill>
          <a:blip r:embed="rId4" cstate="email"/>
          <a:srcRect/>
          <a:stretch>
            <a:fillRect/>
          </a:stretch>
        </p:blipFill>
        <p:spPr bwMode="auto">
          <a:xfrm>
            <a:off x="2500313" y="3000375"/>
            <a:ext cx="3571875"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smtClean="0"/>
          </a:p>
        </p:txBody>
      </p:sp>
      <p:pic>
        <p:nvPicPr>
          <p:cNvPr id="15363" name="Picture 4" descr="C:\Documents and Settings\Admin\Рабочий стол\SL555100 (4).jpg"/>
          <p:cNvPicPr>
            <a:picLocks noChangeAspect="1" noChangeArrowheads="1"/>
          </p:cNvPicPr>
          <p:nvPr/>
        </p:nvPicPr>
        <p:blipFill>
          <a:blip r:embed="rId2" cstate="email"/>
          <a:srcRect/>
          <a:stretch>
            <a:fillRect/>
          </a:stretch>
        </p:blipFill>
        <p:spPr bwMode="auto">
          <a:xfrm>
            <a:off x="2857500" y="1357313"/>
            <a:ext cx="5715000" cy="3571875"/>
          </a:xfrm>
          <a:prstGeom prst="rect">
            <a:avLst/>
          </a:prstGeom>
          <a:noFill/>
          <a:ln w="9525">
            <a:noFill/>
            <a:miter lim="800000"/>
            <a:headEnd/>
            <a:tailEnd/>
          </a:ln>
        </p:spPr>
      </p:pic>
      <p:pic>
        <p:nvPicPr>
          <p:cNvPr id="15364" name="Picture 2" descr="C:\Documents and Settings\Admin\Рабочий стол\Scan-100608-0001.jpg"/>
          <p:cNvPicPr>
            <a:picLocks noGrp="1" noChangeAspect="1" noChangeArrowheads="1"/>
          </p:cNvPicPr>
          <p:nvPr>
            <p:ph idx="1"/>
          </p:nvPr>
        </p:nvPicPr>
        <p:blipFill>
          <a:blip r:embed="rId3" cstate="email"/>
          <a:srcRect/>
          <a:stretch>
            <a:fillRect/>
          </a:stretch>
        </p:blipFill>
        <p:spPr>
          <a:xfrm>
            <a:off x="285750" y="2071688"/>
            <a:ext cx="3190875" cy="4525962"/>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Documents and Settings\Admin\Рабочий стол\Авг 2\1 (4).jpg"/>
          <p:cNvPicPr>
            <a:picLocks noChangeAspect="1" noChangeArrowheads="1"/>
          </p:cNvPicPr>
          <p:nvPr/>
        </p:nvPicPr>
        <p:blipFill>
          <a:blip r:embed="rId2" cstate="email"/>
          <a:srcRect/>
          <a:stretch>
            <a:fillRect/>
          </a:stretch>
        </p:blipFill>
        <p:spPr bwMode="auto">
          <a:xfrm>
            <a:off x="2928938" y="2000250"/>
            <a:ext cx="2571750" cy="3643313"/>
          </a:xfrm>
          <a:prstGeom prst="rect">
            <a:avLst/>
          </a:prstGeom>
          <a:noFill/>
          <a:ln w="9525">
            <a:noFill/>
            <a:miter lim="800000"/>
            <a:headEnd/>
            <a:tailEnd/>
          </a:ln>
        </p:spPr>
      </p:pic>
      <p:sp>
        <p:nvSpPr>
          <p:cNvPr id="16387" name="Заголовок 1"/>
          <p:cNvSpPr>
            <a:spLocks noGrp="1"/>
          </p:cNvSpPr>
          <p:nvPr>
            <p:ph type="title"/>
          </p:nvPr>
        </p:nvSpPr>
        <p:spPr/>
        <p:txBody>
          <a:bodyPr/>
          <a:lstStyle/>
          <a:p>
            <a:r>
              <a:rPr lang="ru-RU" smtClean="0"/>
              <a:t>Всероссийский фестиваль «Адрес детства – Россия»</a:t>
            </a:r>
          </a:p>
        </p:txBody>
      </p:sp>
      <p:pic>
        <p:nvPicPr>
          <p:cNvPr id="16388" name="Picture 4" descr="C:\Documents and Settings\Admin\Рабочий стол\к Авг\1 (1).jpg"/>
          <p:cNvPicPr>
            <a:picLocks noGrp="1" noChangeAspect="1" noChangeArrowheads="1"/>
          </p:cNvPicPr>
          <p:nvPr>
            <p:ph idx="1"/>
          </p:nvPr>
        </p:nvPicPr>
        <p:blipFill>
          <a:blip r:embed="rId3" cstate="email"/>
          <a:srcRect/>
          <a:stretch>
            <a:fillRect/>
          </a:stretch>
        </p:blipFill>
        <p:spPr>
          <a:xfrm rot="21167975">
            <a:off x="219075" y="2373313"/>
            <a:ext cx="2773363" cy="3676650"/>
          </a:xfrm>
          <a:noFill/>
        </p:spPr>
      </p:pic>
      <p:pic>
        <p:nvPicPr>
          <p:cNvPr id="16389" name="Picture 5" descr="C:\Documents and Settings\Admin\Рабочий стол\к Авг\Scan-100608-0006.jpg"/>
          <p:cNvPicPr>
            <a:picLocks noChangeAspect="1" noChangeArrowheads="1"/>
          </p:cNvPicPr>
          <p:nvPr/>
        </p:nvPicPr>
        <p:blipFill>
          <a:blip r:embed="rId4" cstate="email"/>
          <a:srcRect/>
          <a:stretch>
            <a:fillRect/>
          </a:stretch>
        </p:blipFill>
        <p:spPr bwMode="auto">
          <a:xfrm rot="444813">
            <a:off x="5429250" y="2000250"/>
            <a:ext cx="2786063"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smtClean="0"/>
              <a:t>Всероссийский конкурс исследовательских работ имени Д. И. Менделеева</a:t>
            </a:r>
          </a:p>
        </p:txBody>
      </p:sp>
      <p:pic>
        <p:nvPicPr>
          <p:cNvPr id="17411" name="Picture 2" descr="C:\Documents and Settings\Admin\Рабочий стол\к Авг\грамота Вити.jpg"/>
          <p:cNvPicPr>
            <a:picLocks noGrp="1" noChangeAspect="1" noChangeArrowheads="1"/>
          </p:cNvPicPr>
          <p:nvPr>
            <p:ph idx="1"/>
          </p:nvPr>
        </p:nvPicPr>
        <p:blipFill>
          <a:blip r:embed="rId2" cstate="email"/>
          <a:srcRect/>
          <a:stretch>
            <a:fillRect/>
          </a:stretch>
        </p:blipFill>
        <p:spPr>
          <a:xfrm>
            <a:off x="1285875" y="2000250"/>
            <a:ext cx="3209925" cy="4525963"/>
          </a:xfrm>
          <a:noFill/>
        </p:spPr>
      </p:pic>
      <p:pic>
        <p:nvPicPr>
          <p:cNvPr id="17412" name="Picture 4" descr="C:\Documents and Settings\Admin\Рабочий стол\Попов сертификат.tif"/>
          <p:cNvPicPr>
            <a:picLocks noChangeAspect="1" noChangeArrowheads="1"/>
          </p:cNvPicPr>
          <p:nvPr/>
        </p:nvPicPr>
        <p:blipFill>
          <a:blip r:embed="rId3" cstate="email"/>
          <a:srcRect/>
          <a:stretch>
            <a:fillRect/>
          </a:stretch>
        </p:blipFill>
        <p:spPr bwMode="auto">
          <a:xfrm>
            <a:off x="4929188" y="2143125"/>
            <a:ext cx="2786062"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smtClean="0"/>
              <a:t>Этнографическая мозаика Оренбуржья</a:t>
            </a:r>
          </a:p>
        </p:txBody>
      </p:sp>
      <p:pic>
        <p:nvPicPr>
          <p:cNvPr id="18435" name="Picture 2" descr="C:\Documents and Settings\Admin\Рабочий стол\к Авг\SL556268.JPG"/>
          <p:cNvPicPr>
            <a:picLocks noGrp="1" noChangeAspect="1" noChangeArrowheads="1"/>
          </p:cNvPicPr>
          <p:nvPr>
            <p:ph idx="1"/>
          </p:nvPr>
        </p:nvPicPr>
        <p:blipFill>
          <a:blip r:embed="rId2" cstate="email"/>
          <a:srcRect/>
          <a:stretch>
            <a:fillRect/>
          </a:stretch>
        </p:blipFill>
        <p:spPr>
          <a:xfrm>
            <a:off x="1571625" y="1600200"/>
            <a:ext cx="6572250" cy="4757738"/>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642938" y="428625"/>
          <a:ext cx="3427412" cy="4570413"/>
        </p:xfrm>
        <a:graphic>
          <a:graphicData uri="http://schemas.openxmlformats.org/presentationml/2006/ole">
            <p:oleObj spid="_x0000_s1026" name="Презентация" r:id="rId3" imgW="3427426" imgH="4570638" progId="PowerPoint.Show.12">
              <p:embed/>
            </p:oleObj>
          </a:graphicData>
        </a:graphic>
      </p:graphicFrame>
      <p:sp>
        <p:nvSpPr>
          <p:cNvPr id="1027" name="Заголовок 1"/>
          <p:cNvSpPr>
            <a:spLocks noGrp="1"/>
          </p:cNvSpPr>
          <p:nvPr>
            <p:ph type="title"/>
          </p:nvPr>
        </p:nvSpPr>
        <p:spPr/>
        <p:txBody>
          <a:bodyPr/>
          <a:lstStyle/>
          <a:p>
            <a:endParaRPr lang="ru-RU" smtClean="0"/>
          </a:p>
        </p:txBody>
      </p:sp>
      <p:pic>
        <p:nvPicPr>
          <p:cNvPr id="1028" name="Picture 2" descr="C:\Documents and Settings\Admin\Рабочий стол\к Авг\Изображение 087.jpg"/>
          <p:cNvPicPr>
            <a:picLocks noGrp="1" noChangeAspect="1" noChangeArrowheads="1"/>
          </p:cNvPicPr>
          <p:nvPr>
            <p:ph idx="1"/>
          </p:nvPr>
        </p:nvPicPr>
        <p:blipFill>
          <a:blip r:embed="rId4" cstate="email"/>
          <a:srcRect/>
          <a:stretch>
            <a:fillRect/>
          </a:stretch>
        </p:blipFill>
        <p:spPr>
          <a:xfrm>
            <a:off x="4572000" y="1785938"/>
            <a:ext cx="3473450" cy="4525962"/>
          </a:xfrm>
          <a:noFill/>
        </p:spPr>
      </p:pic>
      <p:pic>
        <p:nvPicPr>
          <p:cNvPr id="1029" name="Picture 2" descr="C:\Documents and Settings\Admin\Рабочий стол\SL556263.JPG"/>
          <p:cNvPicPr>
            <a:picLocks noChangeAspect="1" noChangeArrowheads="1"/>
          </p:cNvPicPr>
          <p:nvPr/>
        </p:nvPicPr>
        <p:blipFill>
          <a:blip r:embed="rId5" cstate="email"/>
          <a:srcRect/>
          <a:stretch>
            <a:fillRect/>
          </a:stretch>
        </p:blipFill>
        <p:spPr bwMode="auto">
          <a:xfrm>
            <a:off x="1285875" y="3643313"/>
            <a:ext cx="3714750" cy="284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endParaRPr lang="ru-RU" smtClean="0"/>
          </a:p>
        </p:txBody>
      </p:sp>
      <p:pic>
        <p:nvPicPr>
          <p:cNvPr id="19459" name="Picture 2" descr="C:\Documents and Settings\Admin\Рабочий стол\к Авг\SL556261.JPG"/>
          <p:cNvPicPr>
            <a:picLocks noGrp="1" noChangeAspect="1" noChangeArrowheads="1"/>
          </p:cNvPicPr>
          <p:nvPr>
            <p:ph idx="1"/>
          </p:nvPr>
        </p:nvPicPr>
        <p:blipFill>
          <a:blip r:embed="rId2" cstate="email"/>
          <a:srcRect/>
          <a:stretch>
            <a:fillRect/>
          </a:stretch>
        </p:blipFill>
        <p:spPr>
          <a:xfrm>
            <a:off x="928688" y="1285875"/>
            <a:ext cx="7000875" cy="5214938"/>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endParaRPr lang="ru-RU" smtClean="0"/>
          </a:p>
        </p:txBody>
      </p:sp>
      <p:pic>
        <p:nvPicPr>
          <p:cNvPr id="20483" name="Picture 2" descr="C:\Documents and Settings\Admin\Рабочий стол\SL554966.JPG"/>
          <p:cNvPicPr>
            <a:picLocks noGrp="1" noChangeAspect="1" noChangeArrowheads="1"/>
          </p:cNvPicPr>
          <p:nvPr>
            <p:ph idx="1"/>
          </p:nvPr>
        </p:nvPicPr>
        <p:blipFill>
          <a:blip r:embed="rId2" cstate="email"/>
          <a:srcRect/>
          <a:stretch>
            <a:fillRect/>
          </a:stretch>
        </p:blipFill>
        <p:spPr>
          <a:xfrm>
            <a:off x="4071938" y="928688"/>
            <a:ext cx="4513262" cy="4525962"/>
          </a:xfrm>
          <a:noFill/>
        </p:spPr>
      </p:pic>
      <p:pic>
        <p:nvPicPr>
          <p:cNvPr id="20484" name="Picture 3" descr="C:\Documents and Settings\Admin\Рабочий стол\SL554967.JPG"/>
          <p:cNvPicPr>
            <a:picLocks noChangeAspect="1" noChangeArrowheads="1"/>
          </p:cNvPicPr>
          <p:nvPr/>
        </p:nvPicPr>
        <p:blipFill>
          <a:blip r:embed="rId3" cstate="email"/>
          <a:srcRect/>
          <a:stretch>
            <a:fillRect/>
          </a:stretch>
        </p:blipFill>
        <p:spPr bwMode="auto">
          <a:xfrm>
            <a:off x="214313" y="2500313"/>
            <a:ext cx="4429125" cy="3929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916113"/>
            <a:ext cx="7772400" cy="1470025"/>
          </a:xfrm>
        </p:spPr>
        <p:txBody>
          <a:bodyPr/>
          <a:lstStyle/>
          <a:p>
            <a:pPr algn="r">
              <a:defRPr/>
            </a:pPr>
            <a:r>
              <a:rPr lang="en-US" sz="3200" i="1" dirty="0" smtClean="0">
                <a:solidFill>
                  <a:schemeClr val="bg1">
                    <a:lumMod val="50000"/>
                  </a:schemeClr>
                </a:solidFill>
              </a:rPr>
              <a:t/>
            </a:r>
            <a:br>
              <a:rPr lang="en-US" sz="3200" i="1" dirty="0" smtClean="0">
                <a:solidFill>
                  <a:schemeClr val="bg1">
                    <a:lumMod val="50000"/>
                  </a:schemeClr>
                </a:solidFill>
              </a:rPr>
            </a:br>
            <a:r>
              <a:rPr lang="en-US" sz="3200" i="1" dirty="0" smtClean="0">
                <a:solidFill>
                  <a:schemeClr val="bg1">
                    <a:lumMod val="50000"/>
                  </a:schemeClr>
                </a:solidFill>
              </a:rPr>
              <a:t/>
            </a:r>
            <a:br>
              <a:rPr lang="en-US" sz="3200" i="1" dirty="0" smtClean="0">
                <a:solidFill>
                  <a:schemeClr val="bg1">
                    <a:lumMod val="50000"/>
                  </a:schemeClr>
                </a:solidFill>
              </a:rPr>
            </a:br>
            <a:r>
              <a:rPr lang="ru-RU" sz="3200" i="1" dirty="0" smtClean="0">
                <a:solidFill>
                  <a:schemeClr val="bg1">
                    <a:lumMod val="50000"/>
                  </a:schemeClr>
                </a:solidFill>
              </a:rPr>
              <a:t>«Фактически, сегодня цель современного образования определяется как воспитание, социально-педагогическая поддержка становления и развития высоконравственного, ответственного, творческого, инициативного компетентного гражданина России». </a:t>
            </a:r>
            <a:r>
              <a:rPr lang="en-US" sz="3200" i="1" dirty="0" smtClean="0">
                <a:solidFill>
                  <a:schemeClr val="bg1">
                    <a:lumMod val="50000"/>
                  </a:schemeClr>
                </a:solidFill>
              </a:rPr>
              <a:t/>
            </a:r>
            <a:br>
              <a:rPr lang="en-US" sz="3200" i="1" dirty="0" smtClean="0">
                <a:solidFill>
                  <a:schemeClr val="bg1">
                    <a:lumMod val="50000"/>
                  </a:schemeClr>
                </a:solidFill>
              </a:rPr>
            </a:br>
            <a:r>
              <a:rPr lang="ru-RU" sz="3200" i="1" dirty="0" smtClean="0">
                <a:solidFill>
                  <a:schemeClr val="bg1">
                    <a:lumMod val="50000"/>
                  </a:schemeClr>
                </a:solidFill>
              </a:rPr>
              <a:t> А.М. Кондаков</a:t>
            </a:r>
            <a:r>
              <a:rPr lang="ru-RU" sz="3200" dirty="0" smtClean="0">
                <a:solidFill>
                  <a:schemeClr val="bg1">
                    <a:lumMod val="50000"/>
                  </a:schemeClr>
                </a:solidFill>
              </a:rPr>
              <a:t/>
            </a:r>
            <a:br>
              <a:rPr lang="ru-RU" sz="3200" dirty="0" smtClean="0">
                <a:solidFill>
                  <a:schemeClr val="bg1">
                    <a:lumMod val="50000"/>
                  </a:schemeClr>
                </a:solidFill>
              </a:rPr>
            </a:br>
            <a:endParaRPr lang="ru-RU" sz="3600" b="1" i="1" dirty="0" smtClean="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endParaRPr lang="ru-RU" smtClean="0"/>
          </a:p>
        </p:txBody>
      </p:sp>
      <p:pic>
        <p:nvPicPr>
          <p:cNvPr id="21507" name="Picture 2" descr="C:\Documents and Settings\Admin\Рабочий стол\к Авг\SL555100 (87).jpg"/>
          <p:cNvPicPr>
            <a:picLocks noGrp="1" noChangeAspect="1" noChangeArrowheads="1"/>
          </p:cNvPicPr>
          <p:nvPr>
            <p:ph idx="1"/>
          </p:nvPr>
        </p:nvPicPr>
        <p:blipFill>
          <a:blip r:embed="rId2" cstate="email"/>
          <a:srcRect/>
          <a:stretch>
            <a:fillRect/>
          </a:stretch>
        </p:blipFill>
        <p:spPr>
          <a:xfrm>
            <a:off x="642938" y="1000125"/>
            <a:ext cx="7500937" cy="5643563"/>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endParaRPr lang="ru-RU" smtClean="0"/>
          </a:p>
        </p:txBody>
      </p:sp>
      <p:pic>
        <p:nvPicPr>
          <p:cNvPr id="22531" name="Picture 2" descr="C:\Documents and Settings\Admin\Рабочий стол\к Авг\SL556278.JPG"/>
          <p:cNvPicPr>
            <a:picLocks noGrp="1" noChangeAspect="1" noChangeArrowheads="1"/>
          </p:cNvPicPr>
          <p:nvPr>
            <p:ph idx="1"/>
          </p:nvPr>
        </p:nvPicPr>
        <p:blipFill>
          <a:blip r:embed="rId2" cstate="email"/>
          <a:srcRect/>
          <a:stretch>
            <a:fillRect/>
          </a:stretch>
        </p:blipFill>
        <p:spPr>
          <a:xfrm>
            <a:off x="1000125" y="1285875"/>
            <a:ext cx="7143750" cy="528637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endParaRPr lang="ru-RU" smtClean="0"/>
          </a:p>
        </p:txBody>
      </p:sp>
      <p:pic>
        <p:nvPicPr>
          <p:cNvPr id="23555" name="Picture 2" descr="C:\Documents and Settings\Admin\Рабочий стол\Авг 2\SL554973.JPG"/>
          <p:cNvPicPr>
            <a:picLocks noGrp="1" noChangeAspect="1" noChangeArrowheads="1"/>
          </p:cNvPicPr>
          <p:nvPr>
            <p:ph idx="1"/>
          </p:nvPr>
        </p:nvPicPr>
        <p:blipFill>
          <a:blip r:embed="rId2" cstate="email"/>
          <a:srcRect/>
          <a:stretch>
            <a:fillRect/>
          </a:stretch>
        </p:blipFill>
        <p:spPr>
          <a:xfrm>
            <a:off x="857250" y="1000125"/>
            <a:ext cx="7215188" cy="5357813"/>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endParaRPr lang="ru-RU" smtClean="0"/>
          </a:p>
        </p:txBody>
      </p:sp>
      <p:pic>
        <p:nvPicPr>
          <p:cNvPr id="24579" name="Picture 5" descr="C:\Documents and Settings\Admin\Рабочий стол\Награды 2\555 021.jpg"/>
          <p:cNvPicPr>
            <a:picLocks noChangeAspect="1" noChangeArrowheads="1"/>
          </p:cNvPicPr>
          <p:nvPr/>
        </p:nvPicPr>
        <p:blipFill>
          <a:blip r:embed="rId2" cstate="email"/>
          <a:srcRect/>
          <a:stretch>
            <a:fillRect/>
          </a:stretch>
        </p:blipFill>
        <p:spPr bwMode="auto">
          <a:xfrm>
            <a:off x="285750" y="285750"/>
            <a:ext cx="3500438" cy="4786313"/>
          </a:xfrm>
          <a:prstGeom prst="rect">
            <a:avLst/>
          </a:prstGeom>
          <a:noFill/>
          <a:ln w="9525">
            <a:noFill/>
            <a:miter lim="800000"/>
            <a:headEnd/>
            <a:tailEnd/>
          </a:ln>
        </p:spPr>
      </p:pic>
      <p:pic>
        <p:nvPicPr>
          <p:cNvPr id="24580" name="Picture 4" descr="C:\Documents and Settings\Admin\Рабочий стол\к Авг\img113.jpg"/>
          <p:cNvPicPr>
            <a:picLocks noGrp="1" noChangeAspect="1" noChangeArrowheads="1"/>
          </p:cNvPicPr>
          <p:nvPr>
            <p:ph idx="1"/>
          </p:nvPr>
        </p:nvPicPr>
        <p:blipFill>
          <a:blip r:embed="rId3" cstate="email"/>
          <a:srcRect/>
          <a:stretch>
            <a:fillRect/>
          </a:stretch>
        </p:blipFill>
        <p:spPr>
          <a:xfrm>
            <a:off x="3071813" y="1285875"/>
            <a:ext cx="3195637" cy="4525963"/>
          </a:xfrm>
          <a:noFill/>
        </p:spPr>
      </p:pic>
      <p:pic>
        <p:nvPicPr>
          <p:cNvPr id="24581" name="Picture 4" descr="C:\Documents and Settings\Admin\Рабочий стол\Авг 2\Scan-100608-0004.jpg"/>
          <p:cNvPicPr>
            <a:picLocks noChangeAspect="1" noChangeArrowheads="1"/>
          </p:cNvPicPr>
          <p:nvPr/>
        </p:nvPicPr>
        <p:blipFill>
          <a:blip r:embed="rId4" cstate="email"/>
          <a:srcRect/>
          <a:stretch>
            <a:fillRect/>
          </a:stretch>
        </p:blipFill>
        <p:spPr bwMode="auto">
          <a:xfrm>
            <a:off x="5500688" y="2000250"/>
            <a:ext cx="3429000"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lang="ru-RU" smtClean="0"/>
              <a:t>Областной детский этнографический фестиваль «Радуга»</a:t>
            </a:r>
          </a:p>
        </p:txBody>
      </p:sp>
      <p:pic>
        <p:nvPicPr>
          <p:cNvPr id="25603" name="Picture 2" descr="C:\Documents and Settings\Admin\Рабочий стол\к Авг\DSC_4220.JPG"/>
          <p:cNvPicPr>
            <a:picLocks noGrp="1" noChangeAspect="1" noChangeArrowheads="1"/>
          </p:cNvPicPr>
          <p:nvPr>
            <p:ph idx="1"/>
          </p:nvPr>
        </p:nvPicPr>
        <p:blipFill>
          <a:blip r:embed="rId2" cstate="email"/>
          <a:srcRect/>
          <a:stretch>
            <a:fillRect/>
          </a:stretch>
        </p:blipFill>
        <p:spPr>
          <a:xfrm>
            <a:off x="1071563" y="1928813"/>
            <a:ext cx="6832600" cy="4525962"/>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endParaRPr lang="ru-RU" smtClean="0"/>
          </a:p>
        </p:txBody>
      </p:sp>
      <p:pic>
        <p:nvPicPr>
          <p:cNvPr id="26627" name="Picture 2" descr="C:\Documents and Settings\Admin\Рабочий стол\к Авг\Скопинцева.JPG"/>
          <p:cNvPicPr>
            <a:picLocks noGrp="1" noChangeAspect="1" noChangeArrowheads="1"/>
          </p:cNvPicPr>
          <p:nvPr>
            <p:ph idx="1"/>
          </p:nvPr>
        </p:nvPicPr>
        <p:blipFill>
          <a:blip r:embed="rId2" cstate="email"/>
          <a:srcRect/>
          <a:stretch>
            <a:fillRect/>
          </a:stretch>
        </p:blipFill>
        <p:spPr>
          <a:xfrm>
            <a:off x="857250" y="1214438"/>
            <a:ext cx="7358063" cy="5357812"/>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endParaRPr lang="ru-RU" smtClean="0"/>
          </a:p>
        </p:txBody>
      </p:sp>
      <p:pic>
        <p:nvPicPr>
          <p:cNvPr id="27651" name="Picture 2" descr="C:\Documents and Settings\Admin\Рабочий стол\к Авг\DSC_4357.JPG"/>
          <p:cNvPicPr>
            <a:picLocks noGrp="1" noChangeAspect="1" noChangeArrowheads="1"/>
          </p:cNvPicPr>
          <p:nvPr>
            <p:ph idx="1"/>
          </p:nvPr>
        </p:nvPicPr>
        <p:blipFill>
          <a:blip r:embed="rId2" cstate="email"/>
          <a:srcRect/>
          <a:stretch>
            <a:fillRect/>
          </a:stretch>
        </p:blipFill>
        <p:spPr>
          <a:xfrm>
            <a:off x="785813" y="1143000"/>
            <a:ext cx="7715250" cy="5214938"/>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endParaRPr lang="ru-RU" smtClean="0"/>
          </a:p>
        </p:txBody>
      </p:sp>
      <p:pic>
        <p:nvPicPr>
          <p:cNvPr id="28675" name="Picture 2" descr="C:\Documents and Settings\Admin\Рабочий стол\DSC_4115.JPG"/>
          <p:cNvPicPr>
            <a:picLocks noGrp="1" noChangeAspect="1" noChangeArrowheads="1"/>
          </p:cNvPicPr>
          <p:nvPr>
            <p:ph idx="1"/>
          </p:nvPr>
        </p:nvPicPr>
        <p:blipFill>
          <a:blip r:embed="rId2" cstate="email"/>
          <a:srcRect/>
          <a:stretch>
            <a:fillRect/>
          </a:stretch>
        </p:blipFill>
        <p:spPr>
          <a:xfrm>
            <a:off x="571500" y="857250"/>
            <a:ext cx="7786688" cy="5500688"/>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endParaRPr lang="ru-RU" smtClean="0"/>
          </a:p>
        </p:txBody>
      </p:sp>
      <p:pic>
        <p:nvPicPr>
          <p:cNvPr id="29699" name="Picture 2" descr="C:\Documents and Settings\Admin\Рабочий стол\SL556620.JPG"/>
          <p:cNvPicPr>
            <a:picLocks noGrp="1" noChangeAspect="1" noChangeArrowheads="1"/>
          </p:cNvPicPr>
          <p:nvPr>
            <p:ph idx="1"/>
          </p:nvPr>
        </p:nvPicPr>
        <p:blipFill>
          <a:blip r:embed="rId2" cstate="email"/>
          <a:srcRect/>
          <a:stretch>
            <a:fillRect/>
          </a:stretch>
        </p:blipFill>
        <p:spPr>
          <a:xfrm>
            <a:off x="1071563" y="1285875"/>
            <a:ext cx="6786562" cy="51435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endParaRPr lang="ru-RU" smtClean="0"/>
          </a:p>
        </p:txBody>
      </p:sp>
      <p:pic>
        <p:nvPicPr>
          <p:cNvPr id="30723" name="Picture 2" descr="C:\Documents and Settings\Admin\Рабочий стол\к Августовке\Авг 2\SL555302.JPG"/>
          <p:cNvPicPr>
            <a:picLocks noGrp="1" noChangeAspect="1" noChangeArrowheads="1"/>
          </p:cNvPicPr>
          <p:nvPr>
            <p:ph idx="1"/>
          </p:nvPr>
        </p:nvPicPr>
        <p:blipFill>
          <a:blip r:embed="rId2" cstate="email"/>
          <a:srcRect/>
          <a:stretch>
            <a:fillRect/>
          </a:stretch>
        </p:blipFill>
        <p:spPr>
          <a:xfrm>
            <a:off x="928688" y="1285875"/>
            <a:ext cx="7000875" cy="5214938"/>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74638"/>
            <a:ext cx="7186613" cy="296862"/>
          </a:xfrm>
        </p:spPr>
        <p:txBody>
          <a:bodyPr/>
          <a:lstStyle/>
          <a:p>
            <a:endParaRPr lang="ru-RU" smtClean="0"/>
          </a:p>
        </p:txBody>
      </p:sp>
      <p:sp>
        <p:nvSpPr>
          <p:cNvPr id="5123" name="Содержимое 2"/>
          <p:cNvSpPr>
            <a:spLocks noGrp="1"/>
          </p:cNvSpPr>
          <p:nvPr>
            <p:ph idx="1"/>
          </p:nvPr>
        </p:nvSpPr>
        <p:spPr>
          <a:xfrm>
            <a:off x="357188" y="500063"/>
            <a:ext cx="8329612" cy="5626100"/>
          </a:xfrm>
        </p:spPr>
        <p:txBody>
          <a:bodyPr/>
          <a:lstStyle/>
          <a:p>
            <a:r>
              <a:rPr lang="ru-RU" sz="2800" smtClean="0"/>
              <a:t>В требованиях нового ФГОС к личностным результатам образования сказано следующее: </a:t>
            </a:r>
          </a:p>
          <a:p>
            <a:r>
              <a:rPr lang="ru-RU" sz="2800" smtClean="0"/>
              <a:t>Федеральный государственный стандарт основного общего образования направлен на:  </a:t>
            </a:r>
          </a:p>
          <a:p>
            <a:r>
              <a:rPr lang="ru-RU" sz="2800" smtClean="0"/>
              <a:t>- сохранение и развитие культурного разнообразия и языкового наследия многонационального народа Российской Федерации, овладение духовными ценностями и культурой многонационального народа России.</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endParaRPr lang="ru-RU" smtClean="0"/>
          </a:p>
        </p:txBody>
      </p:sp>
      <p:pic>
        <p:nvPicPr>
          <p:cNvPr id="31747" name="Picture 2" descr="C:\Documents and Settings\Admin\Рабочий стол\к Авг\SL555281.JPG"/>
          <p:cNvPicPr>
            <a:picLocks noGrp="1" noChangeAspect="1" noChangeArrowheads="1"/>
          </p:cNvPicPr>
          <p:nvPr>
            <p:ph idx="1"/>
          </p:nvPr>
        </p:nvPicPr>
        <p:blipFill>
          <a:blip r:embed="rId2" cstate="email"/>
          <a:srcRect/>
          <a:stretch>
            <a:fillRect/>
          </a:stretch>
        </p:blipFill>
        <p:spPr>
          <a:xfrm>
            <a:off x="928688" y="1143000"/>
            <a:ext cx="7143750" cy="5357813"/>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endParaRPr lang="ru-RU" smtClean="0"/>
          </a:p>
        </p:txBody>
      </p:sp>
      <p:pic>
        <p:nvPicPr>
          <p:cNvPr id="32771" name="Picture 2" descr="C:\Documents and Settings\Admin\Рабочий стол\к Авг\SL555298.JPG"/>
          <p:cNvPicPr>
            <a:picLocks noGrp="1" noChangeAspect="1" noChangeArrowheads="1"/>
          </p:cNvPicPr>
          <p:nvPr>
            <p:ph idx="1"/>
          </p:nvPr>
        </p:nvPicPr>
        <p:blipFill>
          <a:blip r:embed="rId2" cstate="email"/>
          <a:srcRect/>
          <a:stretch>
            <a:fillRect/>
          </a:stretch>
        </p:blipFill>
        <p:spPr>
          <a:xfrm>
            <a:off x="1143000" y="1357313"/>
            <a:ext cx="7000875" cy="5214937"/>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endParaRPr lang="ru-RU" smtClean="0"/>
          </a:p>
        </p:txBody>
      </p:sp>
      <p:pic>
        <p:nvPicPr>
          <p:cNvPr id="33795" name="Picture 2" descr="C:\Documents and Settings\Admin\Рабочий стол\к Авг\Scan-100608-0005.jpg"/>
          <p:cNvPicPr>
            <a:picLocks noGrp="1" noChangeAspect="1" noChangeArrowheads="1"/>
          </p:cNvPicPr>
          <p:nvPr>
            <p:ph idx="1"/>
          </p:nvPr>
        </p:nvPicPr>
        <p:blipFill>
          <a:blip r:embed="rId2" cstate="email"/>
          <a:srcRect/>
          <a:stretch>
            <a:fillRect/>
          </a:stretch>
        </p:blipFill>
        <p:spPr>
          <a:xfrm>
            <a:off x="285750" y="285750"/>
            <a:ext cx="3200400" cy="4525963"/>
          </a:xfrm>
          <a:noFill/>
        </p:spPr>
      </p:pic>
      <p:pic>
        <p:nvPicPr>
          <p:cNvPr id="33796" name="Picture 5" descr="C:\Documents and Settings\Admin\Рабочий стол\Награды 2\555 020.jpg"/>
          <p:cNvPicPr>
            <a:picLocks noChangeAspect="1" noChangeArrowheads="1"/>
          </p:cNvPicPr>
          <p:nvPr/>
        </p:nvPicPr>
        <p:blipFill>
          <a:blip r:embed="rId3" cstate="email"/>
          <a:srcRect/>
          <a:stretch>
            <a:fillRect/>
          </a:stretch>
        </p:blipFill>
        <p:spPr bwMode="auto">
          <a:xfrm>
            <a:off x="3071813" y="1000125"/>
            <a:ext cx="3571875" cy="4643438"/>
          </a:xfrm>
          <a:prstGeom prst="rect">
            <a:avLst/>
          </a:prstGeom>
          <a:noFill/>
          <a:ln w="9525">
            <a:noFill/>
            <a:miter lim="800000"/>
            <a:headEnd/>
            <a:tailEnd/>
          </a:ln>
        </p:spPr>
      </p:pic>
      <p:pic>
        <p:nvPicPr>
          <p:cNvPr id="33797" name="Picture 4" descr="C:\Documents and Settings\Admin\Рабочий стол\Награды 2\555 017.jpg"/>
          <p:cNvPicPr>
            <a:picLocks noChangeAspect="1" noChangeArrowheads="1"/>
          </p:cNvPicPr>
          <p:nvPr/>
        </p:nvPicPr>
        <p:blipFill>
          <a:blip r:embed="rId4" cstate="email"/>
          <a:srcRect/>
          <a:stretch>
            <a:fillRect/>
          </a:stretch>
        </p:blipFill>
        <p:spPr bwMode="auto">
          <a:xfrm>
            <a:off x="6072188" y="2357438"/>
            <a:ext cx="2857500" cy="3929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endParaRPr lang="ru-RU" smtClean="0"/>
          </a:p>
        </p:txBody>
      </p:sp>
      <p:pic>
        <p:nvPicPr>
          <p:cNvPr id="34819" name="Picture 4" descr="C:\Documents and Settings\Admin\Рабочий стол\Лицей\89294569.png"/>
          <p:cNvPicPr>
            <a:picLocks noChangeAspect="1" noChangeArrowheads="1"/>
          </p:cNvPicPr>
          <p:nvPr/>
        </p:nvPicPr>
        <p:blipFill>
          <a:blip r:embed="rId2" cstate="email"/>
          <a:srcRect/>
          <a:stretch>
            <a:fillRect/>
          </a:stretch>
        </p:blipFill>
        <p:spPr bwMode="auto">
          <a:xfrm>
            <a:off x="500063" y="357188"/>
            <a:ext cx="8305800" cy="1638300"/>
          </a:xfrm>
          <a:prstGeom prst="rect">
            <a:avLst/>
          </a:prstGeom>
          <a:noFill/>
          <a:ln w="9525">
            <a:noFill/>
            <a:miter lim="800000"/>
            <a:headEnd/>
            <a:tailEnd/>
          </a:ln>
        </p:spPr>
      </p:pic>
      <p:pic>
        <p:nvPicPr>
          <p:cNvPr id="34820" name="Picture 5" descr="C:\Documents and Settings\Admin\Рабочий стол\Лицей\1.02 cvhaedhakkkmlxifhh 9 +.jpg"/>
          <p:cNvPicPr>
            <a:picLocks noGrp="1" noChangeAspect="1" noChangeArrowheads="1"/>
          </p:cNvPicPr>
          <p:nvPr>
            <p:ph idx="1"/>
          </p:nvPr>
        </p:nvPicPr>
        <p:blipFill>
          <a:blip r:embed="rId3" cstate="email"/>
          <a:srcRect/>
          <a:stretch>
            <a:fillRect/>
          </a:stretch>
        </p:blipFill>
        <p:spPr>
          <a:xfrm>
            <a:off x="428625" y="1857375"/>
            <a:ext cx="3478213" cy="2286000"/>
          </a:xfrm>
          <a:noFill/>
        </p:spPr>
      </p:pic>
      <p:pic>
        <p:nvPicPr>
          <p:cNvPr id="34821" name="Picture 6" descr="C:\Documents and Settings\Admin\Рабочий стол\Лицей\иссл дея- ть уч-ся 1 шаг к ноб прем.JPG"/>
          <p:cNvPicPr>
            <a:picLocks noChangeAspect="1" noChangeArrowheads="1"/>
          </p:cNvPicPr>
          <p:nvPr/>
        </p:nvPicPr>
        <p:blipFill>
          <a:blip r:embed="rId4" cstate="email"/>
          <a:srcRect/>
          <a:stretch>
            <a:fillRect/>
          </a:stretch>
        </p:blipFill>
        <p:spPr bwMode="auto">
          <a:xfrm>
            <a:off x="642938" y="3643313"/>
            <a:ext cx="3895725" cy="2905125"/>
          </a:xfrm>
          <a:prstGeom prst="rect">
            <a:avLst/>
          </a:prstGeom>
          <a:noFill/>
          <a:ln w="9525">
            <a:noFill/>
            <a:miter lim="800000"/>
            <a:headEnd/>
            <a:tailEnd/>
          </a:ln>
        </p:spPr>
      </p:pic>
      <p:pic>
        <p:nvPicPr>
          <p:cNvPr id="34822" name="Picture 7" descr="C:\Documents and Settings\Admin\Рабочий стол\Лицей\841.JPG"/>
          <p:cNvPicPr>
            <a:picLocks noChangeAspect="1" noChangeArrowheads="1"/>
          </p:cNvPicPr>
          <p:nvPr/>
        </p:nvPicPr>
        <p:blipFill>
          <a:blip r:embed="rId5" cstate="email"/>
          <a:srcRect/>
          <a:stretch>
            <a:fillRect/>
          </a:stretch>
        </p:blipFill>
        <p:spPr bwMode="auto">
          <a:xfrm>
            <a:off x="5500688" y="1714500"/>
            <a:ext cx="3324225" cy="2643188"/>
          </a:xfrm>
          <a:prstGeom prst="rect">
            <a:avLst/>
          </a:prstGeom>
          <a:noFill/>
          <a:ln w="9525">
            <a:noFill/>
            <a:miter lim="800000"/>
            <a:headEnd/>
            <a:tailEnd/>
          </a:ln>
        </p:spPr>
      </p:pic>
      <p:pic>
        <p:nvPicPr>
          <p:cNvPr id="34823" name="Picture 8" descr="C:\Documents and Settings\Admin\Рабочий стол\Лицей\180511-1.jpg"/>
          <p:cNvPicPr>
            <a:picLocks noChangeAspect="1" noChangeArrowheads="1"/>
          </p:cNvPicPr>
          <p:nvPr/>
        </p:nvPicPr>
        <p:blipFill>
          <a:blip r:embed="rId6" cstate="email"/>
          <a:srcRect/>
          <a:stretch>
            <a:fillRect/>
          </a:stretch>
        </p:blipFill>
        <p:spPr bwMode="auto">
          <a:xfrm>
            <a:off x="4786313" y="3714750"/>
            <a:ext cx="3429000" cy="2595563"/>
          </a:xfrm>
          <a:prstGeom prst="rect">
            <a:avLst/>
          </a:prstGeom>
          <a:noFill/>
          <a:ln w="9525">
            <a:noFill/>
            <a:miter lim="800000"/>
            <a:headEnd/>
            <a:tailEnd/>
          </a:ln>
        </p:spPr>
      </p:pic>
      <p:pic>
        <p:nvPicPr>
          <p:cNvPr id="34824" name="Picture 10" descr="C:\Documents and Settings\Admin\Рабочий стол\Лицей\a_a6542a13.jpg"/>
          <p:cNvPicPr>
            <a:picLocks noChangeAspect="1" noChangeArrowheads="1"/>
          </p:cNvPicPr>
          <p:nvPr/>
        </p:nvPicPr>
        <p:blipFill>
          <a:blip r:embed="rId7" cstate="email"/>
          <a:srcRect/>
          <a:stretch>
            <a:fillRect/>
          </a:stretch>
        </p:blipFill>
        <p:spPr bwMode="auto">
          <a:xfrm>
            <a:off x="4214813" y="1928813"/>
            <a:ext cx="1690687"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Содержимое 3" descr="C:\Documents and Settings\Admin\Рабочий стол\555 026.jpg"/>
          <p:cNvPicPr>
            <a:picLocks noGrp="1"/>
          </p:cNvPicPr>
          <p:nvPr>
            <p:ph idx="1"/>
          </p:nvPr>
        </p:nvPicPr>
        <p:blipFill>
          <a:blip r:embed="rId2" cstate="email"/>
          <a:srcRect/>
          <a:stretch>
            <a:fillRect/>
          </a:stretch>
        </p:blipFill>
        <p:spPr>
          <a:xfrm>
            <a:off x="5500688" y="1000125"/>
            <a:ext cx="3014662" cy="4525963"/>
          </a:xfrm>
        </p:spPr>
      </p:pic>
      <p:sp>
        <p:nvSpPr>
          <p:cNvPr id="35843" name="Прямоугольник 5"/>
          <p:cNvSpPr>
            <a:spLocks noChangeArrowheads="1"/>
          </p:cNvSpPr>
          <p:nvPr/>
        </p:nvSpPr>
        <p:spPr bwMode="auto">
          <a:xfrm>
            <a:off x="285750" y="2643188"/>
            <a:ext cx="4429125" cy="1754187"/>
          </a:xfrm>
          <a:prstGeom prst="rect">
            <a:avLst/>
          </a:prstGeom>
          <a:noFill/>
          <a:ln w="9525">
            <a:noFill/>
            <a:miter lim="800000"/>
            <a:headEnd/>
            <a:tailEnd/>
          </a:ln>
        </p:spPr>
        <p:txBody>
          <a:bodyPr>
            <a:spAutoFit/>
          </a:bodyPr>
          <a:lstStyle/>
          <a:p>
            <a:r>
              <a:rPr lang="ru-RU">
                <a:solidFill>
                  <a:schemeClr val="tx2"/>
                </a:solidFill>
              </a:rPr>
              <a:t>Используя аэрофотосъемку населенного пункта, непосредственно на местном материале учащиеся знакомятся с понятиями </a:t>
            </a:r>
          </a:p>
          <a:p>
            <a:r>
              <a:rPr lang="ru-RU">
                <a:solidFill>
                  <a:schemeClr val="tx2"/>
                </a:solidFill>
              </a:rPr>
              <a:t>«план местности», </a:t>
            </a:r>
          </a:p>
          <a:p>
            <a:r>
              <a:rPr lang="ru-RU">
                <a:solidFill>
                  <a:schemeClr val="tx2"/>
                </a:solidFill>
              </a:rPr>
              <a:t>«топографические знаки</a:t>
            </a:r>
            <a:endParaRPr lang="ru-RU"/>
          </a:p>
        </p:txBody>
      </p:sp>
      <p:sp>
        <p:nvSpPr>
          <p:cNvPr id="35844" name="Rectangle 2"/>
          <p:cNvSpPr>
            <a:spLocks noGrp="1" noChangeArrowheads="1"/>
          </p:cNvSpPr>
          <p:nvPr>
            <p:ph type="title"/>
          </p:nvPr>
        </p:nvSpPr>
        <p:spPr>
          <a:xfrm>
            <a:off x="3086100" y="304800"/>
            <a:ext cx="3514725" cy="522288"/>
          </a:xfrm>
          <a:noFill/>
        </p:spPr>
        <p:txBody>
          <a:bodyPr wrap="none">
            <a:spAutoFit/>
          </a:bodyPr>
          <a:lstStyle/>
          <a:p>
            <a:pPr algn="just"/>
            <a:r>
              <a:rPr lang="ru-RU" sz="2800" b="1" smtClean="0">
                <a:solidFill>
                  <a:schemeClr val="tx1"/>
                </a:solidFill>
                <a:latin typeface="Calibri" pitchFamily="34" charset="0"/>
                <a:ea typeface="Calibri" pitchFamily="34" charset="0"/>
                <a:cs typeface="Times New Roman" pitchFamily="18" charset="0"/>
              </a:rPr>
              <a:t>Тема</a:t>
            </a:r>
            <a:r>
              <a:rPr lang="ru-RU" sz="1200" b="1" smtClean="0">
                <a:solidFill>
                  <a:schemeClr val="tx1"/>
                </a:solidFill>
                <a:latin typeface="Calibri" pitchFamily="34" charset="0"/>
                <a:ea typeface="Calibri" pitchFamily="34" charset="0"/>
                <a:cs typeface="Times New Roman" pitchFamily="18" charset="0"/>
              </a:rPr>
              <a:t> </a:t>
            </a:r>
            <a:r>
              <a:rPr lang="ru-RU" sz="2800" b="1" smtClean="0">
                <a:solidFill>
                  <a:schemeClr val="tx1"/>
                </a:solidFill>
                <a:latin typeface="Calibri" pitchFamily="34" charset="0"/>
                <a:ea typeface="Calibri" pitchFamily="34" charset="0"/>
                <a:cs typeface="Times New Roman" pitchFamily="18" charset="0"/>
              </a:rPr>
              <a:t>«План и карта».</a:t>
            </a:r>
            <a:endParaRPr lang="ru-RU" sz="2800" smtClean="0">
              <a:solidFill>
                <a:schemeClr val="tx1"/>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928688" y="274638"/>
            <a:ext cx="7758112" cy="582612"/>
          </a:xfrm>
        </p:spPr>
        <p:txBody>
          <a:bodyPr/>
          <a:lstStyle/>
          <a:p>
            <a:r>
              <a:rPr lang="ru-RU" sz="2800" b="1" smtClean="0"/>
              <a:t>Задание для работы в группе</a:t>
            </a:r>
            <a:r>
              <a:rPr lang="ru-RU" b="1" smtClean="0"/>
              <a:t>.</a:t>
            </a:r>
            <a:r>
              <a:rPr lang="ru-RU" smtClean="0"/>
              <a:t/>
            </a:r>
            <a:br>
              <a:rPr lang="ru-RU" smtClean="0"/>
            </a:br>
            <a:endParaRPr lang="ru-RU" smtClean="0"/>
          </a:p>
        </p:txBody>
      </p:sp>
      <p:sp>
        <p:nvSpPr>
          <p:cNvPr id="36867" name="Содержимое 2"/>
          <p:cNvSpPr>
            <a:spLocks noGrp="1"/>
          </p:cNvSpPr>
          <p:nvPr>
            <p:ph idx="1"/>
          </p:nvPr>
        </p:nvSpPr>
        <p:spPr>
          <a:xfrm>
            <a:off x="571500" y="785813"/>
            <a:ext cx="8115300" cy="5340350"/>
          </a:xfrm>
        </p:spPr>
        <p:txBody>
          <a:bodyPr/>
          <a:lstStyle/>
          <a:p>
            <a:r>
              <a:rPr lang="ru-RU" sz="1800" smtClean="0"/>
              <a:t>Преобразуйте аэрофотоснимок в план местности.</a:t>
            </a:r>
          </a:p>
          <a:p>
            <a:r>
              <a:rPr lang="ru-RU" sz="1800" smtClean="0"/>
              <a:t>Выбрав подходящий масштаб, необходимые условные знаки начертите этот план местности в рабочей тетради.</a:t>
            </a:r>
          </a:p>
          <a:p>
            <a:endParaRPr lang="ru-RU" smtClean="0"/>
          </a:p>
        </p:txBody>
      </p:sp>
      <p:pic>
        <p:nvPicPr>
          <p:cNvPr id="36868" name="Рисунок 3" descr="C:\Documents and Settings\Admin\Рабочий стол\5555.jpg"/>
          <p:cNvPicPr>
            <a:picLocks noChangeAspect="1" noChangeArrowheads="1"/>
          </p:cNvPicPr>
          <p:nvPr/>
        </p:nvPicPr>
        <p:blipFill>
          <a:blip r:embed="rId2" cstate="email"/>
          <a:srcRect/>
          <a:stretch>
            <a:fillRect/>
          </a:stretch>
        </p:blipFill>
        <p:spPr bwMode="auto">
          <a:xfrm>
            <a:off x="1285875" y="2000250"/>
            <a:ext cx="6215063" cy="392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57200" y="274638"/>
            <a:ext cx="7186613" cy="368300"/>
          </a:xfrm>
        </p:spPr>
        <p:txBody>
          <a:bodyPr/>
          <a:lstStyle/>
          <a:p>
            <a:r>
              <a:rPr lang="ru-RU" sz="2800" b="1" smtClean="0">
                <a:solidFill>
                  <a:schemeClr val="tx1"/>
                </a:solidFill>
              </a:rPr>
              <a:t>Задание для работы в паре</a:t>
            </a:r>
            <a:r>
              <a:rPr lang="ru-RU" sz="6000" b="1" smtClean="0">
                <a:solidFill>
                  <a:schemeClr val="tx1"/>
                </a:solidFill>
              </a:rPr>
              <a:t>. </a:t>
            </a:r>
            <a:endParaRPr lang="ru-RU" sz="6000" smtClean="0">
              <a:solidFill>
                <a:schemeClr val="tx1"/>
              </a:solidFill>
            </a:endParaRPr>
          </a:p>
        </p:txBody>
      </p:sp>
      <p:sp>
        <p:nvSpPr>
          <p:cNvPr id="37891" name="Содержимое 3"/>
          <p:cNvSpPr>
            <a:spLocks noGrp="1"/>
          </p:cNvSpPr>
          <p:nvPr>
            <p:ph idx="1"/>
          </p:nvPr>
        </p:nvSpPr>
        <p:spPr>
          <a:xfrm>
            <a:off x="457200" y="857250"/>
            <a:ext cx="8186738" cy="5268913"/>
          </a:xfrm>
        </p:spPr>
        <p:txBody>
          <a:bodyPr/>
          <a:lstStyle/>
          <a:p>
            <a:pPr>
              <a:buFontTx/>
              <a:buNone/>
            </a:pPr>
            <a:r>
              <a:rPr lang="ru-RU" sz="1600" smtClean="0"/>
              <a:t>Русские крестьяне, заселявшие Оренбургскую землю в </a:t>
            </a:r>
            <a:r>
              <a:rPr lang="en-US" sz="1600" smtClean="0"/>
              <a:t>XIX </a:t>
            </a:r>
            <a:r>
              <a:rPr lang="ru-RU" sz="1600" smtClean="0"/>
              <a:t>веке, являлись выходцами почти из всех губерний Европейской России.  Наибольшее число переселенцев прибыло из Тамбовской, Пензенской, Воронежской, Курской, Рязанской, Тульской губерний. Переселялись они на лошадях, загрузив  всё необходимое в телегу.</a:t>
            </a:r>
          </a:p>
          <a:p>
            <a:pPr>
              <a:buFontTx/>
              <a:buNone/>
            </a:pPr>
            <a:endParaRPr lang="ru-RU" sz="1600" smtClean="0"/>
          </a:p>
          <a:p>
            <a:pPr>
              <a:buFontTx/>
              <a:buNone/>
            </a:pPr>
            <a:endParaRPr lang="ru-RU" sz="1600" smtClean="0"/>
          </a:p>
          <a:p>
            <a:pPr>
              <a:buFontTx/>
              <a:buNone/>
            </a:pPr>
            <a:endParaRPr lang="ru-RU" sz="1600" smtClean="0"/>
          </a:p>
          <a:p>
            <a:pPr>
              <a:buFontTx/>
              <a:buNone/>
            </a:pPr>
            <a:endParaRPr lang="ru-RU" sz="1600" smtClean="0"/>
          </a:p>
          <a:p>
            <a:pPr>
              <a:buFontTx/>
              <a:buNone/>
            </a:pPr>
            <a:endParaRPr lang="ru-RU" sz="1600" smtClean="0"/>
          </a:p>
          <a:p>
            <a:pPr>
              <a:buFontTx/>
              <a:buNone/>
            </a:pPr>
            <a:endParaRPr lang="ru-RU" sz="1600" smtClean="0"/>
          </a:p>
          <a:p>
            <a:pPr>
              <a:buFontTx/>
              <a:buNone/>
            </a:pPr>
            <a:endParaRPr lang="ru-RU" sz="1600" smtClean="0"/>
          </a:p>
          <a:p>
            <a:pPr>
              <a:buFontTx/>
              <a:buNone/>
            </a:pPr>
            <a:endParaRPr lang="ru-RU" sz="1600" smtClean="0"/>
          </a:p>
          <a:p>
            <a:pPr>
              <a:buFontTx/>
              <a:buNone/>
            </a:pPr>
            <a:endParaRPr lang="ru-RU" sz="1600" smtClean="0"/>
          </a:p>
          <a:p>
            <a:pPr>
              <a:buFontTx/>
              <a:buNone/>
            </a:pPr>
            <a:endParaRPr lang="ru-RU" sz="1600" smtClean="0"/>
          </a:p>
          <a:p>
            <a:pPr>
              <a:buFontTx/>
              <a:buNone/>
            </a:pPr>
            <a:endParaRPr lang="ru-RU" sz="1600" smtClean="0"/>
          </a:p>
          <a:p>
            <a:pPr>
              <a:buFontTx/>
              <a:buNone/>
            </a:pPr>
            <a:r>
              <a:rPr lang="ru-RU" sz="1600" smtClean="0"/>
              <a:t>По карте рассчитайте, сколько дней переселенцы были в пути, добираясь от Тамбова до Оренбурга, учитывая, что средняя скорость передвижения составляла 6 км. в час, а в сутки на передвижение они затрачивали 12 часов.</a:t>
            </a:r>
          </a:p>
          <a:p>
            <a:pPr>
              <a:buFontTx/>
              <a:buNone/>
            </a:pPr>
            <a:endParaRPr lang="ru-RU" smtClean="0"/>
          </a:p>
        </p:txBody>
      </p:sp>
      <p:pic>
        <p:nvPicPr>
          <p:cNvPr id="37892" name="Рисунок 4" descr="C:\Documents and Settings\Admin\Рабочий стол\Блоги\Переселенцы фото\Переселение -.jpeg.jpg"/>
          <p:cNvPicPr>
            <a:picLocks noChangeAspect="1" noChangeArrowheads="1"/>
          </p:cNvPicPr>
          <p:nvPr/>
        </p:nvPicPr>
        <p:blipFill>
          <a:blip r:embed="rId2" cstate="email"/>
          <a:srcRect/>
          <a:stretch>
            <a:fillRect/>
          </a:stretch>
        </p:blipFill>
        <p:spPr bwMode="auto">
          <a:xfrm>
            <a:off x="3286125" y="2071688"/>
            <a:ext cx="4095750"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274638"/>
            <a:ext cx="7900988" cy="725487"/>
          </a:xfrm>
        </p:spPr>
        <p:txBody>
          <a:bodyPr/>
          <a:lstStyle/>
          <a:p>
            <a:r>
              <a:rPr lang="ru-RU" sz="2800" b="1" smtClean="0"/>
              <a:t>Вопросы-шутки при работе с картой:</a:t>
            </a:r>
            <a:endParaRPr lang="ru-RU" sz="2800" smtClean="0"/>
          </a:p>
        </p:txBody>
      </p:sp>
      <p:sp>
        <p:nvSpPr>
          <p:cNvPr id="38915" name="Содержимое 2"/>
          <p:cNvSpPr>
            <a:spLocks noGrp="1"/>
          </p:cNvSpPr>
          <p:nvPr>
            <p:ph idx="1"/>
          </p:nvPr>
        </p:nvSpPr>
        <p:spPr>
          <a:xfrm>
            <a:off x="457200" y="1000125"/>
            <a:ext cx="8186738" cy="5126038"/>
          </a:xfrm>
        </p:spPr>
        <p:txBody>
          <a:bodyPr/>
          <a:lstStyle/>
          <a:p>
            <a:r>
              <a:rPr lang="ru-RU" sz="2000" smtClean="0"/>
              <a:t>1.В названии, каких населенных пунктов Переволоцкого района вы слышите мужские имена? (Алексеевка, Филипповка, Абрамовка, Кутлумбетово…).</a:t>
            </a:r>
          </a:p>
          <a:p>
            <a:endParaRPr lang="en-US" sz="2000" smtClean="0"/>
          </a:p>
          <a:p>
            <a:r>
              <a:rPr lang="ru-RU" sz="2000" smtClean="0"/>
              <a:t>2. Какие названия сел Переволоцкого района указывают на конкретные виды растений, растущих вблизи соответствующих селений. (Вязовка, Камышовка, Клубниковка, Ольшанка, Кубанка).</a:t>
            </a:r>
          </a:p>
          <a:p>
            <a:endParaRPr lang="en-US" sz="2000" smtClean="0"/>
          </a:p>
          <a:p>
            <a:r>
              <a:rPr lang="ru-RU" sz="2000" smtClean="0"/>
              <a:t>3. Какая речка нашего района говорит о своем размере? (Большой Уран).</a:t>
            </a:r>
          </a:p>
          <a:p>
            <a:endParaRPr lang="en-US" sz="2000" smtClean="0"/>
          </a:p>
          <a:p>
            <a:r>
              <a:rPr lang="ru-RU" sz="2000" smtClean="0"/>
              <a:t>4. Какие села нашего района выполнили команду: «По-порядку, рассчитайсь!» (Первая Зубочистка, Вторая Зубочистка).</a:t>
            </a:r>
          </a:p>
          <a:p>
            <a:endParaRPr lang="ru-RU" sz="16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3"/>
          <p:cNvSpPr>
            <a:spLocks noGrp="1"/>
          </p:cNvSpPr>
          <p:nvPr>
            <p:ph type="title"/>
          </p:nvPr>
        </p:nvSpPr>
        <p:spPr>
          <a:xfrm>
            <a:off x="357188" y="214313"/>
            <a:ext cx="8229600" cy="1143000"/>
          </a:xfrm>
        </p:spPr>
        <p:txBody>
          <a:bodyPr/>
          <a:lstStyle/>
          <a:p>
            <a:r>
              <a:rPr lang="en-US" sz="2400" i="1" smtClean="0"/>
              <a:t/>
            </a:r>
            <a:br>
              <a:rPr lang="en-US" sz="2400" i="1" smtClean="0"/>
            </a:br>
            <a:endParaRPr lang="ru-RU" smtClean="0"/>
          </a:p>
        </p:txBody>
      </p:sp>
      <p:sp>
        <p:nvSpPr>
          <p:cNvPr id="39939" name="Содержимое 4"/>
          <p:cNvSpPr>
            <a:spLocks noGrp="1"/>
          </p:cNvSpPr>
          <p:nvPr>
            <p:ph sz="half" idx="1"/>
          </p:nvPr>
        </p:nvSpPr>
        <p:spPr>
          <a:xfrm>
            <a:off x="571500" y="3643313"/>
            <a:ext cx="3786188" cy="2214562"/>
          </a:xfrm>
        </p:spPr>
        <p:txBody>
          <a:bodyPr/>
          <a:lstStyle/>
          <a:p>
            <a:r>
              <a:rPr lang="ru-RU" sz="1600" smtClean="0"/>
              <a:t>Дым из труб и от костра</a:t>
            </a:r>
          </a:p>
          <a:p>
            <a:r>
              <a:rPr lang="ru-RU" sz="1600" smtClean="0"/>
              <a:t> Кверху поднимается -</a:t>
            </a:r>
          </a:p>
          <a:p>
            <a:r>
              <a:rPr lang="ru-RU" sz="1600" smtClean="0"/>
              <a:t> Значит, ясная погода</a:t>
            </a:r>
          </a:p>
          <a:p>
            <a:r>
              <a:rPr lang="ru-RU" sz="1600" smtClean="0"/>
              <a:t> Завтра ожидается.</a:t>
            </a:r>
          </a:p>
          <a:p>
            <a:r>
              <a:rPr lang="ru-RU" sz="1600" smtClean="0"/>
              <a:t> </a:t>
            </a:r>
          </a:p>
          <a:p>
            <a:r>
              <a:rPr lang="ru-RU" sz="1600" smtClean="0"/>
              <a:t>Если больше, чем обычно,</a:t>
            </a:r>
          </a:p>
          <a:p>
            <a:r>
              <a:rPr lang="ru-RU" sz="1600" smtClean="0"/>
              <a:t> над цветками вьется пчел,</a:t>
            </a:r>
          </a:p>
          <a:p>
            <a:r>
              <a:rPr lang="ru-RU" sz="1600" smtClean="0"/>
              <a:t> Нужно будет опасаться,</a:t>
            </a:r>
          </a:p>
          <a:p>
            <a:r>
              <a:rPr lang="ru-RU" sz="1600" smtClean="0"/>
              <a:t> Как бы дождик не пошел.</a:t>
            </a:r>
          </a:p>
          <a:p>
            <a:endParaRPr lang="ru-RU" sz="1600" smtClean="0"/>
          </a:p>
        </p:txBody>
      </p:sp>
      <p:sp>
        <p:nvSpPr>
          <p:cNvPr id="39940" name="Содержимое 5"/>
          <p:cNvSpPr>
            <a:spLocks noGrp="1"/>
          </p:cNvSpPr>
          <p:nvPr>
            <p:ph sz="half" idx="2"/>
          </p:nvPr>
        </p:nvSpPr>
        <p:spPr>
          <a:xfrm>
            <a:off x="4572000" y="3500438"/>
            <a:ext cx="3857625" cy="2428875"/>
          </a:xfrm>
        </p:spPr>
        <p:txBody>
          <a:bodyPr/>
          <a:lstStyle/>
          <a:p>
            <a:r>
              <a:rPr lang="ru-RU" sz="1600" smtClean="0"/>
              <a:t>Если солнце село в тучи, </a:t>
            </a:r>
          </a:p>
          <a:p>
            <a:r>
              <a:rPr lang="ru-RU" sz="1600" smtClean="0"/>
              <a:t> Словно зарево закат,</a:t>
            </a:r>
          </a:p>
          <a:p>
            <a:r>
              <a:rPr lang="ru-RU" sz="1600" smtClean="0"/>
              <a:t> “Завтра будет сильный ветер”, -</a:t>
            </a:r>
          </a:p>
          <a:p>
            <a:r>
              <a:rPr lang="ru-RU" sz="1600" smtClean="0"/>
              <a:t> Старожилы говорят.</a:t>
            </a:r>
          </a:p>
          <a:p>
            <a:r>
              <a:rPr lang="ru-RU" sz="1600" smtClean="0"/>
              <a:t> </a:t>
            </a:r>
          </a:p>
          <a:p>
            <a:r>
              <a:rPr lang="ru-RU" sz="1600" smtClean="0"/>
              <a:t>Кукушки стали куковать -</a:t>
            </a:r>
          </a:p>
          <a:p>
            <a:r>
              <a:rPr lang="ru-RU" sz="1600" smtClean="0"/>
              <a:t> Морозам больше не бывать.</a:t>
            </a:r>
          </a:p>
          <a:p>
            <a:r>
              <a:rPr lang="ru-RU" sz="1600" smtClean="0"/>
              <a:t> Цветы черемухи цветут -</a:t>
            </a:r>
          </a:p>
          <a:p>
            <a:r>
              <a:rPr lang="ru-RU" sz="1600" smtClean="0"/>
              <a:t> Похолоданье тут как тут.</a:t>
            </a:r>
          </a:p>
        </p:txBody>
      </p:sp>
      <p:sp>
        <p:nvSpPr>
          <p:cNvPr id="39941" name="Прямоугольник 4"/>
          <p:cNvSpPr>
            <a:spLocks noChangeArrowheads="1"/>
          </p:cNvSpPr>
          <p:nvPr/>
        </p:nvSpPr>
        <p:spPr bwMode="auto">
          <a:xfrm>
            <a:off x="285750" y="285750"/>
            <a:ext cx="8143875" cy="3600450"/>
          </a:xfrm>
          <a:prstGeom prst="rect">
            <a:avLst/>
          </a:prstGeom>
          <a:noFill/>
          <a:ln w="9525">
            <a:noFill/>
            <a:miter lim="800000"/>
            <a:headEnd/>
            <a:tailEnd/>
          </a:ln>
        </p:spPr>
        <p:txBody>
          <a:bodyPr>
            <a:spAutoFit/>
          </a:bodyPr>
          <a:lstStyle/>
          <a:p>
            <a:pPr algn="just"/>
            <a:r>
              <a:rPr lang="ru-RU" b="1"/>
              <a:t>Тема«Атмосфера»</a:t>
            </a:r>
            <a:r>
              <a:rPr lang="ru-RU" sz="1400"/>
              <a:t/>
            </a:r>
            <a:br>
              <a:rPr lang="ru-RU" sz="1400"/>
            </a:br>
            <a:r>
              <a:rPr lang="ru-RU" sz="1400"/>
              <a:t>Погода переменчива. Что же влияет на погоду? Почему она меняется?</a:t>
            </a:r>
          </a:p>
          <a:p>
            <a:pPr algn="just"/>
            <a:r>
              <a:rPr lang="ru-RU" sz="1400"/>
              <a:t>За погодой следят из космоса искусственные спутники. Они видят и сообщают ученым, где над землей образовались облака, куда их гонит ветер и когда они появятся над нашим городом или деревней. На земле у ученых-метерологов есть приборы, по которым они узнают, какой будет погода. Но задолго до того, как о погоде стали рассказывать спутники и приборы, крестьяне угадывали погоду по особым приметам. Они наблюдали за птицами и животными, за облаками на небе, за радугой и предсказывали дожди и грозы, метели и мороз. Считалось, что за  погоду отвечают три  богатыря: Солнце, Ветер и Вода. В старину русские люди словом “погода” называли только солнечную, тихую погоду. “Погожий денек”, - говорили они. А дождливую, ветреную погоду называли непогодой. Погода переменчива. Что же влияет на погоду? Почему она меняется?</a:t>
            </a:r>
            <a:r>
              <a:rPr lang="ru-RU" sz="1400" i="1"/>
              <a:t> </a:t>
            </a:r>
            <a:r>
              <a:rPr lang="en-US" sz="1400" i="1"/>
              <a:t>  </a:t>
            </a:r>
          </a:p>
          <a:p>
            <a:pPr algn="just"/>
            <a:r>
              <a:rPr lang="ru-RU" sz="1400" i="1"/>
              <a:t>Задание: </a:t>
            </a:r>
            <a:r>
              <a:rPr lang="en-US" sz="1400"/>
              <a:t>   </a:t>
            </a:r>
            <a:r>
              <a:rPr lang="ru-RU" sz="1400" i="1"/>
              <a:t>Прочитай и проанализируй народные приметы погоды.  Узнай и запиши в рабочей тетради другие народные приметы погоды, найди им объяснение.</a:t>
            </a:r>
            <a:endParaRPr lang="ru-RU" sz="1400"/>
          </a:p>
          <a:p>
            <a:pPr algn="just"/>
            <a:endParaRPr lang="ru-RU" sz="1400"/>
          </a:p>
          <a:p>
            <a:pPr algn="just"/>
            <a:endParaRPr lang="ru-RU" sz="1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r>
              <a:rPr lang="ru-RU" b="1" smtClean="0"/>
              <a:t> </a:t>
            </a:r>
            <a:r>
              <a:rPr lang="ru-RU" smtClean="0"/>
              <a:t/>
            </a:r>
            <a:br>
              <a:rPr lang="ru-RU" smtClean="0"/>
            </a:br>
            <a:r>
              <a:rPr lang="ru-RU" sz="3200" b="1" smtClean="0"/>
              <a:t>Тема «Литосфера».</a:t>
            </a:r>
            <a:r>
              <a:rPr lang="ru-RU" smtClean="0"/>
              <a:t/>
            </a:r>
            <a:br>
              <a:rPr lang="ru-RU" smtClean="0"/>
            </a:br>
            <a:endParaRPr lang="ru-RU" smtClean="0"/>
          </a:p>
        </p:txBody>
      </p:sp>
      <p:sp>
        <p:nvSpPr>
          <p:cNvPr id="40963" name="Содержимое 2"/>
          <p:cNvSpPr>
            <a:spLocks noGrp="1"/>
          </p:cNvSpPr>
          <p:nvPr>
            <p:ph idx="1"/>
          </p:nvPr>
        </p:nvSpPr>
        <p:spPr>
          <a:xfrm>
            <a:off x="357188" y="1071563"/>
            <a:ext cx="8329612" cy="5054600"/>
          </a:xfrm>
        </p:spPr>
        <p:txBody>
          <a:bodyPr/>
          <a:lstStyle/>
          <a:p>
            <a:pPr algn="just"/>
            <a:r>
              <a:rPr lang="ru-RU" sz="1600" b="1" smtClean="0"/>
              <a:t>Задание для работы в паре. </a:t>
            </a:r>
            <a:endParaRPr lang="ru-RU" sz="1600" smtClean="0"/>
          </a:p>
          <a:p>
            <a:pPr algn="just"/>
            <a:r>
              <a:rPr lang="ru-RU" sz="1600" smtClean="0"/>
              <a:t>Самая высокая вершина  нашего района одновременно является и высшей точкой холмистой равнины Общий Сырт. На карте Переволоцкого района найди его высшую точку. Чему равна её высота? Какая это высота? Как называется эта вершина? Обсудите в паре и попробуйте объяснить происхождение этого названия.</a:t>
            </a:r>
          </a:p>
          <a:p>
            <a:endParaRPr lang="ru-RU" smtClean="0"/>
          </a:p>
        </p:txBody>
      </p:sp>
      <p:pic>
        <p:nvPicPr>
          <p:cNvPr id="40964" name="Рисунок 3" descr="C:\Documents and Settings\Admin\Рабочий стол\SL555716.JPG"/>
          <p:cNvPicPr>
            <a:picLocks noChangeAspect="1" noChangeArrowheads="1"/>
          </p:cNvPicPr>
          <p:nvPr/>
        </p:nvPicPr>
        <p:blipFill>
          <a:blip r:embed="rId2" cstate="email"/>
          <a:srcRect/>
          <a:stretch>
            <a:fillRect/>
          </a:stretch>
        </p:blipFill>
        <p:spPr bwMode="auto">
          <a:xfrm>
            <a:off x="2643188" y="2714625"/>
            <a:ext cx="4786312" cy="359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4"/>
          <p:cNvSpPr>
            <a:spLocks noGrp="1"/>
          </p:cNvSpPr>
          <p:nvPr>
            <p:ph type="title"/>
          </p:nvPr>
        </p:nvSpPr>
        <p:spPr>
          <a:xfrm>
            <a:off x="857250" y="274638"/>
            <a:ext cx="7829550" cy="368300"/>
          </a:xfrm>
        </p:spPr>
        <p:txBody>
          <a:bodyPr/>
          <a:lstStyle/>
          <a:p>
            <a:endParaRPr lang="ru-RU" smtClean="0"/>
          </a:p>
        </p:txBody>
      </p:sp>
      <p:sp>
        <p:nvSpPr>
          <p:cNvPr id="6147" name="Содержимое 2"/>
          <p:cNvSpPr>
            <a:spLocks noGrp="1"/>
          </p:cNvSpPr>
          <p:nvPr>
            <p:ph idx="1"/>
          </p:nvPr>
        </p:nvSpPr>
        <p:spPr>
          <a:xfrm>
            <a:off x="357188" y="785813"/>
            <a:ext cx="8329612" cy="5340350"/>
          </a:xfrm>
        </p:spPr>
        <p:txBody>
          <a:bodyPr/>
          <a:lstStyle/>
          <a:p>
            <a:r>
              <a:rPr lang="ru-RU" sz="2000" b="1" smtClean="0"/>
              <a:t>Пункт 6.</a:t>
            </a:r>
          </a:p>
          <a:p>
            <a:pPr algn="just"/>
            <a:r>
              <a:rPr lang="ru-RU" sz="2000" b="1" smtClean="0"/>
              <a:t> Стандарт ориентирован на становление личностных характеристик</a:t>
            </a:r>
            <a:r>
              <a:rPr lang="ru-RU" sz="2000" b="1" i="1" smtClean="0"/>
              <a:t> </a:t>
            </a:r>
            <a:r>
              <a:rPr lang="ru-RU" sz="2000" b="1" smtClean="0"/>
              <a:t>выпускника («портрет выпускника основной школы»):</a:t>
            </a:r>
            <a:r>
              <a:rPr lang="ru-RU" sz="2000" b="1" i="1" smtClean="0"/>
              <a:t> </a:t>
            </a:r>
            <a:endParaRPr lang="ru-RU" sz="2000" b="1" smtClean="0"/>
          </a:p>
          <a:p>
            <a:pPr algn="just"/>
            <a:endParaRPr lang="en-US" sz="2000" smtClean="0"/>
          </a:p>
          <a:p>
            <a:pPr algn="just"/>
            <a:r>
              <a:rPr lang="ru-RU" sz="2000" smtClean="0"/>
              <a:t>любящий свой край и своё Отечество, знающий русский и родной язык, уважающий свой народ, его культуру и духовные традиции; </a:t>
            </a:r>
          </a:p>
          <a:p>
            <a:pPr algn="just"/>
            <a:endParaRPr lang="en-US" sz="2000" smtClean="0"/>
          </a:p>
          <a:p>
            <a:pPr algn="just"/>
            <a:r>
              <a:rPr lang="ru-RU" sz="2000" smtClean="0"/>
              <a:t>осознающий и принимающий ценности человеческой жизни, семьи, гражданского общества, многонационального российского народа, человечества;</a:t>
            </a:r>
            <a:endParaRPr lang="en-US" sz="2000" smtClean="0"/>
          </a:p>
          <a:p>
            <a:pPr algn="just"/>
            <a:endParaRPr lang="en-US" sz="2000" smtClean="0"/>
          </a:p>
          <a:p>
            <a:pPr algn="just"/>
            <a:r>
              <a:rPr lang="ru-RU" sz="2000" smtClean="0"/>
              <a:t>уважающий других людей, умеющий вести конструктивный диалог, достигать взаимопонимания, сотрудничать для достижения общих результатов;</a:t>
            </a:r>
          </a:p>
          <a:p>
            <a:endParaRPr lang="ru-RU" sz="2400" smtClean="0"/>
          </a:p>
          <a:p>
            <a:endParaRPr lang="ru-RU"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1071563" y="274638"/>
            <a:ext cx="7615237" cy="439737"/>
          </a:xfrm>
        </p:spPr>
        <p:txBody>
          <a:bodyPr/>
          <a:lstStyle/>
          <a:p>
            <a:endParaRPr lang="ru-RU" smtClean="0"/>
          </a:p>
        </p:txBody>
      </p:sp>
      <p:sp>
        <p:nvSpPr>
          <p:cNvPr id="41987" name="Содержимое 2"/>
          <p:cNvSpPr>
            <a:spLocks noGrp="1"/>
          </p:cNvSpPr>
          <p:nvPr>
            <p:ph idx="1"/>
          </p:nvPr>
        </p:nvSpPr>
        <p:spPr>
          <a:xfrm>
            <a:off x="428625" y="571500"/>
            <a:ext cx="8258175" cy="5554663"/>
          </a:xfrm>
        </p:spPr>
        <p:txBody>
          <a:bodyPr/>
          <a:lstStyle/>
          <a:p>
            <a:r>
              <a:rPr lang="ru-RU" sz="2000" i="1" smtClean="0"/>
              <a:t> </a:t>
            </a:r>
            <a:r>
              <a:rPr lang="ru-RU" sz="2000" b="1" smtClean="0"/>
              <a:t>Ответ: </a:t>
            </a:r>
            <a:r>
              <a:rPr lang="ru-RU" sz="2000" i="1" smtClean="0"/>
              <a:t>г.Медвежий лоб ( Арапова гора ).</a:t>
            </a:r>
            <a:r>
              <a:rPr lang="ru-RU" sz="2000" smtClean="0"/>
              <a:t> </a:t>
            </a:r>
            <a:endParaRPr lang="en-US" sz="2000" smtClean="0"/>
          </a:p>
          <a:p>
            <a:endParaRPr lang="en-US" sz="2000" smtClean="0"/>
          </a:p>
          <a:p>
            <a:r>
              <a:rPr lang="ru-RU" sz="1800" smtClean="0"/>
              <a:t>Гора высотой 405 м. Высшая точка возвышенности Общий Сырт. Располагается близ села Япрынцево и х. Власовка. Является памятником природы. Она заметно возвышается над окружающими формами рельефа. Географический термин лоб используется в названиях форм рельефа Оренбургской области. В толковом словаре В.И.Даля «лоб» – «возвышенность, холм, курган, место видное со всех сторон». Топоним медвежий к медведям, скорее всего, никакого отношения не имеет, хотя иногда сравнивают южный склон горы с лежащим медведем. Более вероятно возникновение этого топонима можно связать с диалектным словом  «медведка» в значении – «неглубокий овраг, близко подходящая дорога». Это слово употребляется в Курской области и на территорию Оренбургской области могло быть завезено курскими переселенцами. Тем более что население близлежащих сел  называют гору Медведкой, а рядом с горой есть и</a:t>
            </a:r>
            <a:r>
              <a:rPr lang="en-US" sz="1800" smtClean="0"/>
              <a:t> </a:t>
            </a:r>
            <a:r>
              <a:rPr lang="ru-RU" sz="1800" smtClean="0"/>
              <a:t>неглубокий овраг и дорога.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928688" y="642938"/>
            <a:ext cx="7758112" cy="571500"/>
          </a:xfrm>
        </p:spPr>
        <p:txBody>
          <a:bodyPr/>
          <a:lstStyle/>
          <a:p>
            <a:r>
              <a:rPr lang="ru-RU" sz="2800" b="1" smtClean="0"/>
              <a:t>Индивидуальное задание.</a:t>
            </a:r>
            <a:r>
              <a:rPr lang="ru-RU" sz="2800" smtClean="0"/>
              <a:t/>
            </a:r>
            <a:br>
              <a:rPr lang="ru-RU" sz="2800" smtClean="0"/>
            </a:br>
            <a:endParaRPr lang="ru-RU" sz="2800" smtClean="0"/>
          </a:p>
        </p:txBody>
      </p:sp>
      <p:sp>
        <p:nvSpPr>
          <p:cNvPr id="43011" name="Содержимое 2"/>
          <p:cNvSpPr>
            <a:spLocks noGrp="1"/>
          </p:cNvSpPr>
          <p:nvPr>
            <p:ph idx="1"/>
          </p:nvPr>
        </p:nvSpPr>
        <p:spPr>
          <a:xfrm>
            <a:off x="571500" y="1000125"/>
            <a:ext cx="8115300" cy="5126038"/>
          </a:xfrm>
        </p:spPr>
        <p:txBody>
          <a:bodyPr/>
          <a:lstStyle/>
          <a:p>
            <a:r>
              <a:rPr lang="ru-RU" sz="1600" smtClean="0"/>
              <a:t>Прочитай отрывок из легенды о происхождении названия урочища. О каком урочище говориться? </a:t>
            </a:r>
          </a:p>
          <a:p>
            <a:r>
              <a:rPr lang="ru-RU" sz="1600" smtClean="0"/>
              <a:t>«В наших краях есть место, имеющее интересную историю. Это глубокая балка, склоны которой густо поросли лесом из берёзы, осины, дуба. По дну её течёт широкий ручей с чистой холодной водой. Люди говорят, что это место связано с именем Емельяна Пугачева. Протянувшись километра на три, балка делает поворот. За поворотом лес внизу расступается, образуя полянку. Её, якобы, и облюбовал  Пугачёв.  Здесь он отдыхал, празднуя свои победы».</a:t>
            </a:r>
          </a:p>
          <a:p>
            <a:endParaRPr lang="ru-RU" sz="1600" smtClean="0"/>
          </a:p>
        </p:txBody>
      </p:sp>
      <p:pic>
        <p:nvPicPr>
          <p:cNvPr id="43012" name="Рисунок 3" descr="D:\Документы\Мои рисунки\Scan0002.tif"/>
          <p:cNvPicPr>
            <a:picLocks noChangeAspect="1" noChangeArrowheads="1"/>
          </p:cNvPicPr>
          <p:nvPr/>
        </p:nvPicPr>
        <p:blipFill>
          <a:blip r:embed="rId2" cstate="email"/>
          <a:srcRect/>
          <a:stretch>
            <a:fillRect/>
          </a:stretch>
        </p:blipFill>
        <p:spPr bwMode="auto">
          <a:xfrm>
            <a:off x="785813" y="3571875"/>
            <a:ext cx="3273425" cy="232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1214438" y="357188"/>
            <a:ext cx="7472362" cy="714375"/>
          </a:xfrm>
        </p:spPr>
        <p:txBody>
          <a:bodyPr/>
          <a:lstStyle/>
          <a:p>
            <a:r>
              <a:rPr lang="ru-RU" sz="2400" b="1" smtClean="0"/>
              <a:t>Тема «Природные зоны»</a:t>
            </a:r>
            <a:r>
              <a:rPr lang="ru-RU" sz="2400" smtClean="0"/>
              <a:t/>
            </a:r>
            <a:br>
              <a:rPr lang="ru-RU" sz="2400" smtClean="0"/>
            </a:br>
            <a:endParaRPr lang="ru-RU" sz="2400" smtClean="0"/>
          </a:p>
        </p:txBody>
      </p:sp>
      <p:sp>
        <p:nvSpPr>
          <p:cNvPr id="44035" name="Содержимое 2"/>
          <p:cNvSpPr>
            <a:spLocks noGrp="1"/>
          </p:cNvSpPr>
          <p:nvPr>
            <p:ph idx="1"/>
          </p:nvPr>
        </p:nvSpPr>
        <p:spPr>
          <a:xfrm>
            <a:off x="500063" y="928688"/>
            <a:ext cx="8186737" cy="5197475"/>
          </a:xfrm>
        </p:spPr>
        <p:txBody>
          <a:bodyPr/>
          <a:lstStyle/>
          <a:p>
            <a:r>
              <a:rPr lang="ru-RU" sz="1800" b="1" smtClean="0"/>
              <a:t>Индивидуальное задание.</a:t>
            </a:r>
            <a:endParaRPr lang="ru-RU" sz="1800" smtClean="0"/>
          </a:p>
          <a:p>
            <a:r>
              <a:rPr lang="ru-RU" sz="1800" smtClean="0"/>
              <a:t>Эту песню поют жители разных сел нашей области. Сравни два текста этой песни.</a:t>
            </a:r>
          </a:p>
          <a:p>
            <a:r>
              <a:rPr lang="ru-RU" sz="1800" smtClean="0"/>
              <a:t> </a:t>
            </a:r>
          </a:p>
          <a:p>
            <a:r>
              <a:rPr lang="ru-RU" sz="1800" smtClean="0"/>
              <a:t>1.Гуляла я девица по дворочку,</a:t>
            </a:r>
          </a:p>
          <a:p>
            <a:r>
              <a:rPr lang="ru-RU" sz="1800" smtClean="0"/>
              <a:t>Наколола ноженьку на пенечек.</a:t>
            </a:r>
          </a:p>
          <a:p>
            <a:r>
              <a:rPr lang="ru-RU" sz="1800" smtClean="0"/>
              <a:t>Болит, болит ноженька, да не больно.</a:t>
            </a:r>
          </a:p>
          <a:p>
            <a:r>
              <a:rPr lang="ru-RU" sz="1800" smtClean="0"/>
              <a:t>Любил меня миленький, да не долго</a:t>
            </a:r>
          </a:p>
          <a:p>
            <a:r>
              <a:rPr lang="ru-RU" sz="1800" smtClean="0"/>
              <a:t> </a:t>
            </a:r>
          </a:p>
          <a:p>
            <a:r>
              <a:rPr lang="ru-RU" sz="1800" smtClean="0"/>
              <a:t>2. Наколола ноженьку на былинку,</a:t>
            </a:r>
          </a:p>
          <a:p>
            <a:r>
              <a:rPr lang="ru-RU" sz="1800" smtClean="0"/>
              <a:t>На мягкую травушку на ковылку.</a:t>
            </a:r>
          </a:p>
          <a:p>
            <a:r>
              <a:rPr lang="ru-RU" sz="1800" smtClean="0"/>
              <a:t>Болит, болит ноженька, да не больно.</a:t>
            </a:r>
          </a:p>
          <a:p>
            <a:r>
              <a:rPr lang="ru-RU" sz="1800" smtClean="0"/>
              <a:t>Любил меня миленький, да не долго.</a:t>
            </a:r>
          </a:p>
          <a:p>
            <a:r>
              <a:rPr lang="ru-RU" sz="1800" smtClean="0"/>
              <a:t> </a:t>
            </a:r>
          </a:p>
          <a:p>
            <a:r>
              <a:rPr lang="ru-RU" sz="1800" smtClean="0"/>
              <a:t> Как ты думаешь, в каких природных зонах могут находиться эти села? Объясни свое предположение. Пользуясь атласом Оренбургской области, определи, в каких районах могут находиться эти села.</a:t>
            </a:r>
          </a:p>
          <a:p>
            <a:endParaRPr lang="ru-RU" sz="1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ru-RU" sz="2800" b="1" smtClean="0"/>
              <a:t>7 класс. География материков и океанов</a:t>
            </a:r>
            <a:r>
              <a:rPr lang="ru-RU" smtClean="0"/>
              <a:t>. </a:t>
            </a:r>
          </a:p>
        </p:txBody>
      </p:sp>
      <p:sp>
        <p:nvSpPr>
          <p:cNvPr id="45059" name="Содержимое 2"/>
          <p:cNvSpPr>
            <a:spLocks noGrp="1"/>
          </p:cNvSpPr>
          <p:nvPr>
            <p:ph idx="1"/>
          </p:nvPr>
        </p:nvSpPr>
        <p:spPr/>
        <p:txBody>
          <a:bodyPr/>
          <a:lstStyle/>
          <a:p>
            <a:r>
              <a:rPr lang="ru-RU" sz="2000" b="1" smtClean="0"/>
              <a:t>Задание для работы в паре. </a:t>
            </a:r>
            <a:endParaRPr lang="ru-RU" sz="2000" smtClean="0"/>
          </a:p>
          <a:p>
            <a:r>
              <a:rPr lang="ru-RU" sz="2000" smtClean="0"/>
              <a:t>Внимательно рассмотрите политическую карту Африки и карту Переволоцкого района. Какой населенный пункт в Африке имеет такое же название, как и в Переволоцком районе? Воспользуйтесь справочными материалами и составьте рассказ о каждом из этих населенных пунктов по плану:</a:t>
            </a:r>
          </a:p>
          <a:p>
            <a:r>
              <a:rPr lang="ru-RU" sz="2000" smtClean="0"/>
              <a:t> 1. Название населённого пункта.</a:t>
            </a:r>
          </a:p>
          <a:p>
            <a:r>
              <a:rPr lang="ru-RU" sz="2000" smtClean="0"/>
              <a:t>2. Где находится (географическое положение).</a:t>
            </a:r>
          </a:p>
          <a:p>
            <a:r>
              <a:rPr lang="ru-RU" sz="2000" smtClean="0"/>
              <a:t>3. Когда возник?</a:t>
            </a:r>
          </a:p>
          <a:p>
            <a:r>
              <a:rPr lang="ru-RU" sz="2000" smtClean="0"/>
              <a:t>4. Что означает его название?</a:t>
            </a:r>
          </a:p>
          <a:p>
            <a:r>
              <a:rPr lang="ru-RU" sz="2000" smtClean="0"/>
              <a:t>5. Чем занято население?</a:t>
            </a:r>
          </a:p>
          <a:p>
            <a:endParaRPr lang="ru-RU" sz="2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Содержимое 2"/>
          <p:cNvSpPr>
            <a:spLocks noGrp="1"/>
          </p:cNvSpPr>
          <p:nvPr>
            <p:ph idx="1"/>
          </p:nvPr>
        </p:nvSpPr>
        <p:spPr>
          <a:xfrm>
            <a:off x="285750" y="928688"/>
            <a:ext cx="8401050" cy="5500687"/>
          </a:xfrm>
        </p:spPr>
        <p:txBody>
          <a:bodyPr/>
          <a:lstStyle/>
          <a:p>
            <a:r>
              <a:rPr lang="ru-RU" sz="1600" smtClean="0"/>
              <a:t>Проанализируйте фотографию переселенцев из центральных губерний России в Оренбургскую.</a:t>
            </a:r>
          </a:p>
          <a:p>
            <a:endParaRPr lang="en-US" smtClean="0"/>
          </a:p>
          <a:p>
            <a:endParaRPr lang="en-US" smtClean="0"/>
          </a:p>
          <a:p>
            <a:endParaRPr lang="en-US" smtClean="0"/>
          </a:p>
          <a:p>
            <a:endParaRPr lang="en-US" smtClean="0"/>
          </a:p>
          <a:p>
            <a:endParaRPr lang="en-US" smtClean="0"/>
          </a:p>
          <a:p>
            <a:endParaRPr lang="en-US" smtClean="0"/>
          </a:p>
          <a:p>
            <a:endParaRPr lang="en-US" sz="1600" smtClean="0"/>
          </a:p>
          <a:p>
            <a:endParaRPr lang="en-US" sz="1600" smtClean="0"/>
          </a:p>
          <a:p>
            <a:r>
              <a:rPr lang="ru-RU" sz="1600" smtClean="0"/>
              <a:t>Представители какого пола составляют большинство среди переселенцев? </a:t>
            </a:r>
          </a:p>
          <a:p>
            <a:r>
              <a:rPr lang="ru-RU" sz="1600" smtClean="0"/>
              <a:t>Объясните такой состав переселенцев, используя материалы блога «Переселение».</a:t>
            </a:r>
          </a:p>
          <a:p>
            <a:r>
              <a:rPr lang="ru-RU" smtClean="0"/>
              <a:t> </a:t>
            </a:r>
          </a:p>
          <a:p>
            <a:r>
              <a:rPr lang="ru-RU" smtClean="0"/>
              <a:t> </a:t>
            </a:r>
          </a:p>
          <a:p>
            <a:endParaRPr lang="ru-RU" smtClean="0"/>
          </a:p>
        </p:txBody>
      </p:sp>
      <p:sp>
        <p:nvSpPr>
          <p:cNvPr id="46083" name="Заголовок 3"/>
          <p:cNvSpPr>
            <a:spLocks noGrp="1"/>
          </p:cNvSpPr>
          <p:nvPr>
            <p:ph type="title"/>
          </p:nvPr>
        </p:nvSpPr>
        <p:spPr>
          <a:xfrm>
            <a:off x="1285875" y="428625"/>
            <a:ext cx="7400925" cy="571500"/>
          </a:xfrm>
        </p:spPr>
        <p:txBody>
          <a:bodyPr/>
          <a:lstStyle/>
          <a:p>
            <a:r>
              <a:rPr lang="ru-RU" b="1" smtClean="0"/>
              <a:t> </a:t>
            </a:r>
            <a:r>
              <a:rPr lang="ru-RU" smtClean="0"/>
              <a:t/>
            </a:r>
            <a:br>
              <a:rPr lang="ru-RU" smtClean="0"/>
            </a:br>
            <a:r>
              <a:rPr lang="ru-RU" sz="2400" b="1" smtClean="0"/>
              <a:t>Домашнее задание.</a:t>
            </a:r>
            <a:r>
              <a:rPr lang="ru-RU" smtClean="0"/>
              <a:t/>
            </a:r>
            <a:br>
              <a:rPr lang="ru-RU" smtClean="0"/>
            </a:br>
            <a:endParaRPr lang="ru-RU" smtClean="0"/>
          </a:p>
        </p:txBody>
      </p:sp>
      <p:pic>
        <p:nvPicPr>
          <p:cNvPr id="46084" name="Рисунок 4" descr="C:\Documents and Settings\Admin\Рабочий стол\Блоги\Переселенцы фото\Группа переселенцев .jpg"/>
          <p:cNvPicPr>
            <a:picLocks noChangeAspect="1" noChangeArrowheads="1"/>
          </p:cNvPicPr>
          <p:nvPr/>
        </p:nvPicPr>
        <p:blipFill>
          <a:blip r:embed="rId2" cstate="email"/>
          <a:srcRect/>
          <a:stretch>
            <a:fillRect/>
          </a:stretch>
        </p:blipFill>
        <p:spPr bwMode="auto">
          <a:xfrm>
            <a:off x="2143125" y="1571625"/>
            <a:ext cx="4870450"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lang="ru-RU" b="1" smtClean="0"/>
              <a:t> </a:t>
            </a:r>
            <a:r>
              <a:rPr lang="ru-RU" smtClean="0"/>
              <a:t/>
            </a:r>
            <a:br>
              <a:rPr lang="ru-RU" smtClean="0"/>
            </a:br>
            <a:r>
              <a:rPr lang="ru-RU" sz="2800" b="1" smtClean="0"/>
              <a:t>Индивидуальное задание.</a:t>
            </a:r>
            <a:r>
              <a:rPr lang="ru-RU" smtClean="0"/>
              <a:t/>
            </a:r>
            <a:br>
              <a:rPr lang="ru-RU" smtClean="0"/>
            </a:br>
            <a:endParaRPr lang="ru-RU" smtClean="0"/>
          </a:p>
        </p:txBody>
      </p:sp>
      <p:sp>
        <p:nvSpPr>
          <p:cNvPr id="47107" name="Содержимое 2"/>
          <p:cNvSpPr>
            <a:spLocks noGrp="1"/>
          </p:cNvSpPr>
          <p:nvPr>
            <p:ph idx="1"/>
          </p:nvPr>
        </p:nvSpPr>
        <p:spPr>
          <a:xfrm>
            <a:off x="500063" y="1357313"/>
            <a:ext cx="8186737" cy="4768850"/>
          </a:xfrm>
        </p:spPr>
        <p:txBody>
          <a:bodyPr/>
          <a:lstStyle/>
          <a:p>
            <a:pPr algn="just"/>
            <a:r>
              <a:rPr lang="ru-RU" sz="1800" i="1" smtClean="0"/>
              <a:t>Первый в Оренбургской губернии исследователь крестьянской жизни, Ананий Павлович Кузнецов (1859—1938) писал рассказы, статьи и очерки фольклорно-этнографического характера. Прочти отрывок из его статьи и определи, о каком неблагоприятном климатическом явлении идет речь.</a:t>
            </a:r>
            <a:endParaRPr lang="ru-RU" sz="1800" smtClean="0"/>
          </a:p>
          <a:p>
            <a:pPr algn="just"/>
            <a:r>
              <a:rPr lang="ru-RU" sz="1800" smtClean="0"/>
              <a:t>В течении минувшей весны в нашей Покровской и соседних Абрамовской и Кипчакской волостях было только три дождя: 14 апреля, 22 мая и 2 июня.</a:t>
            </a:r>
            <a:r>
              <a:rPr lang="en-US" sz="1800" smtClean="0"/>
              <a:t> </a:t>
            </a:r>
            <a:r>
              <a:rPr lang="ru-RU" sz="1800" smtClean="0"/>
              <a:t>Дожди были первые два настолько незначительные, что почти никакой пользы от них мы не заметили; последний же, третий, дождь был хотя и значительный, обильный, но выпал поздно. До 15 мая травы у нас и по соседству с нами были хороши; густы, зелены и вообще, обещали хороший укос; пятнадцатого же числа они, от сильных жаров начали желтеть и редеть, а к концу месяца до того ухудшились, что крестьяне вынуждены были начать покос на одну-две недели раньше обыкновенного, дабы не остаться без сена, как в 1891году.</a:t>
            </a:r>
          </a:p>
          <a:p>
            <a:pPr algn="just"/>
            <a:r>
              <a:rPr lang="ru-RU" sz="1800" smtClean="0"/>
              <a:t> </a:t>
            </a:r>
          </a:p>
          <a:p>
            <a:pPr algn="just"/>
            <a:endParaRPr lang="ru-RU" sz="18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857250" y="500063"/>
            <a:ext cx="6757988" cy="500062"/>
          </a:xfrm>
        </p:spPr>
        <p:txBody>
          <a:bodyPr/>
          <a:lstStyle/>
          <a:p>
            <a:r>
              <a:rPr lang="ru-RU" sz="2000" b="1" smtClean="0"/>
              <a:t>Примерная карта сельского населенного пункта </a:t>
            </a:r>
            <a:endParaRPr lang="ru-RU" sz="2000" smtClean="0"/>
          </a:p>
        </p:txBody>
      </p:sp>
      <p:sp>
        <p:nvSpPr>
          <p:cNvPr id="48131" name="Содержимое 2"/>
          <p:cNvSpPr>
            <a:spLocks noGrp="1"/>
          </p:cNvSpPr>
          <p:nvPr>
            <p:ph idx="1"/>
          </p:nvPr>
        </p:nvSpPr>
        <p:spPr>
          <a:xfrm>
            <a:off x="500063" y="1000125"/>
            <a:ext cx="8186737" cy="5126038"/>
          </a:xfrm>
        </p:spPr>
        <p:txBody>
          <a:bodyPr/>
          <a:lstStyle/>
          <a:p>
            <a:r>
              <a:rPr lang="ru-RU" sz="1200" smtClean="0"/>
              <a:t>Название сельского населенного пункта </a:t>
            </a:r>
            <a:r>
              <a:rPr lang="ru-RU" sz="1200" u="sng" smtClean="0"/>
              <a:t>село Григорьевка </a:t>
            </a:r>
            <a:endParaRPr lang="ru-RU" sz="1200" smtClean="0"/>
          </a:p>
          <a:p>
            <a:r>
              <a:rPr lang="ru-RU" sz="1200" smtClean="0"/>
              <a:t>Район, область </a:t>
            </a:r>
            <a:r>
              <a:rPr lang="ru-RU" sz="1200" u="sng" smtClean="0"/>
              <a:t>Соль –Илецкий, Оренбургской области </a:t>
            </a:r>
            <a:endParaRPr lang="ru-RU" sz="1200" smtClean="0"/>
          </a:p>
          <a:p>
            <a:r>
              <a:rPr lang="ru-RU" sz="1200" smtClean="0"/>
              <a:t>Характеристика этнического и социального состава населения на мо-мент образования - </a:t>
            </a:r>
            <a:r>
              <a:rPr lang="ru-RU" sz="1200" u="sng" smtClean="0"/>
              <a:t>русские – казаки; </a:t>
            </a:r>
            <a:r>
              <a:rPr lang="ru-RU" sz="1200" smtClean="0"/>
              <a:t>- </a:t>
            </a:r>
            <a:r>
              <a:rPr lang="ru-RU" sz="1200" u="sng" smtClean="0"/>
              <a:t>к 1835 году - русские – казаки (450 дворов), татары, земледельцы, торговцы –100дворов) </a:t>
            </a:r>
            <a:endParaRPr lang="ru-RU" sz="1200" smtClean="0"/>
          </a:p>
          <a:p>
            <a:r>
              <a:rPr lang="ru-RU" sz="1200" smtClean="0"/>
              <a:t>В связи с чем, и когда образован населенный пункт - </a:t>
            </a:r>
            <a:r>
              <a:rPr lang="ru-RU" sz="1200" u="sng" smtClean="0"/>
              <a:t>в 1834 году в свя-зи с расширением территории Оренбургского казачьего войска и образованием Илецкой Защиты и соляного промысла </a:t>
            </a:r>
            <a:endParaRPr lang="ru-RU" sz="1200" smtClean="0"/>
          </a:p>
          <a:p>
            <a:r>
              <a:rPr lang="ru-RU" sz="1200" smtClean="0"/>
              <a:t>Статус населенного пункта на момент образования – </a:t>
            </a:r>
            <a:r>
              <a:rPr lang="ru-RU" sz="1200" u="sng" smtClean="0"/>
              <a:t>станица </a:t>
            </a:r>
            <a:endParaRPr lang="ru-RU" sz="1200" smtClean="0"/>
          </a:p>
          <a:p>
            <a:r>
              <a:rPr lang="ru-RU" sz="1200" smtClean="0"/>
              <a:t>Населенный пункт имел концы – </a:t>
            </a:r>
            <a:r>
              <a:rPr lang="ru-RU" sz="1200" u="sng" smtClean="0"/>
              <a:t>Кашпели, Дегтяри, Чурени </a:t>
            </a:r>
            <a:r>
              <a:rPr lang="en-US" sz="1200" smtClean="0"/>
              <a:t>   </a:t>
            </a:r>
            <a:r>
              <a:rPr lang="ru-RU" sz="1200" smtClean="0"/>
              <a:t>Почему так названы </a:t>
            </a:r>
            <a:r>
              <a:rPr lang="ru-RU" sz="1200" u="sng" smtClean="0"/>
              <a:t>-___ </a:t>
            </a:r>
            <a:endParaRPr lang="ru-RU" sz="1200" smtClean="0"/>
          </a:p>
          <a:p>
            <a:r>
              <a:rPr lang="ru-RU" sz="1200" smtClean="0"/>
              <a:t>Планировка села </a:t>
            </a:r>
            <a:r>
              <a:rPr lang="ru-RU" sz="1200" u="sng" smtClean="0"/>
              <a:t>– прямая </a:t>
            </a:r>
            <a:endParaRPr lang="ru-RU" sz="1200" smtClean="0"/>
          </a:p>
          <a:p>
            <a:r>
              <a:rPr lang="ru-RU" sz="1200" smtClean="0"/>
              <a:t>Изменение планировки улиц </a:t>
            </a:r>
            <a:r>
              <a:rPr lang="ru-RU" sz="1200" u="sng" smtClean="0"/>
              <a:t>– не было </a:t>
            </a:r>
            <a:endParaRPr lang="ru-RU" sz="1200" smtClean="0"/>
          </a:p>
          <a:p>
            <a:r>
              <a:rPr lang="ru-RU" sz="1200" smtClean="0"/>
              <a:t>Тип построек </a:t>
            </a:r>
            <a:r>
              <a:rPr lang="ru-RU" sz="1200" u="sng" smtClean="0"/>
              <a:t>–деревянные, в 1918 году село сгорело, после пожара были возведены саманные посторойки. Сейчас в селе, в основном, каменные дома. </a:t>
            </a:r>
            <a:endParaRPr lang="ru-RU" sz="1200" smtClean="0"/>
          </a:p>
          <a:p>
            <a:r>
              <a:rPr lang="ru-RU" sz="1200" smtClean="0"/>
              <a:t>Есть ли хутора вокруг села </a:t>
            </a:r>
            <a:r>
              <a:rPr lang="ru-RU" sz="1200" u="sng" smtClean="0"/>
              <a:t>-________________ </a:t>
            </a:r>
            <a:endParaRPr lang="ru-RU" sz="1200" smtClean="0"/>
          </a:p>
          <a:p>
            <a:r>
              <a:rPr lang="ru-RU" sz="1200" smtClean="0"/>
              <a:t>С какими селами, населенными пунктами сходились во время гуляний </a:t>
            </a:r>
            <a:r>
              <a:rPr lang="ru-RU" sz="1200" u="sng" smtClean="0"/>
              <a:t>- Угольной (Богуславской) </a:t>
            </a:r>
            <a:endParaRPr lang="ru-RU" sz="1200" smtClean="0"/>
          </a:p>
          <a:p>
            <a:r>
              <a:rPr lang="ru-RU" sz="1200" smtClean="0"/>
              <a:t>Был ли в селе базар________________ </a:t>
            </a:r>
          </a:p>
          <a:p>
            <a:r>
              <a:rPr lang="ru-RU" sz="1200" smtClean="0"/>
              <a:t>Какие ремесла бытовали_______________________ </a:t>
            </a:r>
          </a:p>
          <a:p>
            <a:r>
              <a:rPr lang="ru-RU" sz="1200" smtClean="0"/>
              <a:t>Наличие церкви, её название и характеристики </a:t>
            </a:r>
            <a:r>
              <a:rPr lang="ru-RU" sz="1200" u="sng" smtClean="0"/>
              <a:t>Михайло – Архангель-ская церковь, деревянная, </a:t>
            </a:r>
            <a:endParaRPr lang="ru-RU" sz="1200" smtClean="0"/>
          </a:p>
          <a:p>
            <a:r>
              <a:rPr lang="ru-RU" sz="1200" smtClean="0"/>
              <a:t>Храмовый праздник – </a:t>
            </a:r>
            <a:r>
              <a:rPr lang="ru-RU" sz="1200" u="sng" smtClean="0"/>
              <a:t>день Михаила – Архангела </a:t>
            </a:r>
            <a:endParaRPr lang="ru-RU" sz="1200" smtClean="0"/>
          </a:p>
          <a:p>
            <a:r>
              <a:rPr lang="ru-RU" sz="1200" smtClean="0"/>
              <a:t>Где ставили качели - </a:t>
            </a:r>
            <a:r>
              <a:rPr lang="ru-RU" sz="1200" u="sng" smtClean="0"/>
              <a:t>вешали на деревья </a:t>
            </a:r>
            <a:endParaRPr lang="ru-RU" sz="1200" smtClean="0"/>
          </a:p>
          <a:p>
            <a:r>
              <a:rPr lang="ru-RU" sz="1200" smtClean="0"/>
              <a:t>Когда__на Пасху и на Троицу______________________________ </a:t>
            </a:r>
          </a:p>
          <a:p>
            <a:r>
              <a:rPr lang="ru-RU" sz="1200" smtClean="0"/>
              <a:t>В каком месте сходились на празднике - </a:t>
            </a:r>
            <a:r>
              <a:rPr lang="ru-RU" sz="1200" u="sng" smtClean="0"/>
              <a:t>в центре Григорьевки сходились угольнинцы и григорьевцы </a:t>
            </a:r>
            <a:endParaRPr lang="ru-RU" sz="1200" smtClean="0"/>
          </a:p>
          <a:p>
            <a:r>
              <a:rPr lang="ru-RU" sz="1200" smtClean="0"/>
              <a:t>Место хороводов__________________________ </a:t>
            </a:r>
          </a:p>
          <a:p>
            <a:r>
              <a:rPr lang="ru-RU" sz="1200" smtClean="0"/>
              <a:t>Место детских игр__________________________ </a:t>
            </a:r>
          </a:p>
          <a:p>
            <a:r>
              <a:rPr lang="ru-RU" sz="1200" smtClean="0"/>
              <a:t>Как в селе назывались девичьи молодежные игрища________________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3"/>
          <p:cNvSpPr>
            <a:spLocks noGrp="1"/>
          </p:cNvSpPr>
          <p:nvPr>
            <p:ph type="title"/>
          </p:nvPr>
        </p:nvSpPr>
        <p:spPr>
          <a:xfrm>
            <a:off x="285750" y="500063"/>
            <a:ext cx="8358188" cy="1857375"/>
          </a:xfrm>
        </p:spPr>
        <p:txBody>
          <a:bodyPr/>
          <a:lstStyle/>
          <a:p>
            <a:pPr algn="l"/>
            <a:r>
              <a:rPr lang="en-US" sz="2000" b="1" smtClean="0"/>
              <a:t/>
            </a:r>
            <a:br>
              <a:rPr lang="en-US" sz="2000" b="1" smtClean="0"/>
            </a:br>
            <a:r>
              <a:rPr lang="ru-RU" sz="2000" b="1" smtClean="0"/>
              <a:t>Задание для работы в группе. </a:t>
            </a:r>
            <a:r>
              <a:rPr lang="ru-RU" sz="2000" smtClean="0"/>
              <a:t/>
            </a:r>
            <a:br>
              <a:rPr lang="ru-RU" sz="2000" smtClean="0"/>
            </a:br>
            <a:r>
              <a:rPr lang="ru-RU" sz="1800" smtClean="0"/>
              <a:t>Проведите  исследование в группе о влиянии  освоения и заселения территории Оренбуржья на формирование народного костюма нашего края. Для организации поиска отгадайте следующие загадки</a:t>
            </a:r>
            <a:r>
              <a:rPr lang="ru-RU" sz="2000" smtClean="0"/>
              <a:t>.</a:t>
            </a:r>
            <a:r>
              <a:rPr lang="en-US" sz="2000" smtClean="0"/>
              <a:t/>
            </a:r>
            <a:br>
              <a:rPr lang="en-US" sz="2000" smtClean="0"/>
            </a:br>
            <a:r>
              <a:rPr lang="ru-RU" sz="1800" smtClean="0"/>
              <a:t>Пользуясь электронной библиотекой постарайтесь объяснить, из каких регионов России были заимствованы эти элементы народного костюма. </a:t>
            </a:r>
            <a:r>
              <a:rPr lang="en-US" sz="1800" smtClean="0"/>
              <a:t/>
            </a:r>
            <a:br>
              <a:rPr lang="en-US" sz="1800" smtClean="0"/>
            </a:br>
            <a:r>
              <a:rPr lang="ru-RU" sz="1800" smtClean="0"/>
              <a:t>Оформите ваше исследование на контурной карте.</a:t>
            </a:r>
            <a:br>
              <a:rPr lang="ru-RU" sz="1800" smtClean="0"/>
            </a:br>
            <a:r>
              <a:rPr lang="ru-RU" sz="1800" smtClean="0"/>
              <a:t> </a:t>
            </a:r>
            <a:br>
              <a:rPr lang="ru-RU" sz="1800" smtClean="0"/>
            </a:br>
            <a:r>
              <a:rPr lang="en-US" sz="2000" smtClean="0"/>
              <a:t/>
            </a:r>
            <a:br>
              <a:rPr lang="en-US" sz="2000" smtClean="0"/>
            </a:br>
            <a:r>
              <a:rPr lang="ru-RU" sz="2000" smtClean="0"/>
              <a:t/>
            </a:r>
            <a:br>
              <a:rPr lang="ru-RU" sz="2000" smtClean="0"/>
            </a:br>
            <a:r>
              <a:rPr lang="ru-RU" sz="2000" smtClean="0"/>
              <a:t> </a:t>
            </a:r>
          </a:p>
        </p:txBody>
      </p:sp>
      <p:sp>
        <p:nvSpPr>
          <p:cNvPr id="49155" name="Содержимое 4"/>
          <p:cNvSpPr>
            <a:spLocks noGrp="1"/>
          </p:cNvSpPr>
          <p:nvPr>
            <p:ph sz="half" idx="1"/>
          </p:nvPr>
        </p:nvSpPr>
        <p:spPr>
          <a:xfrm>
            <a:off x="357188" y="2714625"/>
            <a:ext cx="4071937" cy="3643313"/>
          </a:xfrm>
        </p:spPr>
        <p:txBody>
          <a:bodyPr/>
          <a:lstStyle/>
          <a:p>
            <a:r>
              <a:rPr lang="ru-RU" sz="1600" smtClean="0"/>
              <a:t>« Близко ли она, далеко…</a:t>
            </a:r>
          </a:p>
          <a:p>
            <a:r>
              <a:rPr lang="ru-RU" sz="1600" smtClean="0"/>
              <a:t>       Что такое «подоплека»?</a:t>
            </a:r>
          </a:p>
          <a:p>
            <a:r>
              <a:rPr lang="ru-RU" sz="1600" smtClean="0"/>
              <a:t> </a:t>
            </a:r>
          </a:p>
          <a:p>
            <a:r>
              <a:rPr lang="ru-RU" sz="1600" smtClean="0"/>
              <a:t>       « Что за ветряный шалун,</a:t>
            </a:r>
          </a:p>
          <a:p>
            <a:r>
              <a:rPr lang="ru-RU" sz="1600" smtClean="0"/>
              <a:t>       Этот золотой «галун»?</a:t>
            </a:r>
          </a:p>
          <a:p>
            <a:r>
              <a:rPr lang="ru-RU" sz="1600" smtClean="0"/>
              <a:t> </a:t>
            </a:r>
          </a:p>
          <a:p>
            <a:r>
              <a:rPr lang="ru-RU" sz="1600" smtClean="0"/>
              <a:t>        «Модницу времен царя</a:t>
            </a:r>
          </a:p>
          <a:p>
            <a:r>
              <a:rPr lang="ru-RU" sz="1600" smtClean="0"/>
              <a:t>        Привлекала «кисея».</a:t>
            </a:r>
          </a:p>
          <a:p>
            <a:r>
              <a:rPr lang="ru-RU" sz="1600" smtClean="0"/>
              <a:t> </a:t>
            </a:r>
          </a:p>
          <a:p>
            <a:endParaRPr lang="ru-RU" sz="1600" smtClean="0"/>
          </a:p>
        </p:txBody>
      </p:sp>
      <p:sp>
        <p:nvSpPr>
          <p:cNvPr id="49156" name="Содержимое 5"/>
          <p:cNvSpPr>
            <a:spLocks noGrp="1"/>
          </p:cNvSpPr>
          <p:nvPr>
            <p:ph sz="half" idx="2"/>
          </p:nvPr>
        </p:nvSpPr>
        <p:spPr>
          <a:xfrm>
            <a:off x="4929188" y="2428875"/>
            <a:ext cx="3757612" cy="3571875"/>
          </a:xfrm>
        </p:spPr>
        <p:txBody>
          <a:bodyPr/>
          <a:lstStyle/>
          <a:p>
            <a:r>
              <a:rPr lang="ru-RU" sz="1600" smtClean="0"/>
              <a:t> «Далеко она не нова,</a:t>
            </a:r>
          </a:p>
          <a:p>
            <a:r>
              <a:rPr lang="ru-RU" sz="1600" smtClean="0"/>
              <a:t>      Что за зверь такой «понева»?</a:t>
            </a:r>
          </a:p>
          <a:p>
            <a:r>
              <a:rPr lang="ru-RU" sz="1600" smtClean="0"/>
              <a:t> </a:t>
            </a:r>
          </a:p>
          <a:p>
            <a:r>
              <a:rPr lang="ru-RU" sz="1600" smtClean="0"/>
              <a:t>      « Очень мягкие «коты»</a:t>
            </a:r>
          </a:p>
          <a:p>
            <a:r>
              <a:rPr lang="ru-RU" sz="1600" smtClean="0"/>
              <a:t>       Не отыщешь теперь ты».</a:t>
            </a:r>
          </a:p>
          <a:p>
            <a:r>
              <a:rPr lang="ru-RU" sz="1600" smtClean="0"/>
              <a:t> </a:t>
            </a:r>
          </a:p>
          <a:p>
            <a:r>
              <a:rPr lang="ru-RU" sz="1600" smtClean="0"/>
              <a:t>     « Вот «сорока» прилетела</a:t>
            </a:r>
          </a:p>
          <a:p>
            <a:r>
              <a:rPr lang="ru-RU" sz="1600" smtClean="0"/>
              <a:t>       И на голову вам села».</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4"/>
          <p:cNvSpPr>
            <a:spLocks noGrp="1"/>
          </p:cNvSpPr>
          <p:nvPr>
            <p:ph type="title"/>
          </p:nvPr>
        </p:nvSpPr>
        <p:spPr>
          <a:xfrm>
            <a:off x="1143000" y="785813"/>
            <a:ext cx="7543800" cy="631825"/>
          </a:xfrm>
        </p:spPr>
        <p:txBody>
          <a:bodyPr/>
          <a:lstStyle/>
          <a:p>
            <a:r>
              <a:rPr lang="ru-RU" sz="2000" b="1" smtClean="0"/>
              <a:t>Разработка дидактической карточки к уроку географии</a:t>
            </a:r>
            <a:r>
              <a:rPr lang="ru-RU" sz="2000" smtClean="0"/>
              <a:t/>
            </a:r>
            <a:br>
              <a:rPr lang="ru-RU" sz="2000" smtClean="0"/>
            </a:br>
            <a:r>
              <a:rPr lang="ru-RU" sz="2000" b="1" smtClean="0"/>
              <a:t>по теме: «Воспроизводство населения России»</a:t>
            </a:r>
            <a:r>
              <a:rPr lang="ru-RU" smtClean="0"/>
              <a:t/>
            </a:r>
            <a:br>
              <a:rPr lang="ru-RU" smtClean="0"/>
            </a:br>
            <a:r>
              <a:rPr lang="ru-RU" b="1" smtClean="0"/>
              <a:t> </a:t>
            </a:r>
            <a:r>
              <a:rPr lang="ru-RU" smtClean="0"/>
              <a:t/>
            </a:r>
            <a:br>
              <a:rPr lang="ru-RU" smtClean="0"/>
            </a:br>
            <a:endParaRPr lang="ru-RU" smtClean="0"/>
          </a:p>
        </p:txBody>
      </p:sp>
      <p:sp>
        <p:nvSpPr>
          <p:cNvPr id="50179" name="Содержимое 5"/>
          <p:cNvSpPr>
            <a:spLocks noGrp="1"/>
          </p:cNvSpPr>
          <p:nvPr>
            <p:ph idx="1"/>
          </p:nvPr>
        </p:nvSpPr>
        <p:spPr/>
        <p:txBody>
          <a:bodyPr/>
          <a:lstStyle/>
          <a:p>
            <a:r>
              <a:rPr lang="ru-RU" sz="1800" smtClean="0"/>
              <a:t>Краткая аннотация.</a:t>
            </a:r>
          </a:p>
          <a:p>
            <a:r>
              <a:rPr lang="ru-RU" sz="1800" smtClean="0"/>
              <a:t>Карточка составлена на основе краеведческих данных ученической исследовательской работы. Проанализировав эти данные, учащиеся должны сделать выводы об основных понятиях изучаемых на уроке: рождаемость, смертность, естественный прирост. Анализируя статистический материал привести сравнительные доказательства изменения показателей этих понятий в </a:t>
            </a:r>
            <a:r>
              <a:rPr lang="en-US" sz="1800" smtClean="0"/>
              <a:t>XIX</a:t>
            </a:r>
            <a:r>
              <a:rPr lang="ru-RU" sz="1800" smtClean="0"/>
              <a:t> и в </a:t>
            </a:r>
            <a:r>
              <a:rPr lang="en-US" sz="1800" smtClean="0"/>
              <a:t>XXI</a:t>
            </a:r>
            <a:r>
              <a:rPr lang="ru-RU" sz="1800" smtClean="0"/>
              <a:t> веках.</a:t>
            </a:r>
          </a:p>
          <a:p>
            <a:r>
              <a:rPr lang="ru-RU" sz="1800" smtClean="0"/>
              <a:t>Карточка может быть использована при закреплении темы в конце урока, или в качестве проверочной на следующем уроке.</a:t>
            </a:r>
          </a:p>
          <a:p>
            <a:r>
              <a:rPr lang="ru-RU" sz="1800" smtClean="0"/>
              <a:t> </a:t>
            </a:r>
          </a:p>
          <a:p>
            <a:r>
              <a:rPr lang="ru-RU" sz="1800" i="1" smtClean="0"/>
              <a:t>Обсудите в паре и сделайте  выводы о населении села Адамовка Переволоцкого района Оренбургской области,  проанализировав данные Метрической книги  Адамовской   Космо-Дамиановской церкви на 1876 и данные администрации Адамовского сельского совета на 2012 год.</a:t>
            </a:r>
            <a:endParaRPr lang="ru-RU" sz="1800" smtClean="0"/>
          </a:p>
          <a:p>
            <a:endParaRPr lang="ru-RU" sz="1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1000125" y="274638"/>
            <a:ext cx="7686675" cy="82550"/>
          </a:xfrm>
        </p:spPr>
        <p:txBody>
          <a:bodyPr/>
          <a:lstStyle/>
          <a:p>
            <a:endParaRPr lang="ru-RU" smtClean="0"/>
          </a:p>
        </p:txBody>
      </p:sp>
      <p:sp>
        <p:nvSpPr>
          <p:cNvPr id="51203" name="Содержимое 2"/>
          <p:cNvSpPr>
            <a:spLocks noGrp="1"/>
          </p:cNvSpPr>
          <p:nvPr>
            <p:ph idx="1"/>
          </p:nvPr>
        </p:nvSpPr>
        <p:spPr>
          <a:xfrm>
            <a:off x="285750" y="357188"/>
            <a:ext cx="8158163" cy="6215062"/>
          </a:xfrm>
        </p:spPr>
        <p:txBody>
          <a:bodyPr/>
          <a:lstStyle/>
          <a:p>
            <a:r>
              <a:rPr lang="ru-RU" sz="1100" smtClean="0"/>
              <a:t>1.Сведения о родившихся и умерших по приходу  Космо-Дамиановской церкви за 1876 год.</a:t>
            </a:r>
          </a:p>
          <a:p>
            <a:r>
              <a:rPr lang="ru-RU" sz="1100" smtClean="0"/>
              <a:t>Родилось:     мужского пола – 43,</a:t>
            </a:r>
          </a:p>
          <a:p>
            <a:r>
              <a:rPr lang="ru-RU" sz="1100" smtClean="0"/>
              <a:t>                         женского пола – 52.</a:t>
            </a:r>
          </a:p>
          <a:p>
            <a:r>
              <a:rPr lang="ru-RU" sz="1100" smtClean="0"/>
              <a:t>                                        Итого:     95.</a:t>
            </a:r>
          </a:p>
          <a:p>
            <a:r>
              <a:rPr lang="ru-RU" sz="1100" smtClean="0"/>
              <a:t>Умерло:          мужского пола – 26,</a:t>
            </a:r>
          </a:p>
          <a:p>
            <a:r>
              <a:rPr lang="ru-RU" sz="1100" smtClean="0"/>
              <a:t>                          женского пола – 22.</a:t>
            </a:r>
          </a:p>
          <a:p>
            <a:r>
              <a:rPr lang="ru-RU" sz="1100" smtClean="0"/>
              <a:t>                                         Итого:     48.</a:t>
            </a:r>
          </a:p>
          <a:p>
            <a:r>
              <a:rPr lang="ru-RU" sz="1100" smtClean="0"/>
              <a:t>Из них :                          мужского     женского    итого</a:t>
            </a:r>
          </a:p>
          <a:p>
            <a:r>
              <a:rPr lang="ru-RU" sz="1100" smtClean="0"/>
              <a:t>До 1 месяца                       4                    3                  7</a:t>
            </a:r>
          </a:p>
          <a:p>
            <a:r>
              <a:rPr lang="ru-RU" sz="1100" smtClean="0"/>
              <a:t>От 1 мес. до 6 мес.           5                    3                  8</a:t>
            </a:r>
          </a:p>
          <a:p>
            <a:r>
              <a:rPr lang="ru-RU" sz="1100" smtClean="0"/>
              <a:t>От 6 мес. до 1 года           5                    1                  6</a:t>
            </a:r>
          </a:p>
          <a:p>
            <a:r>
              <a:rPr lang="ru-RU" sz="1100" smtClean="0"/>
              <a:t>От 1 года до 5 лет             8                  11                 19</a:t>
            </a:r>
          </a:p>
          <a:p>
            <a:r>
              <a:rPr lang="ru-RU" sz="1100" smtClean="0"/>
              <a:t>От 5 лет до 10 лет             1                    1                  2</a:t>
            </a:r>
          </a:p>
          <a:p>
            <a:r>
              <a:rPr lang="ru-RU" sz="1100" smtClean="0"/>
              <a:t>От 40 до 45 лет                  1                    -                   1</a:t>
            </a:r>
          </a:p>
          <a:p>
            <a:r>
              <a:rPr lang="ru-RU" sz="1100" smtClean="0"/>
              <a:t>От 50 до 55 лет                  1                    -                   1</a:t>
            </a:r>
          </a:p>
          <a:p>
            <a:r>
              <a:rPr lang="ru-RU" sz="1100" smtClean="0"/>
              <a:t>От 60 до 65 лет                  1                    1                  2</a:t>
            </a:r>
          </a:p>
          <a:p>
            <a:r>
              <a:rPr lang="ru-RU" sz="1100" smtClean="0"/>
              <a:t>От 65 до 70 лет                  -                     1                  1</a:t>
            </a:r>
          </a:p>
          <a:p>
            <a:r>
              <a:rPr lang="ru-RU" sz="1100" smtClean="0"/>
              <a:t>От 70 до 75 лет                  -                     1                  1</a:t>
            </a:r>
          </a:p>
          <a:p>
            <a:r>
              <a:rPr lang="ru-RU" sz="1100" smtClean="0"/>
              <a:t> </a:t>
            </a:r>
          </a:p>
          <a:p>
            <a:r>
              <a:rPr lang="ru-RU" sz="1100" smtClean="0"/>
              <a:t>2. Сведения о родившихся и умерших по  данным  администрации Адамовского сельского совета за 2012 год.</a:t>
            </a:r>
          </a:p>
          <a:p>
            <a:r>
              <a:rPr lang="ru-RU" sz="1100" smtClean="0"/>
              <a:t>Родилось:     мужского пола – </a:t>
            </a:r>
            <a:r>
              <a:rPr lang="en-US" sz="1100" smtClean="0"/>
              <a:t>2</a:t>
            </a:r>
            <a:endParaRPr lang="ru-RU" sz="1100" smtClean="0"/>
          </a:p>
          <a:p>
            <a:r>
              <a:rPr lang="ru-RU" sz="1100" smtClean="0"/>
              <a:t>                         женского пола – </a:t>
            </a:r>
            <a:r>
              <a:rPr lang="en-US" sz="1100" smtClean="0"/>
              <a:t>1</a:t>
            </a:r>
            <a:endParaRPr lang="ru-RU" sz="1100" smtClean="0"/>
          </a:p>
          <a:p>
            <a:r>
              <a:rPr lang="ru-RU" sz="1100" smtClean="0"/>
              <a:t>                                        Итого:     3</a:t>
            </a:r>
          </a:p>
          <a:p>
            <a:r>
              <a:rPr lang="ru-RU" sz="1100" smtClean="0"/>
              <a:t>Умерло:          мужского пола – </a:t>
            </a:r>
            <a:r>
              <a:rPr lang="en-US" sz="1100" smtClean="0"/>
              <a:t>1</a:t>
            </a:r>
            <a:endParaRPr lang="ru-RU" sz="1100" smtClean="0"/>
          </a:p>
          <a:p>
            <a:r>
              <a:rPr lang="ru-RU" sz="1100" smtClean="0"/>
              <a:t>                          женского пола – </a:t>
            </a:r>
            <a:r>
              <a:rPr lang="en-US" sz="1100" smtClean="0"/>
              <a:t>1</a:t>
            </a:r>
            <a:endParaRPr lang="ru-RU" sz="1100" smtClean="0"/>
          </a:p>
          <a:p>
            <a:r>
              <a:rPr lang="ru-RU" sz="1100" smtClean="0"/>
              <a:t>                                         Итого:     2</a:t>
            </a:r>
          </a:p>
          <a:p>
            <a:r>
              <a:rPr lang="ru-RU" sz="1100" smtClean="0"/>
              <a:t>Из них :                          мужского    женского    итого</a:t>
            </a:r>
          </a:p>
          <a:p>
            <a:r>
              <a:rPr lang="ru-RU" sz="1100" smtClean="0"/>
              <a:t>От 40 до 45 лет                  -                    -                  -</a:t>
            </a:r>
          </a:p>
          <a:p>
            <a:r>
              <a:rPr lang="ru-RU" sz="1100" smtClean="0"/>
              <a:t>От 60 до 65 лет                  1                    -                 1</a:t>
            </a:r>
          </a:p>
          <a:p>
            <a:r>
              <a:rPr lang="ru-RU" sz="1100" smtClean="0"/>
              <a:t>От 70 и старше                   -                    1                 1</a:t>
            </a:r>
          </a:p>
          <a:p>
            <a:r>
              <a:rPr lang="ru-RU" sz="1100" smtClean="0"/>
              <a:t> </a:t>
            </a:r>
          </a:p>
          <a:p>
            <a:r>
              <a:rPr lang="ru-RU" sz="1100" i="1" smtClean="0"/>
              <a:t>Постройте  диаграмму, отражающую динамику рождаемости и смертности для данного населенного пункта.</a:t>
            </a:r>
            <a:endParaRPr lang="ru-RU" sz="1100" smtClean="0"/>
          </a:p>
          <a:p>
            <a:r>
              <a:rPr lang="ru-RU" sz="1100" smtClean="0"/>
              <a:t> </a:t>
            </a:r>
          </a:p>
          <a:p>
            <a:r>
              <a:rPr lang="ru-RU" sz="1100" smtClean="0"/>
              <a:t> </a:t>
            </a:r>
          </a:p>
          <a:p>
            <a:endParaRPr lang="ru-RU" sz="11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274638"/>
            <a:ext cx="7400925" cy="296862"/>
          </a:xfrm>
        </p:spPr>
        <p:txBody>
          <a:bodyPr/>
          <a:lstStyle/>
          <a:p>
            <a:endParaRPr lang="ru-RU" smtClean="0"/>
          </a:p>
        </p:txBody>
      </p:sp>
      <p:sp>
        <p:nvSpPr>
          <p:cNvPr id="7171" name="Содержимое 2"/>
          <p:cNvSpPr>
            <a:spLocks noGrp="1"/>
          </p:cNvSpPr>
          <p:nvPr>
            <p:ph idx="1"/>
          </p:nvPr>
        </p:nvSpPr>
        <p:spPr>
          <a:xfrm>
            <a:off x="500063" y="357188"/>
            <a:ext cx="8186737" cy="5768975"/>
          </a:xfrm>
        </p:spPr>
        <p:txBody>
          <a:bodyPr/>
          <a:lstStyle/>
          <a:p>
            <a:pPr algn="just"/>
            <a:r>
              <a:rPr lang="ru-RU" sz="2000" b="1" smtClean="0"/>
              <a:t>Пункт 9. Личностные результаты освоения основной образовательной программы основного общего образования должны отражать:</a:t>
            </a:r>
          </a:p>
          <a:p>
            <a:pPr algn="just"/>
            <a:r>
              <a:rPr lang="ru-RU" sz="2000" smtClean="0"/>
              <a:t>1) воспитание российской гражданской идентичности, патриотизма, уважения к Отечеству, прошлому и настоящему многонационального народа России, осознание своей этнической принадлежности, знание истории, языка, культуры своего народа, своего края, основ культурного наследия народов России.</a:t>
            </a:r>
            <a:endParaRPr lang="en-US" sz="2000" smtClean="0"/>
          </a:p>
          <a:p>
            <a:pPr algn="just"/>
            <a:r>
              <a:rPr lang="ru-RU" sz="2000" smtClean="0"/>
              <a:t>4) формирование осознанного, уважительного и доброжелательного отношения к другому человеку, его мнению, мировоззрению, культуре, языку, вере, гражданской позиции, к истории, культуре, религии, традициям, языкам, ценностям народов России и народов мира; готовности и способности вести диалог с другими людьми и достигать в нём взаимопонимания; </a:t>
            </a:r>
          </a:p>
          <a:p>
            <a:endParaRPr lang="ru-RU" sz="2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ru-RU" smtClean="0"/>
              <a:t>Государственный природный заповедник «Оренбургский»</a:t>
            </a:r>
          </a:p>
        </p:txBody>
      </p:sp>
      <p:pic>
        <p:nvPicPr>
          <p:cNvPr id="52227" name="Picture 2" descr="C:\Documents and Settings\Admin\Рабочий стол\555 023.jpg"/>
          <p:cNvPicPr>
            <a:picLocks noGrp="1" noChangeAspect="1" noChangeArrowheads="1"/>
          </p:cNvPicPr>
          <p:nvPr>
            <p:ph idx="1"/>
          </p:nvPr>
        </p:nvPicPr>
        <p:blipFill>
          <a:blip r:embed="rId2" cstate="email"/>
          <a:srcRect/>
          <a:stretch>
            <a:fillRect/>
          </a:stretch>
        </p:blipFill>
        <p:spPr>
          <a:xfrm>
            <a:off x="1000125" y="2286000"/>
            <a:ext cx="6757988" cy="3259138"/>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endParaRPr lang="ru-RU" smtClean="0"/>
          </a:p>
        </p:txBody>
      </p:sp>
      <p:pic>
        <p:nvPicPr>
          <p:cNvPr id="53251" name="Picture 4" descr="C:\Documents and Settings\Admin\Рабочий стол\555 024.jpg"/>
          <p:cNvPicPr>
            <a:picLocks noChangeAspect="1" noChangeArrowheads="1"/>
          </p:cNvPicPr>
          <p:nvPr/>
        </p:nvPicPr>
        <p:blipFill>
          <a:blip r:embed="rId2" cstate="email"/>
          <a:srcRect/>
          <a:stretch>
            <a:fillRect/>
          </a:stretch>
        </p:blipFill>
        <p:spPr bwMode="auto">
          <a:xfrm>
            <a:off x="4000500" y="285750"/>
            <a:ext cx="2643188" cy="3357563"/>
          </a:xfrm>
          <a:prstGeom prst="rect">
            <a:avLst/>
          </a:prstGeom>
          <a:noFill/>
          <a:ln w="9525">
            <a:noFill/>
            <a:miter lim="800000"/>
            <a:headEnd/>
            <a:tailEnd/>
          </a:ln>
        </p:spPr>
      </p:pic>
      <p:pic>
        <p:nvPicPr>
          <p:cNvPr id="53252" name="Picture 3" descr="C:\Documents and Settings\Admin\Рабочий стол\555 025.jpg"/>
          <p:cNvPicPr>
            <a:picLocks noChangeAspect="1" noChangeArrowheads="1"/>
          </p:cNvPicPr>
          <p:nvPr/>
        </p:nvPicPr>
        <p:blipFill>
          <a:blip r:embed="rId3" cstate="email"/>
          <a:srcRect/>
          <a:stretch>
            <a:fillRect/>
          </a:stretch>
        </p:blipFill>
        <p:spPr bwMode="auto">
          <a:xfrm>
            <a:off x="285750" y="214313"/>
            <a:ext cx="2857500" cy="4000500"/>
          </a:xfrm>
          <a:prstGeom prst="rect">
            <a:avLst/>
          </a:prstGeom>
          <a:noFill/>
          <a:ln w="9525">
            <a:noFill/>
            <a:miter lim="800000"/>
            <a:headEnd/>
            <a:tailEnd/>
          </a:ln>
        </p:spPr>
      </p:pic>
      <p:pic>
        <p:nvPicPr>
          <p:cNvPr id="53253" name="Picture 2" descr="C:\Documents and Settings\Admin\Рабочий стол\555 022.jpg"/>
          <p:cNvPicPr>
            <a:picLocks noGrp="1" noChangeAspect="1" noChangeArrowheads="1"/>
          </p:cNvPicPr>
          <p:nvPr>
            <p:ph idx="1"/>
          </p:nvPr>
        </p:nvPicPr>
        <p:blipFill>
          <a:blip r:embed="rId4" cstate="email"/>
          <a:srcRect/>
          <a:stretch>
            <a:fillRect/>
          </a:stretch>
        </p:blipFill>
        <p:spPr>
          <a:xfrm>
            <a:off x="5964238" y="2332038"/>
            <a:ext cx="3179762" cy="4525962"/>
          </a:xfrm>
          <a:noFill/>
        </p:spPr>
      </p:pic>
      <p:pic>
        <p:nvPicPr>
          <p:cNvPr id="53254" name="Picture 5" descr="C:\Documents and Settings\Admin\Рабочий стол\Эмблема Оренбургского заповедника.jpeg"/>
          <p:cNvPicPr>
            <a:picLocks noChangeAspect="1" noChangeArrowheads="1"/>
          </p:cNvPicPr>
          <p:nvPr/>
        </p:nvPicPr>
        <p:blipFill>
          <a:blip r:embed="rId5" cstate="email"/>
          <a:srcRect/>
          <a:stretch>
            <a:fillRect/>
          </a:stretch>
        </p:blipFill>
        <p:spPr bwMode="auto">
          <a:xfrm>
            <a:off x="2286000" y="2428875"/>
            <a:ext cx="3357563"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r>
              <a:rPr lang="en-US" smtClean="0"/>
              <a:t>VI </a:t>
            </a:r>
            <a:r>
              <a:rPr lang="ru-RU" smtClean="0"/>
              <a:t>Международный симпозиум</a:t>
            </a:r>
          </a:p>
        </p:txBody>
      </p:sp>
      <p:pic>
        <p:nvPicPr>
          <p:cNvPr id="54275" name="Picture 2" descr="C:\Documents and Settings\Admin\Рабочий стол\Степи Симпозиум программа.jpg"/>
          <p:cNvPicPr>
            <a:picLocks noGrp="1" noChangeAspect="1" noChangeArrowheads="1"/>
          </p:cNvPicPr>
          <p:nvPr>
            <p:ph idx="1"/>
          </p:nvPr>
        </p:nvPicPr>
        <p:blipFill>
          <a:blip r:embed="rId2" cstate="email"/>
          <a:srcRect/>
          <a:stretch>
            <a:fillRect/>
          </a:stretch>
        </p:blipFill>
        <p:spPr>
          <a:xfrm>
            <a:off x="285750" y="1357313"/>
            <a:ext cx="3162300" cy="4525962"/>
          </a:xfrm>
          <a:noFill/>
        </p:spPr>
      </p:pic>
      <p:pic>
        <p:nvPicPr>
          <p:cNvPr id="54276" name="Picture 4" descr="C:\Documents and Settings\Admin\Рабочий стол\к Авг\steppe_symp2012-1.jpg"/>
          <p:cNvPicPr>
            <a:picLocks noChangeAspect="1" noChangeArrowheads="1"/>
          </p:cNvPicPr>
          <p:nvPr/>
        </p:nvPicPr>
        <p:blipFill>
          <a:blip r:embed="rId3" cstate="email"/>
          <a:srcRect/>
          <a:stretch>
            <a:fillRect/>
          </a:stretch>
        </p:blipFill>
        <p:spPr bwMode="auto">
          <a:xfrm>
            <a:off x="3571875" y="1785938"/>
            <a:ext cx="508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p:txBody>
          <a:bodyPr/>
          <a:lstStyle/>
          <a:p>
            <a:r>
              <a:rPr lang="ru-RU" smtClean="0"/>
              <a:t> «Оренбургская тарпания»</a:t>
            </a:r>
          </a:p>
        </p:txBody>
      </p:sp>
      <p:pic>
        <p:nvPicPr>
          <p:cNvPr id="55299" name="Picture 6" descr="D:\Документы\Документы\экология\ТАРПАНИЯ\SL557225.JPG"/>
          <p:cNvPicPr>
            <a:picLocks noChangeAspect="1" noChangeArrowheads="1"/>
          </p:cNvPicPr>
          <p:nvPr/>
        </p:nvPicPr>
        <p:blipFill>
          <a:blip r:embed="rId2" cstate="email"/>
          <a:srcRect/>
          <a:stretch>
            <a:fillRect/>
          </a:stretch>
        </p:blipFill>
        <p:spPr bwMode="auto">
          <a:xfrm>
            <a:off x="285750" y="1285875"/>
            <a:ext cx="6357938" cy="4714875"/>
          </a:xfrm>
          <a:prstGeom prst="rect">
            <a:avLst/>
          </a:prstGeom>
          <a:noFill/>
          <a:ln w="9525">
            <a:noFill/>
            <a:miter lim="800000"/>
            <a:headEnd/>
            <a:tailEnd/>
          </a:ln>
        </p:spPr>
      </p:pic>
      <p:pic>
        <p:nvPicPr>
          <p:cNvPr id="55300" name="Picture 5" descr="D:\Документы\Документы\экология\ТАРПАНИЯ\IMG_8779.jpg"/>
          <p:cNvPicPr>
            <a:picLocks noGrp="1" noChangeAspect="1" noChangeArrowheads="1"/>
          </p:cNvPicPr>
          <p:nvPr>
            <p:ph idx="1"/>
          </p:nvPr>
        </p:nvPicPr>
        <p:blipFill>
          <a:blip r:embed="rId3" cstate="email"/>
          <a:srcRect/>
          <a:stretch>
            <a:fillRect/>
          </a:stretch>
        </p:blipFill>
        <p:spPr>
          <a:xfrm>
            <a:off x="4786313" y="3786188"/>
            <a:ext cx="4000500" cy="2714625"/>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857250" y="571500"/>
            <a:ext cx="7829550" cy="642938"/>
          </a:xfrm>
        </p:spPr>
        <p:txBody>
          <a:bodyPr/>
          <a:lstStyle/>
          <a:p>
            <a:r>
              <a:rPr lang="ru-RU" sz="2000" smtClean="0"/>
              <a:t>Село Лысые Горы Тамбовской области</a:t>
            </a:r>
          </a:p>
        </p:txBody>
      </p:sp>
      <p:pic>
        <p:nvPicPr>
          <p:cNvPr id="56323" name="Picture 2"/>
          <p:cNvPicPr>
            <a:picLocks noGrp="1" noChangeAspect="1" noChangeArrowheads="1"/>
          </p:cNvPicPr>
          <p:nvPr>
            <p:ph idx="1"/>
          </p:nvPr>
        </p:nvPicPr>
        <p:blipFill>
          <a:blip r:embed="rId2" cstate="email"/>
          <a:srcRect/>
          <a:stretch>
            <a:fillRect/>
          </a:stretch>
        </p:blipFill>
        <p:spPr>
          <a:xfrm>
            <a:off x="1143000" y="1285875"/>
            <a:ext cx="7358063" cy="5210175"/>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1500188" y="571500"/>
            <a:ext cx="7186612" cy="571500"/>
          </a:xfrm>
        </p:spPr>
        <p:txBody>
          <a:bodyPr/>
          <a:lstStyle/>
          <a:p>
            <a:r>
              <a:rPr lang="ru-RU" sz="2000" smtClean="0"/>
              <a:t>Церковь Косьмы и Дамиана в Лысых Горах</a:t>
            </a:r>
          </a:p>
        </p:txBody>
      </p:sp>
      <p:pic>
        <p:nvPicPr>
          <p:cNvPr id="57347" name="Picture 2"/>
          <p:cNvPicPr>
            <a:picLocks noGrp="1" noChangeAspect="1" noChangeArrowheads="1"/>
          </p:cNvPicPr>
          <p:nvPr>
            <p:ph idx="1"/>
          </p:nvPr>
        </p:nvPicPr>
        <p:blipFill>
          <a:blip r:embed="rId2" cstate="email"/>
          <a:srcRect/>
          <a:stretch>
            <a:fillRect/>
          </a:stretch>
        </p:blipFill>
        <p:spPr>
          <a:xfrm>
            <a:off x="357188" y="1143000"/>
            <a:ext cx="4402137" cy="2927350"/>
          </a:xfrm>
          <a:noFill/>
        </p:spPr>
      </p:pic>
      <p:pic>
        <p:nvPicPr>
          <p:cNvPr id="57348" name="Picture 3"/>
          <p:cNvPicPr>
            <a:picLocks noChangeAspect="1" noChangeArrowheads="1"/>
          </p:cNvPicPr>
          <p:nvPr/>
        </p:nvPicPr>
        <p:blipFill>
          <a:blip r:embed="rId3" cstate="email"/>
          <a:srcRect/>
          <a:stretch>
            <a:fillRect/>
          </a:stretch>
        </p:blipFill>
        <p:spPr bwMode="auto">
          <a:xfrm>
            <a:off x="3857625" y="1857375"/>
            <a:ext cx="4648200" cy="2754313"/>
          </a:xfrm>
          <a:prstGeom prst="rect">
            <a:avLst/>
          </a:prstGeom>
          <a:noFill/>
          <a:ln w="9525">
            <a:noFill/>
            <a:miter lim="800000"/>
            <a:headEnd/>
            <a:tailEnd/>
          </a:ln>
        </p:spPr>
      </p:pic>
      <p:pic>
        <p:nvPicPr>
          <p:cNvPr id="57349" name="Picture 4"/>
          <p:cNvPicPr>
            <a:picLocks noChangeAspect="1" noChangeArrowheads="1"/>
          </p:cNvPicPr>
          <p:nvPr/>
        </p:nvPicPr>
        <p:blipFill>
          <a:blip r:embed="rId4" cstate="email"/>
          <a:srcRect/>
          <a:stretch>
            <a:fillRect/>
          </a:stretch>
        </p:blipFill>
        <p:spPr bwMode="auto">
          <a:xfrm>
            <a:off x="1143000" y="4000500"/>
            <a:ext cx="4143375" cy="264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r>
              <a:rPr lang="ru-RU" sz="3200" smtClean="0"/>
              <a:t>Тамбовский краеведческий музей</a:t>
            </a:r>
          </a:p>
        </p:txBody>
      </p:sp>
      <p:pic>
        <p:nvPicPr>
          <p:cNvPr id="58371" name="Picture 2" descr="C:\Documents and Settings\Admin\Рабочий стол\СЕМИНАР ОДЕЖДА\Семинар Тамбов\т одежда.jpg"/>
          <p:cNvPicPr>
            <a:picLocks noGrp="1" noChangeAspect="1" noChangeArrowheads="1"/>
          </p:cNvPicPr>
          <p:nvPr>
            <p:ph idx="1"/>
          </p:nvPr>
        </p:nvPicPr>
        <p:blipFill>
          <a:blip r:embed="rId2" cstate="email"/>
          <a:srcRect/>
          <a:stretch>
            <a:fillRect/>
          </a:stretch>
        </p:blipFill>
        <p:spPr>
          <a:xfrm>
            <a:off x="1554163" y="1600200"/>
            <a:ext cx="6035675" cy="452596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785813" y="274638"/>
            <a:ext cx="7900987" cy="225425"/>
          </a:xfrm>
        </p:spPr>
        <p:txBody>
          <a:bodyPr/>
          <a:lstStyle/>
          <a:p>
            <a:endParaRPr lang="ru-RU" smtClean="0"/>
          </a:p>
        </p:txBody>
      </p:sp>
      <p:pic>
        <p:nvPicPr>
          <p:cNvPr id="59395" name="Picture 2" descr="C:\Documents and Settings\Admin\Рабочий стол\СЕМИНАР ОДЕЖДА\Фото одежды к семинару 2012\y_d14f1eb4.jpg"/>
          <p:cNvPicPr>
            <a:picLocks noGrp="1" noChangeAspect="1" noChangeArrowheads="1"/>
          </p:cNvPicPr>
          <p:nvPr>
            <p:ph idx="1"/>
          </p:nvPr>
        </p:nvPicPr>
        <p:blipFill>
          <a:blip r:embed="rId2" cstate="email"/>
          <a:srcRect/>
          <a:stretch>
            <a:fillRect/>
          </a:stretch>
        </p:blipFill>
        <p:spPr>
          <a:xfrm>
            <a:off x="3857625" y="428625"/>
            <a:ext cx="3789363" cy="5702300"/>
          </a:xfrm>
        </p:spPr>
      </p:pic>
      <p:sp>
        <p:nvSpPr>
          <p:cNvPr id="59396" name="Прямоугольник 4"/>
          <p:cNvSpPr>
            <a:spLocks noChangeArrowheads="1"/>
          </p:cNvSpPr>
          <p:nvPr/>
        </p:nvSpPr>
        <p:spPr bwMode="auto">
          <a:xfrm>
            <a:off x="500063" y="642938"/>
            <a:ext cx="6357937" cy="1077912"/>
          </a:xfrm>
          <a:prstGeom prst="rect">
            <a:avLst/>
          </a:prstGeom>
          <a:noFill/>
          <a:ln w="9525">
            <a:noFill/>
            <a:miter lim="800000"/>
            <a:headEnd/>
            <a:tailEnd/>
          </a:ln>
        </p:spPr>
        <p:txBody>
          <a:bodyPr>
            <a:spAutoFit/>
          </a:bodyPr>
          <a:lstStyle/>
          <a:p>
            <a:r>
              <a:rPr lang="ru-RU" sz="3200"/>
              <a:t>Костюм </a:t>
            </a:r>
            <a:br>
              <a:rPr lang="ru-RU" sz="3200"/>
            </a:br>
            <a:r>
              <a:rPr lang="ru-RU" sz="3200"/>
              <a:t>однодворки</a:t>
            </a:r>
          </a:p>
        </p:txBody>
      </p:sp>
      <p:pic>
        <p:nvPicPr>
          <p:cNvPr id="59397" name="Picture 5" descr="D:\Документы\Документы\РАБОЧИЙ СТОЛ  2\Тамбов+другие\Переписка\Всё Одежда\Одежда переселенцев с. Лысые Горы Козмодемьяновского уезда Тамбовской области\1.Льняная рубаха,шерстяная домотканая юбка,кушак..JPG"/>
          <p:cNvPicPr>
            <a:picLocks noChangeAspect="1" noChangeArrowheads="1"/>
          </p:cNvPicPr>
          <p:nvPr/>
        </p:nvPicPr>
        <p:blipFill>
          <a:blip r:embed="rId3" cstate="email"/>
          <a:srcRect/>
          <a:stretch>
            <a:fillRect/>
          </a:stretch>
        </p:blipFill>
        <p:spPr bwMode="auto">
          <a:xfrm>
            <a:off x="500063" y="1928813"/>
            <a:ext cx="2927350"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642938" y="274638"/>
            <a:ext cx="8043862" cy="439737"/>
          </a:xfrm>
        </p:spPr>
        <p:txBody>
          <a:bodyPr/>
          <a:lstStyle/>
          <a:p>
            <a:endParaRPr lang="ru-RU" smtClean="0"/>
          </a:p>
        </p:txBody>
      </p:sp>
      <p:sp>
        <p:nvSpPr>
          <p:cNvPr id="60419" name="Содержимое 2"/>
          <p:cNvSpPr>
            <a:spLocks noGrp="1"/>
          </p:cNvSpPr>
          <p:nvPr>
            <p:ph idx="1"/>
          </p:nvPr>
        </p:nvSpPr>
        <p:spPr>
          <a:xfrm>
            <a:off x="428625" y="285750"/>
            <a:ext cx="8258175" cy="5840413"/>
          </a:xfrm>
        </p:spPr>
        <p:txBody>
          <a:bodyPr/>
          <a:lstStyle/>
          <a:p>
            <a:r>
              <a:rPr lang="ru-RU" sz="1600" b="1" smtClean="0"/>
              <a:t>ООА</a:t>
            </a:r>
            <a:endParaRPr lang="ru-RU" sz="1600" smtClean="0"/>
          </a:p>
          <a:p>
            <a:r>
              <a:rPr lang="ru-RU" sz="1600" b="1" smtClean="0"/>
              <a:t>Фонд 6 Опись 5 Дело №10436</a:t>
            </a:r>
            <a:endParaRPr lang="ru-RU" sz="1600" smtClean="0"/>
          </a:p>
          <a:p>
            <a:r>
              <a:rPr lang="ru-RU" sz="1400" smtClean="0"/>
              <a:t>Рапорт «Комиссии о разборе и водворении переселенцев по Бузулукскому уезду от 09.08.1833г. д. Троицкая,  Оренбургскому военному губернатору».</a:t>
            </a:r>
          </a:p>
          <a:p>
            <a:r>
              <a:rPr lang="ru-RU" sz="1400" smtClean="0"/>
              <a:t>В ней оказалось:</a:t>
            </a:r>
          </a:p>
          <a:p>
            <a:r>
              <a:rPr lang="ru-RU" sz="1400" smtClean="0"/>
              <a:t>Однодворцы Тамбовской губернии и уезда, села Лысых Гор Красногорской слободы при поверенном Ефиме Резанове в 25 д.</a:t>
            </a:r>
          </a:p>
          <a:p>
            <a:r>
              <a:rPr lang="ru-RU" sz="1400" smtClean="0"/>
              <a:t>Тамбовский земский суд выдал им в 1828 г. свидетельство о следовании в Томскую губернию, но по расстроенному состоянию и изнеможению в пути остановились в Бузулукском уезде и поселились в д. </a:t>
            </a:r>
            <a:r>
              <a:rPr lang="ru-RU" sz="1400" smtClean="0">
                <a:solidFill>
                  <a:srgbClr val="FF0000"/>
                </a:solidFill>
              </a:rPr>
              <a:t>Бажановке.</a:t>
            </a:r>
          </a:p>
          <a:p>
            <a:r>
              <a:rPr lang="ru-RU" sz="1400" smtClean="0"/>
              <a:t>Однодворцы Тамбовской губернии Красногорской слободы при поверенном Николае Сухове в 8 душах. Ехали в Омскую область «в партии вожателя Ефима Кочергина», но не могли туда доехать и поселились здесь. Подали прошение губернатору. Тот разрешение написал Комиссии 17.10.1832 г. и просил предоставить ему где-либо место.  Остальные  из партии Кочергина расселились в разных деревнях Бузулукского уезда.</a:t>
            </a:r>
          </a:p>
          <a:p>
            <a:r>
              <a:rPr lang="ru-RU" sz="1400" smtClean="0"/>
              <a:t>Однодворцы Тамбовской губернии и уезда Красногорской слободы Тимофей Усков и Филипп Романцев  в 3 д. прибыли в Бузулукский уезд в 1831 г.</a:t>
            </a:r>
          </a:p>
          <a:p>
            <a:r>
              <a:rPr lang="ru-RU" sz="1400" smtClean="0"/>
              <a:t>Илья Пудовкин в 4-х душах был в партии поверенного Каменева в д. </a:t>
            </a:r>
            <a:r>
              <a:rPr lang="ru-RU" sz="1400" smtClean="0">
                <a:solidFill>
                  <a:srgbClr val="FF0000"/>
                </a:solidFill>
              </a:rPr>
              <a:t>Патровке. </a:t>
            </a:r>
            <a:r>
              <a:rPr lang="ru-RU" sz="1400" smtClean="0"/>
              <a:t>Они поселились здесь и обзавелись уже домами.</a:t>
            </a:r>
          </a:p>
          <a:p>
            <a:r>
              <a:rPr lang="ru-RU" sz="1400" smtClean="0"/>
              <a:t>Однодворцы Тамбовской губернии села Лысые Горы Евдоким Смагин в 3 д., Беломестной слободы Михаил Чулков в 5 д..  Ехали в Омскую область в числе 119 д.. Не смогли туда следовать по расстроенному хозяйству. В 1831 г. устроились здесь, уже обзавелись хозяйством.</a:t>
            </a:r>
          </a:p>
          <a:p>
            <a:r>
              <a:rPr lang="ru-RU" sz="1400" smtClean="0"/>
              <a:t>Однодворец Фёдор Баженов в 2 душах. Значится переселенцем с начала 1831 г. по д. Патровке в партии поверенного Каменева, но проживал в д. Бажановке, обзавёлся там домом.</a:t>
            </a:r>
          </a:p>
          <a:p>
            <a:r>
              <a:rPr lang="ru-RU" sz="1400" smtClean="0"/>
              <a:t>Комиссия считает возможным оставить всех переселенцев и наделить их землёй.</a:t>
            </a:r>
          </a:p>
          <a:p>
            <a:r>
              <a:rPr lang="ru-RU" sz="1400" smtClean="0"/>
              <a:t> </a:t>
            </a:r>
          </a:p>
          <a:p>
            <a:r>
              <a:rPr lang="ru-RU" sz="1400" smtClean="0"/>
              <a:t> </a:t>
            </a:r>
          </a:p>
          <a:p>
            <a:endParaRPr lang="ru-RU" sz="11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1000125" y="274638"/>
            <a:ext cx="7686675" cy="368300"/>
          </a:xfrm>
        </p:spPr>
        <p:txBody>
          <a:bodyPr/>
          <a:lstStyle/>
          <a:p>
            <a:endParaRPr lang="ru-RU" smtClean="0"/>
          </a:p>
        </p:txBody>
      </p:sp>
      <p:pic>
        <p:nvPicPr>
          <p:cNvPr id="61443" name="Picture 2" descr="D:\Документы\Документы\РАБОЧИЙ СТОЛ  2\Тамбов+другие\Всё к Тамб\Бузулукский уезд\Карта Бузулукского уезда 2.jpg"/>
          <p:cNvPicPr>
            <a:picLocks noGrp="1" noChangeAspect="1" noChangeArrowheads="1"/>
          </p:cNvPicPr>
          <p:nvPr>
            <p:ph idx="1"/>
          </p:nvPr>
        </p:nvPicPr>
        <p:blipFill>
          <a:blip r:embed="rId2" cstate="email"/>
          <a:srcRect/>
          <a:stretch>
            <a:fillRect/>
          </a:stretch>
        </p:blipFill>
        <p:spPr>
          <a:xfrm>
            <a:off x="889000" y="642938"/>
            <a:ext cx="7408863" cy="548322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endParaRPr lang="ru-RU" smtClean="0"/>
          </a:p>
        </p:txBody>
      </p:sp>
      <p:sp>
        <p:nvSpPr>
          <p:cNvPr id="8195" name="Содержимое 2"/>
          <p:cNvSpPr>
            <a:spLocks noGrp="1"/>
          </p:cNvSpPr>
          <p:nvPr>
            <p:ph idx="1"/>
          </p:nvPr>
        </p:nvSpPr>
        <p:spPr/>
        <p:txBody>
          <a:bodyPr/>
          <a:lstStyle/>
          <a:p>
            <a:r>
              <a:rPr lang="ru-RU" sz="2400" smtClean="0"/>
              <a:t>Этнография (от греческого этнос – племя, народ; графо – пишу) – обществоведческая наука, объектом исследования которой являются народы, их культура и быт, происхождение расселение, процессы культурно-бытовых отношений на всех этапах истории человечества. </a:t>
            </a:r>
          </a:p>
          <a:p>
            <a:r>
              <a:rPr lang="ru-RU" sz="2400" smtClean="0"/>
              <a:t>Этнография – это история народа, которая включает в себя историю его жилища, одежды, питания, его семейного уклада, форм быта в широком смысле этого слова. Это история его мировоззрения, народных знаний, верований и суеверий, обрядов и обычаев.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928688" y="500063"/>
            <a:ext cx="7758112" cy="714375"/>
          </a:xfrm>
        </p:spPr>
        <p:txBody>
          <a:bodyPr/>
          <a:lstStyle/>
          <a:p>
            <a:r>
              <a:rPr lang="ru-RU" sz="2000" smtClean="0"/>
              <a:t>Этнографическая экспедиция в село Романовка Сорочинского района</a:t>
            </a:r>
          </a:p>
        </p:txBody>
      </p:sp>
      <p:pic>
        <p:nvPicPr>
          <p:cNvPr id="62467" name="Picture 2"/>
          <p:cNvPicPr>
            <a:picLocks noGrp="1" noChangeAspect="1" noChangeArrowheads="1"/>
          </p:cNvPicPr>
          <p:nvPr>
            <p:ph idx="1"/>
          </p:nvPr>
        </p:nvPicPr>
        <p:blipFill>
          <a:blip r:embed="rId2" cstate="email"/>
          <a:srcRect/>
          <a:stretch>
            <a:fillRect/>
          </a:stretch>
        </p:blipFill>
        <p:spPr>
          <a:xfrm>
            <a:off x="1554163" y="1428750"/>
            <a:ext cx="6264275" cy="4697413"/>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ru-RU" smtClean="0"/>
              <a:t>Межшкольная научно-практическая конференция</a:t>
            </a:r>
          </a:p>
        </p:txBody>
      </p:sp>
      <p:pic>
        <p:nvPicPr>
          <p:cNvPr id="9219" name="Picture 2" descr="C:\Documents and Settings\Admin\Рабочий стол\SL555210.JPG"/>
          <p:cNvPicPr>
            <a:picLocks noGrp="1" noChangeAspect="1" noChangeArrowheads="1"/>
          </p:cNvPicPr>
          <p:nvPr>
            <p:ph idx="1"/>
          </p:nvPr>
        </p:nvPicPr>
        <p:blipFill>
          <a:blip r:embed="rId2" cstate="email"/>
          <a:srcRect/>
          <a:stretch>
            <a:fillRect/>
          </a:stretch>
        </p:blipFill>
        <p:spPr>
          <a:xfrm>
            <a:off x="1714500" y="1643063"/>
            <a:ext cx="4000500" cy="2928937"/>
          </a:xfrm>
          <a:noFill/>
        </p:spPr>
      </p:pic>
      <p:pic>
        <p:nvPicPr>
          <p:cNvPr id="9220" name="Picture 3" descr="C:\Documents and Settings\Admin\Рабочий стол\SL555216.JPG"/>
          <p:cNvPicPr>
            <a:picLocks noChangeAspect="1" noChangeArrowheads="1"/>
          </p:cNvPicPr>
          <p:nvPr/>
        </p:nvPicPr>
        <p:blipFill>
          <a:blip r:embed="rId3" cstate="email"/>
          <a:srcRect/>
          <a:stretch>
            <a:fillRect/>
          </a:stretch>
        </p:blipFill>
        <p:spPr bwMode="auto">
          <a:xfrm>
            <a:off x="4643438" y="3571875"/>
            <a:ext cx="4071937" cy="2857500"/>
          </a:xfrm>
          <a:prstGeom prst="rect">
            <a:avLst/>
          </a:prstGeom>
          <a:noFill/>
          <a:ln w="9525">
            <a:noFill/>
            <a:miter lim="800000"/>
            <a:headEnd/>
            <a:tailEnd/>
          </a:ln>
        </p:spPr>
      </p:pic>
      <p:pic>
        <p:nvPicPr>
          <p:cNvPr id="9221" name="Picture 4" descr="C:\Documents and Settings\Admin\Рабочий стол\SL555214.JPG"/>
          <p:cNvPicPr>
            <a:picLocks noChangeAspect="1" noChangeArrowheads="1"/>
          </p:cNvPicPr>
          <p:nvPr/>
        </p:nvPicPr>
        <p:blipFill>
          <a:blip r:embed="rId4" cstate="email"/>
          <a:srcRect/>
          <a:stretch>
            <a:fillRect/>
          </a:stretch>
        </p:blipFill>
        <p:spPr bwMode="auto">
          <a:xfrm>
            <a:off x="928688" y="4143375"/>
            <a:ext cx="3143250"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ru-RU" smtClean="0"/>
              <a:t>Конкурс «Традиционные народные промыслы»</a:t>
            </a:r>
          </a:p>
        </p:txBody>
      </p:sp>
      <p:pic>
        <p:nvPicPr>
          <p:cNvPr id="10243" name="Picture 4" descr="C:\Documents and Settings\Admin\Рабочий стол\SL552118.JPG"/>
          <p:cNvPicPr>
            <a:picLocks noGrp="1" noChangeAspect="1" noChangeArrowheads="1"/>
          </p:cNvPicPr>
          <p:nvPr>
            <p:ph idx="1"/>
          </p:nvPr>
        </p:nvPicPr>
        <p:blipFill>
          <a:blip r:embed="rId2" cstate="email"/>
          <a:srcRect/>
          <a:stretch>
            <a:fillRect/>
          </a:stretch>
        </p:blipFill>
        <p:spPr>
          <a:xfrm>
            <a:off x="4500563" y="1571625"/>
            <a:ext cx="3421062" cy="4525963"/>
          </a:xfrm>
          <a:noFill/>
        </p:spPr>
      </p:pic>
      <p:pic>
        <p:nvPicPr>
          <p:cNvPr id="10244" name="Picture 5" descr="C:\Documents and Settings\Admin\Рабочий стол\Авг 2\Scan-100608-0002.jpg"/>
          <p:cNvPicPr>
            <a:picLocks noChangeAspect="1" noChangeArrowheads="1"/>
          </p:cNvPicPr>
          <p:nvPr/>
        </p:nvPicPr>
        <p:blipFill>
          <a:blip r:embed="rId3" cstate="email"/>
          <a:srcRect/>
          <a:stretch>
            <a:fillRect/>
          </a:stretch>
        </p:blipFill>
        <p:spPr bwMode="auto">
          <a:xfrm>
            <a:off x="1000125" y="1714500"/>
            <a:ext cx="31432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endParaRPr lang="ru-RU" smtClean="0"/>
          </a:p>
        </p:txBody>
      </p:sp>
      <p:pic>
        <p:nvPicPr>
          <p:cNvPr id="11267" name="Picture 5" descr="C:\Documents and Settings\Admin\Рабочий стол\Авг 2\DSC_2058.JPG"/>
          <p:cNvPicPr>
            <a:picLocks noChangeAspect="1" noChangeArrowheads="1"/>
          </p:cNvPicPr>
          <p:nvPr/>
        </p:nvPicPr>
        <p:blipFill>
          <a:blip r:embed="rId2" cstate="email"/>
          <a:srcRect/>
          <a:stretch>
            <a:fillRect/>
          </a:stretch>
        </p:blipFill>
        <p:spPr bwMode="auto">
          <a:xfrm>
            <a:off x="285750" y="428625"/>
            <a:ext cx="2786063" cy="4286250"/>
          </a:xfrm>
          <a:prstGeom prst="rect">
            <a:avLst/>
          </a:prstGeom>
          <a:noFill/>
          <a:ln w="9525">
            <a:noFill/>
            <a:miter lim="800000"/>
            <a:headEnd/>
            <a:tailEnd/>
          </a:ln>
        </p:spPr>
      </p:pic>
      <p:pic>
        <p:nvPicPr>
          <p:cNvPr id="11268" name="Picture 2" descr="C:\Documents and Settings\Admin\Рабочий стол\Награды 2\555 019.jpg"/>
          <p:cNvPicPr>
            <a:picLocks noGrp="1" noChangeAspect="1" noChangeArrowheads="1"/>
          </p:cNvPicPr>
          <p:nvPr>
            <p:ph idx="1"/>
          </p:nvPr>
        </p:nvPicPr>
        <p:blipFill>
          <a:blip r:embed="rId3" cstate="email"/>
          <a:srcRect/>
          <a:stretch>
            <a:fillRect/>
          </a:stretch>
        </p:blipFill>
        <p:spPr>
          <a:xfrm>
            <a:off x="2571750" y="1143000"/>
            <a:ext cx="3287713" cy="4525963"/>
          </a:xfrm>
          <a:noFill/>
        </p:spPr>
      </p:pic>
      <p:pic>
        <p:nvPicPr>
          <p:cNvPr id="11269" name="Picture 3" descr="C:\Documents and Settings\Admin\Рабочий стол\Награды 2\555 018.jpg"/>
          <p:cNvPicPr>
            <a:picLocks noChangeAspect="1" noChangeArrowheads="1"/>
          </p:cNvPicPr>
          <p:nvPr/>
        </p:nvPicPr>
        <p:blipFill>
          <a:blip r:embed="rId4" cstate="email"/>
          <a:srcRect/>
          <a:stretch>
            <a:fillRect/>
          </a:stretch>
        </p:blipFill>
        <p:spPr bwMode="auto">
          <a:xfrm>
            <a:off x="5357813" y="2286000"/>
            <a:ext cx="31432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ортфолио ученика">
  <a:themeElements>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портфолио ученика</Template>
  <TotalTime>714</TotalTime>
  <Words>1999</Words>
  <Application>Microsoft Office PowerPoint</Application>
  <PresentationFormat>Экран (4:3)</PresentationFormat>
  <Paragraphs>234</Paragraphs>
  <Slides>60</Slides>
  <Notes>0</Notes>
  <HiddenSlides>0</HiddenSlides>
  <MMClips>1</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60</vt:i4>
      </vt:variant>
    </vt:vector>
  </HeadingPairs>
  <TitlesOfParts>
    <vt:vector size="65" baseType="lpstr">
      <vt:lpstr>Arial</vt:lpstr>
      <vt:lpstr>Calibri</vt:lpstr>
      <vt:lpstr>Times New Roman</vt:lpstr>
      <vt:lpstr>портфолио ученика</vt:lpstr>
      <vt:lpstr>Презентация Microsoft Office PowerPoint</vt:lpstr>
      <vt:lpstr> </vt:lpstr>
      <vt:lpstr>  «Фактически, сегодня цель современного образования определяется как воспитание, социально-педагогическая поддержка становления и развития высоконравственного, ответственного, творческого, инициативного компетентного гражданина России».   А.М. Кондаков </vt:lpstr>
      <vt:lpstr>Слайд 3</vt:lpstr>
      <vt:lpstr>Слайд 4</vt:lpstr>
      <vt:lpstr>Слайд 5</vt:lpstr>
      <vt:lpstr>Слайд 6</vt:lpstr>
      <vt:lpstr>Межшкольная научно-практическая конференция</vt:lpstr>
      <vt:lpstr>Конкурс «Традиционные народные промыслы»</vt:lpstr>
      <vt:lpstr>Слайд 9</vt:lpstr>
      <vt:lpstr>Конкурс «Растим патриотов»</vt:lpstr>
      <vt:lpstr>Конкурс «История Отечества в истории моей семьи»</vt:lpstr>
      <vt:lpstr>Научно-практическая конференция</vt:lpstr>
      <vt:lpstr>Слайд 13</vt:lpstr>
      <vt:lpstr>Всероссийский фестиваль «Адрес детства – Россия»</vt:lpstr>
      <vt:lpstr>Всероссийский конкурс исследовательских работ имени Д. И. Менделеева</vt:lpstr>
      <vt:lpstr>Этнографическая мозаика Оренбуржья</vt:lpstr>
      <vt:lpstr>Слайд 17</vt:lpstr>
      <vt:lpstr>Слайд 18</vt:lpstr>
      <vt:lpstr>Слайд 19</vt:lpstr>
      <vt:lpstr>Слайд 20</vt:lpstr>
      <vt:lpstr>Слайд 21</vt:lpstr>
      <vt:lpstr>Слайд 22</vt:lpstr>
      <vt:lpstr>Слайд 23</vt:lpstr>
      <vt:lpstr>Областной детский этнографический фестиваль «Радуга»</vt:lpstr>
      <vt:lpstr>Слайд 25</vt:lpstr>
      <vt:lpstr>Слайд 26</vt:lpstr>
      <vt:lpstr>Слайд 27</vt:lpstr>
      <vt:lpstr>Слайд 28</vt:lpstr>
      <vt:lpstr>Слайд 29</vt:lpstr>
      <vt:lpstr>Слайд 30</vt:lpstr>
      <vt:lpstr>Слайд 31</vt:lpstr>
      <vt:lpstr>Слайд 32</vt:lpstr>
      <vt:lpstr>Слайд 33</vt:lpstr>
      <vt:lpstr>Тема «План и карта».</vt:lpstr>
      <vt:lpstr>Задание для работы в группе. </vt:lpstr>
      <vt:lpstr>Задание для работы в паре. </vt:lpstr>
      <vt:lpstr>Вопросы-шутки при работе с картой:</vt:lpstr>
      <vt:lpstr> </vt:lpstr>
      <vt:lpstr>  Тема «Литосфера». </vt:lpstr>
      <vt:lpstr>Слайд 40</vt:lpstr>
      <vt:lpstr>Индивидуальное задание. </vt:lpstr>
      <vt:lpstr>Тема «Природные зоны» </vt:lpstr>
      <vt:lpstr>7 класс. География материков и океанов. </vt:lpstr>
      <vt:lpstr>  Домашнее задание. </vt:lpstr>
      <vt:lpstr>  Индивидуальное задание. </vt:lpstr>
      <vt:lpstr>Примерная карта сельского населенного пункта </vt:lpstr>
      <vt:lpstr> Задание для работы в группе.  Проведите  исследование в группе о влиянии  освоения и заселения территории Оренбуржья на формирование народного костюма нашего края. Для организации поиска отгадайте следующие загадки. Пользуясь электронной библиотекой постарайтесь объяснить, из каких регионов России были заимствованы эти элементы народного костюма.  Оформите ваше исследование на контурной карте.      </vt:lpstr>
      <vt:lpstr>Разработка дидактической карточки к уроку географии по теме: «Воспроизводство населения России»   </vt:lpstr>
      <vt:lpstr>Слайд 49</vt:lpstr>
      <vt:lpstr>Государственный природный заповедник «Оренбургский»</vt:lpstr>
      <vt:lpstr>Слайд 51</vt:lpstr>
      <vt:lpstr>VI Международный симпозиум</vt:lpstr>
      <vt:lpstr> «Оренбургская тарпания»</vt:lpstr>
      <vt:lpstr>Село Лысые Горы Тамбовской области</vt:lpstr>
      <vt:lpstr>Церковь Косьмы и Дамиана в Лысых Горах</vt:lpstr>
      <vt:lpstr>Тамбовский краеведческий музей</vt:lpstr>
      <vt:lpstr>Слайд 57</vt:lpstr>
      <vt:lpstr>Слайд 58</vt:lpstr>
      <vt:lpstr>Слайд 59</vt:lpstr>
      <vt:lpstr>Этнографическая экспедиция в село Романовка Сорочинского района</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re</cp:lastModifiedBy>
  <cp:revision>135</cp:revision>
  <dcterms:created xsi:type="dcterms:W3CDTF">2011-01-11T08:48:53Z</dcterms:created>
  <dcterms:modified xsi:type="dcterms:W3CDTF">2014-02-07T17:21:43Z</dcterms:modified>
</cp:coreProperties>
</file>