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</p:sldMasterIdLst>
  <p:notesMasterIdLst>
    <p:notesMasterId r:id="rId26"/>
  </p:notesMasterIdLst>
  <p:sldIdLst>
    <p:sldId id="256" r:id="rId7"/>
    <p:sldId id="257" r:id="rId8"/>
    <p:sldId id="258" r:id="rId9"/>
    <p:sldId id="266" r:id="rId10"/>
    <p:sldId id="259" r:id="rId11"/>
    <p:sldId id="260" r:id="rId12"/>
    <p:sldId id="267" r:id="rId13"/>
    <p:sldId id="261" r:id="rId14"/>
    <p:sldId id="268" r:id="rId15"/>
    <p:sldId id="270" r:id="rId16"/>
    <p:sldId id="271" r:id="rId17"/>
    <p:sldId id="272" r:id="rId18"/>
    <p:sldId id="279" r:id="rId19"/>
    <p:sldId id="273" r:id="rId20"/>
    <p:sldId id="274" r:id="rId21"/>
    <p:sldId id="276" r:id="rId22"/>
    <p:sldId id="282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C4122-BF59-4329-A430-EA46B31665E4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3023B-75F3-4D2E-8EBC-EACC75D1C6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376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0B91460F-6120-4C9A-984F-8D430B927593}" type="slidenum">
              <a:rPr lang="en-US" sz="1200" smtClean="0">
                <a:solidFill>
                  <a:prstClr val="black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z="1200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82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03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53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07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600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434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618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400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2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875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38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09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37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71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327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60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708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724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4664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720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732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06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0111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2128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8388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017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719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364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4645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2481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1212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2889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90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7855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6526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3912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451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72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7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705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6242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0032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2974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53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4399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647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6013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836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204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79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8745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4235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51231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99518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44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9472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80599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471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812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0713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8246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01354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6260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31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80365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7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563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172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6FFEFF9-DE19-4EF7-965B-C720B4966BB9}" type="slidenum">
              <a:rPr lang="ru-RU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2449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EBDA8-B28C-43C8-9EFB-C5AE46C64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6254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7B19-5F3B-4830-AE90-8557FBAF9FA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488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A8118-98EB-4485-8441-7F2F38C01F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8885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A983-EACE-41C2-9497-AF92EA4DF19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2876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05EE-B929-4934-A5BC-D7586434E5F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2834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981E-71FA-4F57-AA11-87C5329A1C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65365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6220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11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8D9-5DE7-4032-9759-0A8FDDBF33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58242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FE302-5F10-4609-B3BF-E23FA7FF6A1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7844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8A643-4986-45D0-9EBF-3B58BDD64F4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19283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2E5B-B8C6-4A48-A734-5EC912A108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5734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A4CC-10FC-47D1-850D-B4265F163F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6171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8414-B99C-4887-810D-2873D1C800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37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55076-09FE-40BC-9252-E3B62F29653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98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45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9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2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07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400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B35047-9883-499C-A1D1-F3AC848012A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10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8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33591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5400" i="1" dirty="0" smtClean="0">
                <a:solidFill>
                  <a:schemeClr val="tx2">
                    <a:lumMod val="75000"/>
                  </a:schemeClr>
                </a:solidFill>
              </a:rPr>
              <a:t>Решение задач на расчёт пути ,скорости и времени движения тела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5445125"/>
            <a:ext cx="5184775" cy="122396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Учитель физики МБОУ СОШ№1 им. Н.Л. Мещерякова </a:t>
            </a:r>
            <a:r>
              <a:rPr lang="ru-RU" sz="2000" b="1" i="1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г</a:t>
            </a:r>
            <a:r>
              <a:rPr lang="ru-RU" sz="2000" b="1" i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. Зарайск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Московской области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ru-RU" sz="2000" b="1" i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Моржакова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Т.Ю</a:t>
            </a:r>
          </a:p>
        </p:txBody>
      </p:sp>
      <p:pic>
        <p:nvPicPr>
          <p:cNvPr id="3076" name="Picture 5" descr="j029912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6438" y="3965575"/>
            <a:ext cx="2314575" cy="2343150"/>
          </a:xfrm>
        </p:spPr>
      </p:pic>
    </p:spTree>
    <p:extLst>
      <p:ext uri="{BB962C8B-B14F-4D97-AF65-F5344CB8AC3E}">
        <p14:creationId xmlns:p14="http://schemas.microsoft.com/office/powerpoint/2010/main" val="233237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793037" cy="1462087"/>
          </a:xfrm>
        </p:spPr>
        <p:txBody>
          <a:bodyPr/>
          <a:lstStyle/>
          <a:p>
            <a:r>
              <a:rPr lang="ru-RU" i="1" dirty="0" smtClean="0"/>
              <a:t>Ответы и оценка теста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1772816"/>
            <a:ext cx="3810000" cy="4680519"/>
          </a:xfrm>
        </p:spPr>
        <p:txBody>
          <a:bodyPr/>
          <a:lstStyle/>
          <a:p>
            <a:r>
              <a:rPr lang="ru-RU" dirty="0" smtClean="0"/>
              <a:t>1- </a:t>
            </a:r>
            <a:r>
              <a:rPr lang="en-US" dirty="0" smtClean="0"/>
              <a:t>d      </a:t>
            </a:r>
            <a:endParaRPr lang="ru-RU" dirty="0" smtClean="0"/>
          </a:p>
          <a:p>
            <a:r>
              <a:rPr lang="ru-RU" dirty="0" smtClean="0"/>
              <a:t>2-</a:t>
            </a:r>
            <a:r>
              <a:rPr lang="en-US" dirty="0" smtClean="0"/>
              <a:t>c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en-US" dirty="0" smtClean="0"/>
              <a:t>-a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en-US" dirty="0" smtClean="0"/>
              <a:t>-c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en-US" dirty="0" smtClean="0"/>
              <a:t>-c</a:t>
            </a:r>
            <a:endParaRPr lang="ru-RU" dirty="0" smtClean="0"/>
          </a:p>
          <a:p>
            <a:r>
              <a:rPr lang="ru-RU" dirty="0" smtClean="0"/>
              <a:t>6</a:t>
            </a:r>
            <a:r>
              <a:rPr lang="en-US" dirty="0" smtClean="0"/>
              <a:t>-c</a:t>
            </a:r>
            <a:endParaRPr lang="ru-RU" dirty="0" smtClean="0"/>
          </a:p>
          <a:p>
            <a:r>
              <a:rPr lang="ru-RU" dirty="0" smtClean="0"/>
              <a:t>7</a:t>
            </a:r>
            <a:r>
              <a:rPr lang="en-US" dirty="0" smtClean="0"/>
              <a:t>-a</a:t>
            </a:r>
          </a:p>
          <a:p>
            <a:r>
              <a:rPr lang="en-US" dirty="0" smtClean="0"/>
              <a:t>8-a</a:t>
            </a:r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8-7 оценка «5»</a:t>
            </a:r>
          </a:p>
          <a:p>
            <a:r>
              <a:rPr lang="ru-RU" dirty="0" smtClean="0"/>
              <a:t>6-5 оценка «4»</a:t>
            </a:r>
          </a:p>
          <a:p>
            <a:r>
              <a:rPr lang="ru-RU" dirty="0" smtClean="0"/>
              <a:t>4-3 оценка «3»</a:t>
            </a:r>
          </a:p>
          <a:p>
            <a:r>
              <a:rPr lang="ru-RU" dirty="0" smtClean="0"/>
              <a:t>2-1 оценка «2»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30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5361"/>
            <a:ext cx="8229600" cy="1143000"/>
          </a:xfrm>
        </p:spPr>
        <p:txBody>
          <a:bodyPr/>
          <a:lstStyle/>
          <a:p>
            <a:r>
              <a:rPr lang="ru-RU" i="1" dirty="0" smtClean="0"/>
              <a:t>Проблемные задачи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i="1" dirty="0"/>
              <a:t>На каком расстоянии находился танк, если пуля, выпущенная солдатом из противотанкового ружья со скоростью 3600км/ч, настигла его через 0,5с?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i="1" dirty="0"/>
              <a:t>В 1966 году атомная подводная лодка впервые в мире осуществила кругосветное плавание под водой и за 45 дней ни разу не поднялись на поверхность океана, прошла около 40000 км. С какой скоростью она двигалась?</a:t>
            </a:r>
          </a:p>
        </p:txBody>
      </p:sp>
    </p:spTree>
    <p:extLst>
      <p:ext uri="{BB962C8B-B14F-4D97-AF65-F5344CB8AC3E}">
        <p14:creationId xmlns:p14="http://schemas.microsoft.com/office/powerpoint/2010/main" val="128680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Нестандартные задачи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725144"/>
            <a:ext cx="1296144" cy="1786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856" y="5241636"/>
            <a:ext cx="1377815" cy="1237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696746" y="2690335"/>
            <a:ext cx="35283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Баба Яга летела в ступе со скоростью 20м/с в течение 5 минут, затем полчаса бежала 2 км по лесу, затем переплыла пруд шириной 1000м со скоростью 0,5м/с. С какой средней скоростью гналась</a:t>
            </a:r>
            <a:r>
              <a:rPr lang="ru-RU" sz="2000" b="1" dirty="0"/>
              <a:t> она за </a:t>
            </a:r>
            <a:r>
              <a:rPr lang="ru-RU" sz="2000" b="1" i="1" dirty="0"/>
              <a:t>бедным Иванушко</a:t>
            </a:r>
            <a:r>
              <a:rPr lang="ru-RU" sz="2000" b="1" dirty="0"/>
              <a:t>й</a:t>
            </a:r>
            <a:r>
              <a:rPr lang="ru-RU" dirty="0"/>
              <a:t>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564904"/>
            <a:ext cx="35283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На одну кочку длиной 60 см Колобок поднимался равномерно 25 секунд , а скатывался с той же кочки со скоростью 25см/с. С какой средней скоростью </a:t>
            </a:r>
            <a:r>
              <a:rPr lang="ru-RU" sz="2000" b="1" dirty="0"/>
              <a:t>двигался колобок?</a:t>
            </a:r>
          </a:p>
        </p:txBody>
      </p:sp>
    </p:spTree>
    <p:extLst>
      <p:ext uri="{BB962C8B-B14F-4D97-AF65-F5344CB8AC3E}">
        <p14:creationId xmlns:p14="http://schemas.microsoft.com/office/powerpoint/2010/main" val="3647113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Rectangle 45"/>
          <p:cNvSpPr>
            <a:spLocks noChangeArrowheads="1"/>
          </p:cNvSpPr>
          <p:nvPr/>
        </p:nvSpPr>
        <p:spPr bwMode="auto">
          <a:xfrm>
            <a:off x="1331913" y="401638"/>
            <a:ext cx="7056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800" b="1" i="1" dirty="0">
                <a:solidFill>
                  <a:srgbClr val="F2FD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Физкультминутка </a:t>
            </a:r>
            <a:endParaRPr lang="en-US" sz="4800" b="1" i="1" dirty="0">
              <a:solidFill>
                <a:srgbClr val="F2FDF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304800" y="1143000"/>
            <a:ext cx="9144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Раз. Подняться, потянуться.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Два. Согнуться, разогнуться.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Три. В ладоши три хлопка.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Головою три кивка.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На четыре руки шире-е-е.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Пять, шесть. Тихо сесть.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Семь, восемь. Лень отбросим!!! </a:t>
            </a:r>
            <a:endParaRPr lang="en-US" sz="4800" i="1" dirty="0" smtClean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9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05800" cy="1857388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Monotype Corsiva" pitchFamily="66" charset="0"/>
              </a:rPr>
              <a:t>Графические задачи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S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= </a:t>
            </a:r>
            <a:r>
              <a:rPr lang="en-US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Vt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(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равномерное движение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)</a:t>
            </a:r>
            <a:b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28596" y="2224389"/>
            <a:ext cx="4143404" cy="2840672"/>
            <a:chOff x="-27088" y="1928802"/>
            <a:chExt cx="5742096" cy="4606259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606259"/>
              <a:chOff x="-27088" y="1928802"/>
              <a:chExt cx="5742096" cy="4606259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606259"/>
                <a:chOff x="-27088" y="1928802"/>
                <a:chExt cx="5742096" cy="4606259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914032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en-US" sz="2400" b="1" baseline="-25000" dirty="0" smtClean="0"/>
                    <a:t>x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3"/>
                  <a:ext cx="1458279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7" y="5786454"/>
                  <a:ext cx="707616" cy="6600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67" name="Прямоугольник 66"/>
          <p:cNvSpPr/>
          <p:nvPr/>
        </p:nvSpPr>
        <p:spPr>
          <a:xfrm>
            <a:off x="4857752" y="2387170"/>
            <a:ext cx="4000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Какой путь пройдёт автомобиль за 20с?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Сколь времени понадобится автомобилю, чтобы пройти  путь 60м?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С какой скоростью двигался автомобиль??</a:t>
            </a:r>
          </a:p>
        </p:txBody>
      </p:sp>
      <p:grpSp>
        <p:nvGrpSpPr>
          <p:cNvPr id="78" name="Группа 77"/>
          <p:cNvGrpSpPr/>
          <p:nvPr/>
        </p:nvGrpSpPr>
        <p:grpSpPr>
          <a:xfrm>
            <a:off x="785786" y="5143512"/>
            <a:ext cx="2000264" cy="1543118"/>
            <a:chOff x="785786" y="5143512"/>
            <a:chExt cx="2000264" cy="1543118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071538" y="6286520"/>
              <a:ext cx="85725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ru-RU" sz="20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 - ?</a:t>
              </a:r>
              <a:endParaRPr lang="ru-RU" sz="2000" dirty="0"/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785786" y="5143512"/>
              <a:ext cx="2000264" cy="1428760"/>
              <a:chOff x="928662" y="5072074"/>
              <a:chExt cx="2000264" cy="1428760"/>
            </a:xfrm>
          </p:grpSpPr>
          <p:sp>
            <p:nvSpPr>
              <p:cNvPr id="70" name="Прямоугольник 69"/>
              <p:cNvSpPr/>
              <p:nvPr/>
            </p:nvSpPr>
            <p:spPr>
              <a:xfrm>
                <a:off x="928662" y="5429264"/>
                <a:ext cx="200026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S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= 60 м</a:t>
                </a:r>
                <a:endParaRPr lang="ru-RU" sz="2400" dirty="0"/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928662" y="5857892"/>
                <a:ext cx="11576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t</a:t>
                </a:r>
                <a:r>
                  <a:rPr lang="ru-RU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 = 30  с</a:t>
                </a:r>
                <a:endParaRPr lang="ru-RU" sz="2400" u="sng" dirty="0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1000100" y="5072074"/>
                <a:ext cx="17145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latin typeface="Monotype Corsiva" pitchFamily="66" charset="0"/>
                  </a:rPr>
                  <a:t>Дано:</a:t>
                </a:r>
                <a:endParaRPr lang="ru-RU" sz="2400" dirty="0">
                  <a:latin typeface="Monotype Corsiva" pitchFamily="66" charset="0"/>
                </a:endParaRPr>
              </a:p>
            </p:txBody>
          </p: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>
                <a:off x="2108183" y="5892817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3" name="Группа 82"/>
          <p:cNvGrpSpPr/>
          <p:nvPr/>
        </p:nvGrpSpPr>
        <p:grpSpPr>
          <a:xfrm>
            <a:off x="2975002" y="5143512"/>
            <a:ext cx="4408465" cy="1533235"/>
            <a:chOff x="2928926" y="5143512"/>
            <a:chExt cx="4160248" cy="1533235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3357554" y="5143512"/>
              <a:ext cx="12202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Monotype Corsiva" pitchFamily="66" charset="0"/>
                </a:rPr>
                <a:t>Решение:</a:t>
              </a:r>
              <a:endParaRPr lang="ru-RU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2928926" y="5643578"/>
              <a:ext cx="15716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V= S 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/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t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,</a:t>
              </a:r>
              <a:endParaRPr lang="ru-RU" sz="2400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4500562" y="5643578"/>
              <a:ext cx="258861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60 м/ 30 с = 2 м/с</a:t>
              </a:r>
              <a:endParaRPr lang="ru-RU" sz="2400" dirty="0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4643438" y="6215082"/>
              <a:ext cx="202284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Ответ: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 м/с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endParaRPr lang="ru-RU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746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14313"/>
            <a:ext cx="8001000" cy="14287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chemeClr val="tx2">
                    <a:satMod val="130000"/>
                  </a:schemeClr>
                </a:solidFill>
              </a:rPr>
              <a:t>По графикам  определите путь, пройденный телом за 5 секунд. </a:t>
            </a:r>
            <a:endParaRPr lang="ru-RU" sz="3600" i="1" dirty="0">
              <a:solidFill>
                <a:schemeClr val="tx2">
                  <a:satMod val="130000"/>
                </a:schemeClr>
              </a:solidFill>
            </a:endParaRPr>
          </a:p>
        </p:txBody>
      </p:sp>
      <p:grpSp>
        <p:nvGrpSpPr>
          <p:cNvPr id="15363" name="Group 2"/>
          <p:cNvGrpSpPr>
            <a:grpSpLocks/>
          </p:cNvGrpSpPr>
          <p:nvPr/>
        </p:nvGrpSpPr>
        <p:grpSpPr bwMode="auto">
          <a:xfrm>
            <a:off x="323719" y="1642622"/>
            <a:ext cx="5463480" cy="4454261"/>
            <a:chOff x="5702" y="6451"/>
            <a:chExt cx="3255" cy="3885"/>
          </a:xfrm>
        </p:grpSpPr>
        <p:pic>
          <p:nvPicPr>
            <p:cNvPr id="1536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898" t="15417" r="38359" b="38330"/>
            <a:stretch>
              <a:fillRect/>
            </a:stretch>
          </p:blipFill>
          <p:spPr bwMode="auto">
            <a:xfrm>
              <a:off x="5702" y="6451"/>
              <a:ext cx="3255" cy="3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0" name="Text Box 4"/>
            <p:cNvSpPr txBox="1">
              <a:spLocks noChangeArrowheads="1"/>
            </p:cNvSpPr>
            <p:nvPr/>
          </p:nvSpPr>
          <p:spPr bwMode="auto">
            <a:xfrm>
              <a:off x="5919" y="6479"/>
              <a:ext cx="462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200" b="1" i="1"/>
                <a:t>S, </a:t>
              </a:r>
              <a:r>
                <a:rPr lang="ru-RU" sz="1200" b="1" i="1"/>
                <a:t>м</a:t>
              </a:r>
              <a:endParaRPr lang="ru-RU"/>
            </a:p>
          </p:txBody>
        </p:sp>
        <p:sp>
          <p:nvSpPr>
            <p:cNvPr id="15371" name="Text Box 5"/>
            <p:cNvSpPr txBox="1">
              <a:spLocks noChangeArrowheads="1"/>
            </p:cNvSpPr>
            <p:nvPr/>
          </p:nvSpPr>
          <p:spPr bwMode="auto">
            <a:xfrm>
              <a:off x="8181" y="9158"/>
              <a:ext cx="528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200" b="1" i="1"/>
                <a:t>t, c</a:t>
              </a:r>
              <a:endParaRPr lang="ru-RU"/>
            </a:p>
          </p:txBody>
        </p:sp>
      </p:grp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5786438" y="1643063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i="1" dirty="0">
                <a:latin typeface="Corbel" pitchFamily="34" charset="0"/>
              </a:rPr>
              <a:t>Ответ: </a:t>
            </a:r>
            <a:r>
              <a:rPr lang="ru-RU" sz="3200" dirty="0">
                <a:latin typeface="Corbel" pitchFamily="34" charset="0"/>
              </a:rPr>
              <a:t>8</a:t>
            </a:r>
            <a:r>
              <a:rPr lang="ru-RU" sz="3200" dirty="0" smtClean="0">
                <a:latin typeface="Corbel" pitchFamily="34" charset="0"/>
              </a:rPr>
              <a:t>м</a:t>
            </a:r>
            <a:r>
              <a:rPr lang="ru-RU" sz="3200" dirty="0">
                <a:latin typeface="Corbel" pitchFamily="34" charset="0"/>
              </a:rPr>
              <a:t>, 2</a:t>
            </a:r>
            <a:r>
              <a:rPr lang="ru-RU" sz="3200" dirty="0" smtClean="0">
                <a:latin typeface="Corbel" pitchFamily="34" charset="0"/>
              </a:rPr>
              <a:t>м</a:t>
            </a:r>
            <a:endParaRPr lang="ru-RU" sz="3200" dirty="0">
              <a:latin typeface="Corbe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30771" y="2643188"/>
            <a:ext cx="2928938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Определите, какие из тел будут иметь большую скорость и чему равны их скорости движения.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143625" y="5000625"/>
            <a:ext cx="25003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i="1" dirty="0">
                <a:latin typeface="Corbel" pitchFamily="34" charset="0"/>
              </a:rPr>
              <a:t>Ответ: </a:t>
            </a:r>
            <a:r>
              <a:rPr lang="ru-RU" sz="2800" dirty="0">
                <a:latin typeface="Corbel" pitchFamily="34" charset="0"/>
              </a:rPr>
              <a:t>1,6м/с</a:t>
            </a:r>
            <a:r>
              <a:rPr lang="en-US" sz="2800" dirty="0">
                <a:latin typeface="Gill Sans MT" pitchFamily="34" charset="0"/>
              </a:rPr>
              <a:t>&gt;0.4</a:t>
            </a:r>
            <a:r>
              <a:rPr lang="ru-RU" sz="2800" dirty="0">
                <a:latin typeface="Corbel" pitchFamily="34" charset="0"/>
              </a:rPr>
              <a:t>м/с</a:t>
            </a:r>
          </a:p>
        </p:txBody>
      </p:sp>
    </p:spTree>
    <p:extLst>
      <p:ext uri="{BB962C8B-B14F-4D97-AF65-F5344CB8AC3E}">
        <p14:creationId xmlns:p14="http://schemas.microsoft.com/office/powerpoint/2010/main" val="252228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dirty="0"/>
              <a:t>График зависимости скорости равномерного движения каждого тела от времени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>
                <a:solidFill>
                  <a:schemeClr val="bg2"/>
                </a:solidFill>
              </a:rPr>
              <a:t>Чему равна скорость 1 тела? 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2"/>
                </a:solidFill>
              </a:rPr>
              <a:t>Чему равна скорость 2 тела?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2"/>
                </a:solidFill>
              </a:rPr>
              <a:t>У какого тела скорость больше?</a:t>
            </a:r>
          </a:p>
          <a:p>
            <a:pPr marL="0" indent="0">
              <a:buNone/>
            </a:pPr>
            <a:endParaRPr lang="ru-RU" i="1" dirty="0">
              <a:solidFill>
                <a:schemeClr val="bg2"/>
              </a:solidFill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648611" y="1840357"/>
            <a:ext cx="3312368" cy="3804684"/>
            <a:chOff x="1521" y="7074"/>
            <a:chExt cx="3600" cy="3240"/>
          </a:xfrm>
        </p:grpSpPr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5" t="15417" r="34511" b="38330"/>
            <a:stretch>
              <a:fillRect/>
            </a:stretch>
          </p:blipFill>
          <p:spPr bwMode="auto">
            <a:xfrm>
              <a:off x="1701" y="7074"/>
              <a:ext cx="3420" cy="3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1701" y="7074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200" i="1"/>
                <a:t>V</a:t>
              </a:r>
              <a:endParaRPr lang="ru-RU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4581" y="9774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i="1"/>
                <a:t>t</a:t>
              </a:r>
              <a:endParaRPr lang="ru-RU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1521" y="743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1,6</a:t>
              </a:r>
              <a:endParaRPr lang="ru-RU"/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521" y="905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0,4</a:t>
              </a:r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81572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Экспериментальные задачи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Приборы: штатив, желоб, каретка, секундомер.</a:t>
            </a:r>
          </a:p>
          <a:p>
            <a:pPr marL="0" indent="0">
              <a:buNone/>
            </a:pPr>
            <a:r>
              <a:rPr lang="ru-RU" dirty="0" smtClean="0"/>
              <a:t>Рассчитать скорость движения каретки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54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1637" y="1692275"/>
            <a:ext cx="79347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       </a:t>
            </a:r>
            <a:r>
              <a:rPr lang="ru-RU" sz="3600" i="1" dirty="0" err="1" smtClean="0">
                <a:solidFill>
                  <a:prstClr val="black"/>
                </a:solidFill>
              </a:rPr>
              <a:t>Кирик</a:t>
            </a:r>
            <a:r>
              <a:rPr lang="ru-RU" sz="3600" i="1" dirty="0" smtClean="0">
                <a:solidFill>
                  <a:prstClr val="black"/>
                </a:solidFill>
              </a:rPr>
              <a:t> </a:t>
            </a:r>
            <a:r>
              <a:rPr lang="ru-RU" sz="3600" i="1" dirty="0" err="1" smtClean="0">
                <a:solidFill>
                  <a:prstClr val="black"/>
                </a:solidFill>
              </a:rPr>
              <a:t>с.р</a:t>
            </a:r>
            <a:r>
              <a:rPr lang="ru-RU" sz="3600" i="1" dirty="0" smtClean="0">
                <a:solidFill>
                  <a:prstClr val="black"/>
                </a:solidFill>
              </a:rPr>
              <a:t>.№ 4,(су </a:t>
            </a:r>
            <a:r>
              <a:rPr lang="ru-RU" sz="3600" i="1" dirty="0">
                <a:solidFill>
                  <a:prstClr val="black"/>
                </a:solidFill>
              </a:rPr>
              <a:t>6</a:t>
            </a:r>
            <a:r>
              <a:rPr lang="ru-RU" sz="3600" i="1" dirty="0" smtClean="0">
                <a:solidFill>
                  <a:prstClr val="black"/>
                </a:solidFill>
              </a:rPr>
              <a:t>; ду2)</a:t>
            </a:r>
            <a:endParaRPr lang="ru-RU" sz="3600" i="1" dirty="0">
              <a:solidFill>
                <a:prstClr val="black"/>
              </a:solidFill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2971800" y="381000"/>
            <a:ext cx="6172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i="1" dirty="0">
                <a:solidFill>
                  <a:schemeClr val="tx2"/>
                </a:solidFill>
              </a:rPr>
              <a:t>Домашнее задание</a:t>
            </a:r>
          </a:p>
          <a:p>
            <a:endParaRPr lang="ru-RU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19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68313" y="908050"/>
            <a:ext cx="821848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8000" dirty="0">
                <a:solidFill>
                  <a:schemeClr val="tx2"/>
                </a:solidFill>
              </a:rPr>
              <a:t>Спасибо за урок!</a:t>
            </a:r>
            <a:endParaRPr lang="en-US" sz="8000" dirty="0">
              <a:solidFill>
                <a:schemeClr val="tx2"/>
              </a:solidFill>
            </a:endParaRPr>
          </a:p>
          <a:p>
            <a:r>
              <a:rPr lang="en-US" sz="8000" dirty="0">
                <a:solidFill>
                  <a:srgbClr val="EEECE1"/>
                </a:solidFill>
              </a:rPr>
              <a:t>             </a:t>
            </a:r>
          </a:p>
          <a:p>
            <a:endParaRPr lang="ru-RU" sz="8000" dirty="0">
              <a:solidFill>
                <a:srgbClr val="EEECE1"/>
              </a:solidFill>
            </a:endParaRPr>
          </a:p>
        </p:txBody>
      </p:sp>
      <p:pic>
        <p:nvPicPr>
          <p:cNvPr id="18435" name="Picture 3" descr="мальчик с рюкзаком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3357563"/>
            <a:ext cx="28082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106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1. </a:t>
            </a:r>
            <a:r>
              <a:rPr lang="ru-RU" i="1" dirty="0" smtClean="0"/>
              <a:t>Какой буквой обозначается скорость?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S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t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m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  <a:endParaRPr lang="ru-RU" sz="4000" smtClean="0">
              <a:cs typeface="Tahoma" pitchFamily="34" charset="0"/>
            </a:endParaRP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v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  <a:endParaRPr lang="en-US" sz="4000" smtClean="0">
              <a:cs typeface="Tahoma" pitchFamily="34" charset="0"/>
            </a:endParaRPr>
          </a:p>
        </p:txBody>
      </p:sp>
      <p:pic>
        <p:nvPicPr>
          <p:cNvPr id="5124" name="Picture 6" descr="j021508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19825" y="2774950"/>
            <a:ext cx="1660525" cy="2600325"/>
          </a:xfrm>
        </p:spPr>
      </p:pic>
    </p:spTree>
    <p:extLst>
      <p:ext uri="{BB962C8B-B14F-4D97-AF65-F5344CB8AC3E}">
        <p14:creationId xmlns:p14="http://schemas.microsoft.com/office/powerpoint/2010/main" val="8879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2998787"/>
          </a:xfrm>
        </p:spPr>
        <p:txBody>
          <a:bodyPr/>
          <a:lstStyle/>
          <a:p>
            <a:pPr eaLnBrk="1" hangingPunct="1"/>
            <a:r>
              <a:rPr lang="ru-RU" dirty="0" smtClean="0"/>
              <a:t>2. </a:t>
            </a:r>
            <a:r>
              <a:rPr lang="ru-RU" i="1" dirty="0" smtClean="0"/>
              <a:t>Какая из перечисленных ниже единиц является единицей измерения времени?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45088" y="3357563"/>
            <a:ext cx="3810000" cy="2774950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2"/>
                </a:solidFill>
                <a:hlinkClick r:id="" action="ppaction://noaction"/>
              </a:rPr>
              <a:t>a</a:t>
            </a:r>
            <a:r>
              <a:rPr lang="ru-RU" sz="2800" dirty="0" smtClean="0">
                <a:solidFill>
                  <a:schemeClr val="tx2"/>
                </a:solidFill>
                <a:hlinkClick r:id="" action="ppaction://noaction"/>
              </a:rPr>
              <a:t>)</a:t>
            </a:r>
            <a:r>
              <a:rPr lang="en-US" sz="2800" dirty="0" smtClean="0">
                <a:hlinkClick r:id="" action="ppaction://noaction"/>
              </a:rPr>
              <a:t> </a:t>
            </a:r>
            <a:r>
              <a:rPr lang="ru-RU" sz="4000" dirty="0" smtClean="0">
                <a:hlinkClick r:id="" action="ppaction://noaction"/>
              </a:rPr>
              <a:t>м;</a:t>
            </a:r>
          </a:p>
          <a:p>
            <a:pPr eaLnBrk="1" hangingPunct="1"/>
            <a:r>
              <a:rPr lang="en-US" sz="2800" dirty="0" smtClean="0">
                <a:hlinkClick r:id="" action="ppaction://noaction"/>
              </a:rPr>
              <a:t>b) </a:t>
            </a:r>
            <a:r>
              <a:rPr lang="ru-RU" sz="4000" dirty="0" smtClean="0">
                <a:hlinkClick r:id="" action="ppaction://noaction"/>
              </a:rPr>
              <a:t>м/с;</a:t>
            </a:r>
            <a:endParaRPr lang="ru-RU" sz="4000" dirty="0" smtClean="0"/>
          </a:p>
          <a:p>
            <a:pPr eaLnBrk="1" hangingPunct="1"/>
            <a:r>
              <a:rPr lang="en-US" sz="2800" dirty="0">
                <a:hlinkClick r:id="" action="ppaction://noaction"/>
              </a:rPr>
              <a:t>c</a:t>
            </a:r>
            <a:r>
              <a:rPr lang="en-US" sz="2800" dirty="0" smtClean="0">
                <a:hlinkClick r:id="" action="ppaction://noaction"/>
              </a:rPr>
              <a:t>)</a:t>
            </a:r>
            <a:r>
              <a:rPr lang="en-US" sz="4000" dirty="0" smtClean="0">
                <a:hlinkClick r:id="" action="ppaction://noaction"/>
              </a:rPr>
              <a:t> </a:t>
            </a:r>
            <a:r>
              <a:rPr lang="ru-RU" sz="4000" dirty="0" smtClean="0">
                <a:hlinkClick r:id="" action="ppaction://noaction"/>
              </a:rPr>
              <a:t>с;</a:t>
            </a:r>
            <a:endParaRPr lang="ru-RU" sz="4000" dirty="0" smtClean="0"/>
          </a:p>
          <a:p>
            <a:pPr eaLnBrk="1" hangingPunct="1"/>
            <a:r>
              <a:rPr lang="en-US" sz="2800" dirty="0">
                <a:hlinkClick r:id="" action="ppaction://noaction"/>
              </a:rPr>
              <a:t>d</a:t>
            </a:r>
            <a:r>
              <a:rPr lang="en-US" sz="2800" dirty="0" smtClean="0">
                <a:hlinkClick r:id="" action="ppaction://noaction"/>
              </a:rPr>
              <a:t>)</a:t>
            </a:r>
            <a:r>
              <a:rPr lang="en-US" sz="4000" dirty="0" smtClean="0">
                <a:hlinkClick r:id="" action="ppaction://noaction"/>
              </a:rPr>
              <a:t> </a:t>
            </a:r>
            <a:r>
              <a:rPr lang="ru-RU" sz="4000" dirty="0" smtClean="0">
                <a:hlinkClick r:id="" action="ppaction://noaction"/>
              </a:rPr>
              <a:t>кг;</a:t>
            </a:r>
            <a:endParaRPr lang="ru-RU" sz="4000" dirty="0" smtClean="0"/>
          </a:p>
        </p:txBody>
      </p:sp>
      <p:pic>
        <p:nvPicPr>
          <p:cNvPr id="6148" name="Picture 6" descr="j023413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1375" y="3849688"/>
            <a:ext cx="1952625" cy="2076450"/>
          </a:xfrm>
        </p:spPr>
      </p:pic>
    </p:spTree>
    <p:extLst>
      <p:ext uri="{BB962C8B-B14F-4D97-AF65-F5344CB8AC3E}">
        <p14:creationId xmlns:p14="http://schemas.microsoft.com/office/powerpoint/2010/main" val="297223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793037" cy="1462087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i="1" dirty="0" smtClean="0"/>
              <a:t>3. Какое движение называют равномерным?</a:t>
            </a: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98884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b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2"/>
                </a:solidFill>
              </a:rPr>
              <a:t>а)</a:t>
            </a:r>
            <a:r>
              <a:rPr lang="ru-RU" b="1" i="1" dirty="0" smtClean="0">
                <a:solidFill>
                  <a:schemeClr val="tx2"/>
                </a:solidFill>
              </a:rPr>
              <a:t>. </a:t>
            </a:r>
            <a:r>
              <a:rPr lang="ru-RU" b="1" i="1" dirty="0">
                <a:solidFill>
                  <a:srgbClr val="FF0000"/>
                </a:solidFill>
              </a:rPr>
              <a:t>Д</a:t>
            </a:r>
            <a:r>
              <a:rPr lang="ru-RU" b="1" i="1" dirty="0" smtClean="0">
                <a:solidFill>
                  <a:srgbClr val="FF0000"/>
                </a:solidFill>
              </a:rPr>
              <a:t>вижение</a:t>
            </a:r>
            <a:r>
              <a:rPr lang="ru-RU" b="1" i="1" dirty="0">
                <a:solidFill>
                  <a:srgbClr val="FF0000"/>
                </a:solidFill>
              </a:rPr>
              <a:t>, при котором тело </a:t>
            </a:r>
            <a:r>
              <a:rPr lang="ru-RU" b="1" i="1" dirty="0" smtClean="0">
                <a:solidFill>
                  <a:srgbClr val="FF0000"/>
                </a:solidFill>
              </a:rPr>
              <a:t>за </a:t>
            </a:r>
            <a:r>
              <a:rPr lang="ru-RU" b="1" i="1" dirty="0">
                <a:solidFill>
                  <a:srgbClr val="FF0000"/>
                </a:solidFill>
              </a:rPr>
              <a:t>любые равные промежутки времени проходит равные </a:t>
            </a:r>
            <a:r>
              <a:rPr lang="ru-RU" b="1" i="1" dirty="0" smtClean="0">
                <a:solidFill>
                  <a:srgbClr val="FF0000"/>
                </a:solidFill>
              </a:rPr>
              <a:t>пути</a:t>
            </a:r>
            <a:r>
              <a:rPr lang="ru-RU" b="1" i="1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i="1" dirty="0" smtClean="0">
                <a:solidFill>
                  <a:schemeClr val="tx2"/>
                </a:solidFill>
              </a:rPr>
              <a:t>b)</a:t>
            </a:r>
            <a:r>
              <a:rPr lang="ru-RU" i="1" dirty="0" smtClean="0">
                <a:solidFill>
                  <a:schemeClr val="tx2"/>
                </a:solidFill>
              </a:rPr>
              <a:t>.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Движение, при котором тело в равные промежутки времени проходит равные </a:t>
            </a:r>
            <a:r>
              <a:rPr lang="ru-RU" b="1" i="1" dirty="0" smtClean="0">
                <a:solidFill>
                  <a:srgbClr val="FF0000"/>
                </a:solidFill>
              </a:rPr>
              <a:t>пути;</a:t>
            </a:r>
            <a:endParaRPr lang="ru-RU" b="1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chemeClr val="tx2"/>
                </a:solidFill>
              </a:rPr>
              <a:t>c)</a:t>
            </a:r>
            <a:r>
              <a:rPr lang="ru-RU" b="1" i="1" dirty="0" smtClean="0">
                <a:solidFill>
                  <a:schemeClr val="tx2"/>
                </a:solidFill>
              </a:rPr>
              <a:t>.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Движение, при котором тело движется так, что его траектория — прямая линия.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83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2927350"/>
          </a:xfrm>
        </p:spPr>
        <p:txBody>
          <a:bodyPr/>
          <a:lstStyle/>
          <a:p>
            <a:pPr eaLnBrk="1" hangingPunct="1"/>
            <a:r>
              <a:rPr lang="ru-RU" dirty="0"/>
              <a:t>4</a:t>
            </a:r>
            <a:r>
              <a:rPr lang="ru-RU" i="1" dirty="0" smtClean="0"/>
              <a:t>. Какое из приведённых ниже выражений позволяет рассчитать пройденный путь при равномерном движении?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3357563"/>
            <a:ext cx="3810000" cy="277495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s=v/t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s=t/v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  <a:endParaRPr lang="ru-RU" sz="4000" smtClean="0">
              <a:cs typeface="Tahoma" pitchFamily="34" charset="0"/>
            </a:endParaRP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s=vt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  <a:endParaRPr lang="ru-RU" sz="4000" smtClean="0">
              <a:cs typeface="Tahoma" pitchFamily="34" charset="0"/>
            </a:endParaRPr>
          </a:p>
          <a:p>
            <a:pPr marL="533400" indent="-533400" eaLnBrk="1" hangingPunct="1">
              <a:buFont typeface="Wingdings" pitchFamily="2" charset="2"/>
              <a:buAutoNum type="alphaLcParenR"/>
            </a:pPr>
            <a:r>
              <a:rPr lang="en-US" sz="4000" smtClean="0">
                <a:cs typeface="Tahoma" pitchFamily="34" charset="0"/>
                <a:hlinkClick r:id="" action="ppaction://noaction"/>
              </a:rPr>
              <a:t>s=mv</a:t>
            </a:r>
            <a:r>
              <a:rPr lang="ru-RU" sz="4000" smtClean="0">
                <a:cs typeface="Tahoma" pitchFamily="34" charset="0"/>
                <a:hlinkClick r:id="" action="ppaction://noaction"/>
              </a:rPr>
              <a:t>;</a:t>
            </a:r>
            <a:endParaRPr lang="en-US" sz="4000" smtClean="0">
              <a:cs typeface="Tahoma" pitchFamily="34" charset="0"/>
            </a:endParaRPr>
          </a:p>
        </p:txBody>
      </p:sp>
      <p:pic>
        <p:nvPicPr>
          <p:cNvPr id="7172" name="Picture 6" descr="j02129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3573463"/>
            <a:ext cx="3105150" cy="1949450"/>
          </a:xfrm>
        </p:spPr>
      </p:pic>
    </p:spTree>
    <p:extLst>
      <p:ext uri="{BB962C8B-B14F-4D97-AF65-F5344CB8AC3E}">
        <p14:creationId xmlns:p14="http://schemas.microsoft.com/office/powerpoint/2010/main" val="158840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3430587"/>
          </a:xfrm>
        </p:spPr>
        <p:txBody>
          <a:bodyPr/>
          <a:lstStyle/>
          <a:p>
            <a:pPr eaLnBrk="1" hangingPunct="1"/>
            <a:r>
              <a:rPr lang="ru-RU" sz="4000" dirty="0"/>
              <a:t>5</a:t>
            </a:r>
            <a:r>
              <a:rPr lang="ru-RU" sz="4000" i="1" dirty="0" smtClean="0"/>
              <a:t>. Мотоциклист движется со скоростью 72км/ч, а автобус со скоростью 20м/с. Какое из тел движется с большей скоростью?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716338"/>
            <a:ext cx="6264275" cy="273685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Автобус;</a:t>
            </a:r>
          </a:p>
          <a:p>
            <a:pPr marL="457200" indent="-457200" eaLnBrk="1" hangingPunct="1"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Мотоциклист;</a:t>
            </a:r>
            <a:endParaRPr lang="ru-RU" smtClean="0"/>
          </a:p>
          <a:p>
            <a:pPr marL="457200" indent="-457200" eaLnBrk="1" hangingPunct="1"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Движутся одинаково;</a:t>
            </a:r>
            <a:endParaRPr lang="ru-RU" smtClean="0"/>
          </a:p>
          <a:p>
            <a:pPr marL="457200" indent="-457200" eaLnBrk="1" hangingPunct="1"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Ответ неоднозначен;</a:t>
            </a:r>
            <a:endParaRPr lang="ru-RU" smtClean="0"/>
          </a:p>
        </p:txBody>
      </p:sp>
      <p:pic>
        <p:nvPicPr>
          <p:cNvPr id="8196" name="Picture 10" descr="j018332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3213100"/>
            <a:ext cx="2447925" cy="2351088"/>
          </a:xfrm>
        </p:spPr>
      </p:pic>
      <p:pic>
        <p:nvPicPr>
          <p:cNvPr id="8197" name="Picture 13" descr="j025187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2950" y="5300663"/>
            <a:ext cx="1727200" cy="879475"/>
          </a:xfrm>
        </p:spPr>
      </p:pic>
    </p:spTree>
    <p:extLst>
      <p:ext uri="{BB962C8B-B14F-4D97-AF65-F5344CB8AC3E}">
        <p14:creationId xmlns:p14="http://schemas.microsoft.com/office/powerpoint/2010/main" val="14946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  <a:ea typeface="+mn-ea"/>
                <a:cs typeface="+mn-cs"/>
              </a:rPr>
              <a:t>. . </a:t>
            </a:r>
            <a:r>
              <a:rPr lang="ru-RU" sz="3200" b="1" dirty="0" smtClean="0">
                <a:solidFill>
                  <a:srgbClr val="000000"/>
                </a:solidFill>
                <a:ea typeface="+mn-ea"/>
                <a:cs typeface="+mn-cs"/>
              </a:rPr>
              <a:t>. 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318051"/>
          </a:xfrm>
        </p:spPr>
        <p:txBody>
          <a:bodyPr/>
          <a:lstStyle/>
          <a:p>
            <a:pPr marL="0" indent="0">
              <a:buNone/>
            </a:pPr>
            <a:r>
              <a:rPr lang="ru-RU" sz="4000" i="1" dirty="0">
                <a:solidFill>
                  <a:schemeClr val="tx2"/>
                </a:solidFill>
              </a:rPr>
              <a:t>6</a:t>
            </a:r>
            <a:r>
              <a:rPr lang="ru-RU" sz="4000" i="1" dirty="0" smtClean="0">
                <a:solidFill>
                  <a:schemeClr val="tx2"/>
                </a:solidFill>
              </a:rPr>
              <a:t>.Изменение </a:t>
            </a:r>
            <a:r>
              <a:rPr lang="ru-RU" sz="4000" i="1" dirty="0">
                <a:solidFill>
                  <a:schemeClr val="tx2"/>
                </a:solidFill>
              </a:rPr>
              <a:t>положения тела относительно другого </a:t>
            </a:r>
            <a:r>
              <a:rPr lang="ru-RU" sz="4000" i="1" dirty="0" smtClean="0">
                <a:solidFill>
                  <a:schemeClr val="tx2"/>
                </a:solidFill>
              </a:rPr>
              <a:t>тела с </a:t>
            </a:r>
            <a:r>
              <a:rPr lang="ru-RU" sz="4000" i="1" dirty="0">
                <a:solidFill>
                  <a:schemeClr val="tx2"/>
                </a:solidFill>
              </a:rPr>
              <a:t>течением времени называют</a:t>
            </a:r>
            <a:r>
              <a:rPr lang="ru-RU" sz="4000" i="1" dirty="0" smtClean="0">
                <a:solidFill>
                  <a:schemeClr val="tx2"/>
                </a:solidFill>
              </a:rPr>
              <a:t>...</a:t>
            </a:r>
          </a:p>
          <a:p>
            <a:pPr marL="514350" indent="-514350">
              <a:buAutoNum type="arabicPeriod" startAt="6"/>
            </a:pPr>
            <a:endParaRPr lang="ru-RU" b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chemeClr val="tx2"/>
                </a:solidFill>
              </a:rPr>
              <a:t>a</a:t>
            </a:r>
            <a:r>
              <a:rPr lang="ru-RU" i="1" dirty="0" smtClean="0">
                <a:solidFill>
                  <a:schemeClr val="tx2"/>
                </a:solidFill>
              </a:rPr>
              <a:t>). </a:t>
            </a:r>
            <a:r>
              <a:rPr lang="ru-RU" b="1" i="1" dirty="0">
                <a:solidFill>
                  <a:srgbClr val="FF0000"/>
                </a:solidFill>
              </a:rPr>
              <a:t>П</a:t>
            </a:r>
            <a:r>
              <a:rPr lang="ru-RU" b="1" i="1" dirty="0" smtClean="0">
                <a:solidFill>
                  <a:srgbClr val="FF0000"/>
                </a:solidFill>
              </a:rPr>
              <a:t>ройденным путем;</a:t>
            </a:r>
            <a:endParaRPr lang="ru-RU" b="1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chemeClr val="tx2"/>
                </a:solidFill>
              </a:rPr>
              <a:t>b</a:t>
            </a:r>
            <a:r>
              <a:rPr lang="ru-RU" i="1" dirty="0" smtClean="0">
                <a:solidFill>
                  <a:schemeClr val="tx2"/>
                </a:solidFill>
              </a:rPr>
              <a:t>). </a:t>
            </a:r>
            <a:r>
              <a:rPr lang="ru-RU" b="1" i="1" dirty="0">
                <a:solidFill>
                  <a:srgbClr val="FF0000"/>
                </a:solidFill>
              </a:rPr>
              <a:t>Т</a:t>
            </a:r>
            <a:r>
              <a:rPr lang="ru-RU" b="1" i="1" dirty="0" smtClean="0">
                <a:solidFill>
                  <a:srgbClr val="FF0000"/>
                </a:solidFill>
              </a:rPr>
              <a:t>раекторией;</a:t>
            </a:r>
            <a:endParaRPr lang="ru-RU" b="1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chemeClr val="tx2"/>
                </a:solidFill>
              </a:rPr>
              <a:t>c</a:t>
            </a:r>
            <a:r>
              <a:rPr lang="ru-RU" i="1" dirty="0" smtClean="0">
                <a:solidFill>
                  <a:schemeClr val="tx2"/>
                </a:solidFill>
              </a:rPr>
              <a:t>). </a:t>
            </a:r>
            <a:r>
              <a:rPr lang="ru-RU" b="1" i="1" dirty="0">
                <a:solidFill>
                  <a:srgbClr val="FF0000"/>
                </a:solidFill>
              </a:rPr>
              <a:t>М</a:t>
            </a:r>
            <a:r>
              <a:rPr lang="ru-RU" b="1" i="1" dirty="0" smtClean="0">
                <a:solidFill>
                  <a:srgbClr val="FF0000"/>
                </a:solidFill>
              </a:rPr>
              <a:t>еханическим </a:t>
            </a:r>
            <a:r>
              <a:rPr lang="ru-RU" b="1" i="1" dirty="0">
                <a:solidFill>
                  <a:srgbClr val="FF0000"/>
                </a:solidFill>
              </a:rPr>
              <a:t>движением.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91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3430587"/>
          </a:xfrm>
        </p:spPr>
        <p:txBody>
          <a:bodyPr/>
          <a:lstStyle/>
          <a:p>
            <a:pPr eaLnBrk="1" hangingPunct="1"/>
            <a:r>
              <a:rPr lang="ru-RU" sz="4000" dirty="0"/>
              <a:t>7</a:t>
            </a:r>
            <a:r>
              <a:rPr lang="ru-RU" sz="4000" i="1" dirty="0" smtClean="0"/>
              <a:t>. В каком направлении будет двигаться мяч, лежавший на столе при равномерном движении поезда, если поезд резко затормозит?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716338"/>
            <a:ext cx="6119813" cy="241617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Вперёд (по направлению движения поезда);</a:t>
            </a:r>
            <a:endParaRPr lang="ru-RU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Назад (против направления движения поезда);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Вправо;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ru-RU" smtClean="0">
                <a:hlinkClick r:id="" action="ppaction://noaction"/>
              </a:rPr>
              <a:t>Влево;</a:t>
            </a:r>
            <a:endParaRPr lang="ru-RU" smtClean="0"/>
          </a:p>
        </p:txBody>
      </p:sp>
      <p:pic>
        <p:nvPicPr>
          <p:cNvPr id="9220" name="Picture 7" descr="j029976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8488" y="4292600"/>
            <a:ext cx="1385887" cy="1141413"/>
          </a:xfrm>
        </p:spPr>
      </p:pic>
      <p:grpSp>
        <p:nvGrpSpPr>
          <p:cNvPr id="9221" name="Group 13"/>
          <p:cNvGrpSpPr>
            <a:grpSpLocks/>
          </p:cNvGrpSpPr>
          <p:nvPr/>
        </p:nvGrpSpPr>
        <p:grpSpPr bwMode="auto">
          <a:xfrm>
            <a:off x="6443663" y="5445125"/>
            <a:ext cx="2305050" cy="863600"/>
            <a:chOff x="4059" y="3430"/>
            <a:chExt cx="1452" cy="544"/>
          </a:xfrm>
        </p:grpSpPr>
        <p:sp>
          <p:nvSpPr>
            <p:cNvPr id="9222" name="Rectangle 12"/>
            <p:cNvSpPr>
              <a:spLocks noChangeArrowheads="1"/>
            </p:cNvSpPr>
            <p:nvPr/>
          </p:nvSpPr>
          <p:spPr bwMode="auto">
            <a:xfrm>
              <a:off x="5284" y="3475"/>
              <a:ext cx="91" cy="272"/>
            </a:xfrm>
            <a:prstGeom prst="rect">
              <a:avLst/>
            </a:prstGeom>
            <a:solidFill>
              <a:srgbClr val="2E19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23" name="AutoShape 8"/>
            <p:cNvSpPr>
              <a:spLocks noChangeArrowheads="1"/>
            </p:cNvSpPr>
            <p:nvPr/>
          </p:nvSpPr>
          <p:spPr bwMode="auto">
            <a:xfrm>
              <a:off x="4059" y="3430"/>
              <a:ext cx="1452" cy="182"/>
            </a:xfrm>
            <a:prstGeom prst="parallelogram">
              <a:avLst>
                <a:gd name="adj" fmla="val 199451"/>
              </a:avLst>
            </a:prstGeom>
            <a:solidFill>
              <a:srgbClr val="2E19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24" name="Rectangle 9"/>
            <p:cNvSpPr>
              <a:spLocks noChangeArrowheads="1"/>
            </p:cNvSpPr>
            <p:nvPr/>
          </p:nvSpPr>
          <p:spPr bwMode="auto">
            <a:xfrm>
              <a:off x="4241" y="3612"/>
              <a:ext cx="91" cy="362"/>
            </a:xfrm>
            <a:prstGeom prst="rect">
              <a:avLst/>
            </a:prstGeom>
            <a:solidFill>
              <a:srgbClr val="2E19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25" name="Rectangle 10"/>
            <p:cNvSpPr>
              <a:spLocks noChangeArrowheads="1"/>
            </p:cNvSpPr>
            <p:nvPr/>
          </p:nvSpPr>
          <p:spPr bwMode="auto">
            <a:xfrm>
              <a:off x="4921" y="3612"/>
              <a:ext cx="91" cy="362"/>
            </a:xfrm>
            <a:prstGeom prst="rect">
              <a:avLst/>
            </a:prstGeom>
            <a:solidFill>
              <a:srgbClr val="2E19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9226" name="Rectangle 11"/>
            <p:cNvSpPr>
              <a:spLocks noChangeArrowheads="1"/>
            </p:cNvSpPr>
            <p:nvPr/>
          </p:nvSpPr>
          <p:spPr bwMode="auto">
            <a:xfrm>
              <a:off x="4558" y="3612"/>
              <a:ext cx="91" cy="181"/>
            </a:xfrm>
            <a:prstGeom prst="rect">
              <a:avLst/>
            </a:prstGeom>
            <a:solidFill>
              <a:srgbClr val="2E19C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732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8. </a:t>
            </a:r>
            <a:r>
              <a:rPr lang="ru-RU" sz="2800" i="1" dirty="0"/>
              <a:t>Автомобиль за 0,5 часа прошёл расстояние 30км, причём за первые 15минут- 20 км, а за последующие 10минут-10км. Какое это движение?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a)</a:t>
            </a:r>
            <a:r>
              <a:rPr lang="en-US" dirty="0" smtClean="0"/>
              <a:t> </a:t>
            </a:r>
            <a:r>
              <a:rPr lang="ru-RU" dirty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FF0000"/>
                </a:solidFill>
              </a:rPr>
              <a:t>еравномерное;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ru-RU" dirty="0" smtClean="0"/>
              <a:t> </a:t>
            </a:r>
            <a:r>
              <a:rPr lang="ru-RU" dirty="0">
                <a:solidFill>
                  <a:srgbClr val="FF000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авномерное;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ru-RU" dirty="0" smtClean="0"/>
              <a:t> </a:t>
            </a:r>
            <a:r>
              <a:rPr lang="ru-RU" dirty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FF0000"/>
                </a:solidFill>
              </a:rPr>
              <a:t>а некоторых участках пути –равномерное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Пользователь\Desktop\документы учебные\картинки\машинка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437112"/>
            <a:ext cx="2592288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00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Палитра">
  <a:themeElements>
    <a:clrScheme name="Палитра 7">
      <a:dk1>
        <a:srgbClr val="000000"/>
      </a:dk1>
      <a:lt1>
        <a:srgbClr val="CC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E2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696</Words>
  <Application>Microsoft Office PowerPoint</Application>
  <PresentationFormat>Экран (4:3)</PresentationFormat>
  <Paragraphs>112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Палитра</vt:lpstr>
      <vt:lpstr>1_Палитра</vt:lpstr>
      <vt:lpstr>2_Палитра</vt:lpstr>
      <vt:lpstr>3_Палитра</vt:lpstr>
      <vt:lpstr>4_Палитра</vt:lpstr>
      <vt:lpstr>5_Палитра</vt:lpstr>
      <vt:lpstr>Решение задач на расчёт пути ,скорости и времени движения тела </vt:lpstr>
      <vt:lpstr>1. Какой буквой обозначается скорость?</vt:lpstr>
      <vt:lpstr>2. Какая из перечисленных ниже единиц является единицей измерения времени?</vt:lpstr>
      <vt:lpstr> 3. Какое движение называют равномерным?</vt:lpstr>
      <vt:lpstr>4. Какое из приведённых ниже выражений позволяет рассчитать пройденный путь при равномерном движении?</vt:lpstr>
      <vt:lpstr>5. Мотоциклист движется со скоростью 72км/ч, а автобус со скоростью 20м/с. Какое из тел движется с большей скоростью?</vt:lpstr>
      <vt:lpstr>. . . </vt:lpstr>
      <vt:lpstr>7. В каком направлении будет двигаться мяч, лежавший на столе при равномерном движении поезда, если поезд резко затормозит?</vt:lpstr>
      <vt:lpstr>8. Автомобиль за 0,5 часа прошёл расстояние 30км, причём за первые 15минут- 20 км, а за последующие 10минут-10км. Какое это движение?</vt:lpstr>
      <vt:lpstr>Ответы и оценка теста</vt:lpstr>
      <vt:lpstr>Проблемные задачи</vt:lpstr>
      <vt:lpstr>Нестандартные задачи</vt:lpstr>
      <vt:lpstr>Презентация PowerPoint</vt:lpstr>
      <vt:lpstr>Графические задачи S = Vt ( равномерное движение) </vt:lpstr>
      <vt:lpstr>По графикам  определите путь, пройденный телом за 5 секунд. </vt:lpstr>
      <vt:lpstr>График зависимости скорости равномерного движения каждого тела от времени</vt:lpstr>
      <vt:lpstr>Экспериментальные задачи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29</cp:revision>
  <dcterms:created xsi:type="dcterms:W3CDTF">2013-06-13T09:27:28Z</dcterms:created>
  <dcterms:modified xsi:type="dcterms:W3CDTF">2013-11-03T12:52:58Z</dcterms:modified>
</cp:coreProperties>
</file>