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2" r:id="rId6"/>
    <p:sldId id="271" r:id="rId7"/>
    <p:sldId id="261" r:id="rId8"/>
    <p:sldId id="262" r:id="rId9"/>
    <p:sldId id="263" r:id="rId10"/>
    <p:sldId id="264" r:id="rId11"/>
    <p:sldId id="273" r:id="rId12"/>
    <p:sldId id="274" r:id="rId13"/>
    <p:sldId id="275" r:id="rId14"/>
    <p:sldId id="268" r:id="rId15"/>
    <p:sldId id="269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32DD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25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78584-CE71-4983-9EDD-36C065BEC0BA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80B6-A63C-43E2-AE69-FB7072299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80B6-A63C-43E2-AE69-FB707229939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815290" cy="350046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Сохранение и развитие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орфографической зоркости учащихся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 условиях образовательной среды учреждения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929198"/>
            <a:ext cx="7429552" cy="1285884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Учитель: Бурдакова М.В.,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учитель русского языка и литературы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г.Москвы СОШ с углубленным изучением экономики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1301 имени Е.Т.Гайдара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Грамматико-орфографический разбор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Разбор готового текста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 сознательности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429124" y="2143116"/>
            <a:ext cx="48463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571472" y="1357298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Содержимое 3"/>
          <p:cNvSpPr txBox="1">
            <a:spLocks/>
          </p:cNvSpPr>
          <p:nvPr/>
        </p:nvSpPr>
        <p:spPr>
          <a:xfrm>
            <a:off x="285720" y="3500438"/>
            <a:ext cx="8401080" cy="292895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Выпишите слова с пропущенными буквами. Сделайте их орфографический разбор.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Солнце</a:t>
            </a:r>
            <a:r>
              <a:rPr kumimoji="0" lang="ru-RU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уже выгл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kumimoji="0" lang="ru-RU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нуло (с)</a:t>
            </a:r>
            <a:r>
              <a:rPr kumimoji="0" lang="ru-RU" sz="2400" b="0" i="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зади</a:t>
            </a:r>
            <a:r>
              <a:rPr kumimoji="0" lang="ru-RU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(из)за города и тихо, без хл..пот прин..лось за свою работу. (С)начал.. д..леко (в)</a:t>
            </a:r>
            <a:r>
              <a:rPr kumimoji="0" lang="ru-RU" sz="2400" b="0" i="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переди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где сход..тся с землёю около курганчиков и ветр..(н,нн)ой мельниц.., которая (из)дали похожа на маленького человечка,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..махивающего руками, п..лзла по земле широкая (ярко)желтая полоса. (А.П.Чехов).</a:t>
            </a:r>
            <a:endParaRPr kumimoji="0" lang="ru-RU" sz="20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Орфографические упражнения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4038600" cy="521497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Списывание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а) Осложнённое списывание.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б) Выборочное списывание.</a:t>
            </a:r>
          </a:p>
          <a:p>
            <a:pPr algn="just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Наречия (в)верху, (во)</a:t>
            </a:r>
          </a:p>
          <a:p>
            <a:pPr algn="just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время, (в)одиночку, (с)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пра-ва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(в)обрез выпишите в две колонки: а) слитное написание; б) раздельное написание.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в) Работа с орфографическим словарём.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57298"/>
            <a:ext cx="4038600" cy="507209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Диктант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а) Словарный диктант.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б) Письмо по памяти.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в) Диктант «Проверяю себя»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500034" y="1142984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Комбинированные виды упражнений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57298"/>
            <a:ext cx="4038600" cy="50006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Словарно-орфографи-ческая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работа.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Подберите синонимы с непроизносимыми согласными в корне к выделенным словам: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печальная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песня,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пло-хая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погода,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знаме-нитый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артист.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Распространите текст наречиями.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57298"/>
            <a:ext cx="4038600" cy="507209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Работа с пословицами и поговорками.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Подберите 5-6 пос-ловиц с глаголами 2-го лица ед.ч.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Найдите пословицы о труде с глаголами в форме 3-го лица мн.ч.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Допишите пословицы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 flipV="1">
            <a:off x="500034" y="1142984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Комбинированные виды упражнений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4038600" cy="514353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в) Работа с синонимами.</a:t>
            </a:r>
          </a:p>
          <a:p>
            <a:pPr algn="ctr">
              <a:buNone/>
            </a:pP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Замените прилагательные в данных словосочетаниях синонимами с пристав-ками пре-, при-: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красивый цветок, чудесный ребёнок, подлый трус.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Расположите существи-тельные-синонимы по степени нарастания приз-нака: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горестный, груст-ный, печальный, скорбный, тоскливый.</a:t>
            </a:r>
            <a:endParaRPr lang="ru-RU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85860"/>
            <a:ext cx="4038600" cy="514353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г) Свободный, творческий диктант, изложение, сочинение.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Перестройте небольшой рассказ, изменив время или лицо глаголов.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Напишите сочинение-ми-ниатюру «Как посадить дерево», используя глаголы в повелительном накло-нении.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 опорным словам напишите сочинение «Первый снег».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500034" y="1142984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Социально-психологический компонент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500034" y="1000108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571868" y="2786058"/>
            <a:ext cx="5072098" cy="32861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Творческое саморазвитие, самореализация ученика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285720" y="1142984"/>
            <a:ext cx="4500594" cy="1928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Личностно-ориентированное обучение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верх 10"/>
          <p:cNvSpPr/>
          <p:nvPr/>
        </p:nvSpPr>
        <p:spPr>
          <a:xfrm rot="8555587">
            <a:off x="3191705" y="3067230"/>
            <a:ext cx="313778" cy="9713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Социально-психологический компонент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15370" cy="5072098"/>
          </a:xfrm>
        </p:spPr>
        <p:txBody>
          <a:bodyPr/>
          <a:lstStyle/>
          <a:p>
            <a:pPr algn="ctr">
              <a:buNone/>
            </a:pPr>
            <a:r>
              <a:rPr lang="ru-RU" u="sng" smtClean="0"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и развитие орфографической зоркости: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Непроизвольное овладение некоторыми  нормами правописания.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Орфография вводится без чрезмерного тренинга.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Индивидуальная помощь, взаимопомощь, консультации, дифференцированная самосто-ятельная работа.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500034" y="1000108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14282" y="1142984"/>
            <a:ext cx="3643338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Пространственно-предметный компонент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357818" y="1142984"/>
            <a:ext cx="3500462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Содержательно-технологический компонент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643174" y="2714620"/>
            <a:ext cx="3500462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Социально-психологический компонент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Скругленная соединительная линия 19"/>
          <p:cNvCxnSpPr/>
          <p:nvPr/>
        </p:nvCxnSpPr>
        <p:spPr>
          <a:xfrm>
            <a:off x="1428728" y="3286124"/>
            <a:ext cx="914400" cy="9144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3857620" y="1214422"/>
            <a:ext cx="1357322" cy="21431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79690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Творческое использование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одержимое 2"/>
          <p:cNvSpPr>
            <a:spLocks noGrp="1"/>
          </p:cNvSpPr>
          <p:nvPr>
            <p:ph idx="1"/>
          </p:nvPr>
        </p:nvSpPr>
        <p:spPr>
          <a:xfrm>
            <a:off x="642910" y="5572140"/>
            <a:ext cx="8229600" cy="78581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Высокие результаты в учебной  деятельности.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4214810" y="478632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 rot="16200000" flipH="1">
            <a:off x="4857752" y="928670"/>
            <a:ext cx="642942" cy="642942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2" idx="2"/>
          </p:cNvCxnSpPr>
          <p:nvPr/>
        </p:nvCxnSpPr>
        <p:spPr>
          <a:xfrm rot="16200000" flipH="1">
            <a:off x="3757614" y="1828796"/>
            <a:ext cx="1571636" cy="5713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>
            <a:off x="3428992" y="928670"/>
            <a:ext cx="500066" cy="50006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85720" y="500042"/>
            <a:ext cx="3643338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Пространственно-предметный компонент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28860" y="2714620"/>
            <a:ext cx="385765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Образовательная среда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 В.А.Ясвину)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214942" y="500042"/>
            <a:ext cx="3500462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Содержательно-технологический компонент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643174" y="4429132"/>
            <a:ext cx="3500462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Социально-психологический компонент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Скругленная соединительная линия 19"/>
          <p:cNvCxnSpPr/>
          <p:nvPr/>
        </p:nvCxnSpPr>
        <p:spPr>
          <a:xfrm>
            <a:off x="1428728" y="3286124"/>
            <a:ext cx="914400" cy="9144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3857620" y="1214422"/>
            <a:ext cx="1357322" cy="21431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Выгнутая вверх стрелка 23"/>
          <p:cNvSpPr/>
          <p:nvPr/>
        </p:nvSpPr>
        <p:spPr>
          <a:xfrm rot="20996567">
            <a:off x="3786182" y="714356"/>
            <a:ext cx="1643074" cy="5715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верх стрелка 24"/>
          <p:cNvSpPr/>
          <p:nvPr/>
        </p:nvSpPr>
        <p:spPr>
          <a:xfrm rot="14550109">
            <a:off x="-394238" y="3356473"/>
            <a:ext cx="3769890" cy="9583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Выгнутая вверх стрелка 25"/>
          <p:cNvSpPr/>
          <p:nvPr/>
        </p:nvSpPr>
        <p:spPr>
          <a:xfrm rot="7181139">
            <a:off x="5469604" y="3617015"/>
            <a:ext cx="3796528" cy="97734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Пространственно-предметный компонент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ru-RU" dirty="0" smtClean="0"/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таблиц.	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экранных средств.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Ипользование электронных образователь-ных ресурсов.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571472" y="1571609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Использование таблиц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571613"/>
            <a:ext cx="2471726" cy="335758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u="sng" dirty="0" err="1" smtClean="0">
                <a:latin typeface="Times New Roman" pitchFamily="18" charset="0"/>
                <a:cs typeface="Times New Roman" pitchFamily="18" charset="0"/>
              </a:rPr>
              <a:t>О-е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 после </a:t>
            </a:r>
            <a:r>
              <a:rPr lang="ru-RU" sz="2400" b="1" u="sng" dirty="0" err="1" smtClean="0">
                <a:latin typeface="Times New Roman" pitchFamily="18" charset="0"/>
                <a:cs typeface="Times New Roman" pitchFamily="18" charset="0"/>
              </a:rPr>
              <a:t>ши-пящих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 и ц»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Врачо̕м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Ла̕ндышем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Крючо̕к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Овра̕жек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142976" y="5214950"/>
            <a:ext cx="6572296" cy="64294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Решение  [принято] не  [  ]  обдуман[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]о.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071802" y="2214555"/>
            <a:ext cx="4857784" cy="2714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V="1">
            <a:off x="500034" y="1234421"/>
            <a:ext cx="8215370" cy="5143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000364" y="1571612"/>
            <a:ext cx="5857916" cy="33575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Отличайте союзы от местоимений и наречий с частицей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Также, тоже.                Так же, то же.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(Опустить нельзя).     (Опустить можно).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Сегодня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тоже           Сегодня на завтрак </a:t>
            </a:r>
            <a:endParaRPr kumimoji="0" lang="ru-RU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идёт дождь.             то же, что и вчера.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экранных средств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500594" cy="4714908"/>
          </a:xfrm>
        </p:spPr>
        <p:txBody>
          <a:bodyPr>
            <a:normAutofit fontScale="925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Телевизор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Компьютер</a:t>
            </a:r>
          </a:p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Мультимедиапроектор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Электронная доска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1600200"/>
            <a:ext cx="3686172" cy="49720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Виды творческих работ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Изложение-описание.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Изложение с измене-нием сюжета или по аналогии.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титров к кадрам фильма.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Изложение своих мыслей о героях фильма.</a:t>
            </a:r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500034" y="1234421"/>
            <a:ext cx="8215370" cy="5143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929066"/>
            <a:ext cx="2176824" cy="221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Использование ЭОР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1С: Репетитор. Русский язык.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1С: Репетитор. Тесты по орфографии.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1С: Репетитор. Тесты по пунктуации.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Готовимся к ЕГЭ. Русский язык.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Интерактивный курс подготовки к ЕГЭ. Русский язык.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Курс русского языка. Электронный репетитор-тренажёр.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Репетитор по русскому языку Кирилла 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Мефодия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Страна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Лингвиния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Орфографический диктант. Часть 1. Гласные и безгласные.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Страна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Лингвиния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Орфографический диктант. Часть 2. Согласные.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Страна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Лингвиния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Орфографический диктант. Часть 3. Части и запчасти.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Уроки русского языка Кирилла и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Мефодия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5 класс.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Уроки русского языка Кирилла и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Мефодия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6 класс.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Уроки русского языка Кирилла и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Мефодия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7 класс.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Уроки русского языка Кирилла и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Мефодия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8-9 классы.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Фраза. Обучающая программа-тренажёр по русскому языку.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 flipV="1">
            <a:off x="571472" y="1142984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Использование ЭОР</a:t>
            </a:r>
            <a:endParaRPr lang="ru-RU" sz="3600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5" name="Picture 9" descr="SDC1280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43042" y="1500174"/>
            <a:ext cx="5734280" cy="4830157"/>
          </a:xfrm>
        </p:spPr>
      </p:pic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571472" y="1142984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Содержательно-технологический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компонент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Всякое новое упражнение должно находиться в связи с предыдущим, опираться на них и делать шаг вперёд… Идя всё дальше и дальше, вы не должны оставить бесполезным позади себя то, что уже приобрели… (К.Д.Ушинский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571472" y="1357298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143108" y="1643050"/>
            <a:ext cx="4429156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орфографических упражнений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Средства обучения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Грамматико-орфографический разбор.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Орфографические упражнения.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Комбинированные виды упражнений.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571472" y="1357298"/>
            <a:ext cx="807249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6" name="Picture 8" descr="HH00546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4214818"/>
            <a:ext cx="21812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722</Words>
  <Application>Microsoft Office PowerPoint</Application>
  <PresentationFormat>Экран (4:3)</PresentationFormat>
  <Paragraphs>114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Сохранение и развитие  орфографической зоркости учащихся  в условиях образовательной среды учреждения</vt:lpstr>
      <vt:lpstr>Слайд 2</vt:lpstr>
      <vt:lpstr>Пространственно-предметный компонент</vt:lpstr>
      <vt:lpstr>Использование таблиц</vt:lpstr>
      <vt:lpstr>Использование экранных средств</vt:lpstr>
      <vt:lpstr>Использование ЭОР</vt:lpstr>
      <vt:lpstr>Использование ЭОР</vt:lpstr>
      <vt:lpstr>Содержательно-технологический  компонент</vt:lpstr>
      <vt:lpstr>Средства обучения</vt:lpstr>
      <vt:lpstr> Грамматико-орфографический разбор </vt:lpstr>
      <vt:lpstr>Орфографические упражнения </vt:lpstr>
      <vt:lpstr>Комбинированные виды упражнений</vt:lpstr>
      <vt:lpstr>Комбинированные виды упражнений</vt:lpstr>
      <vt:lpstr>Социально-психологический компонент </vt:lpstr>
      <vt:lpstr>Социально-психологический компонент </vt:lpstr>
      <vt:lpstr>Творческое использование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Педагогические условия сохранения и развития орфографической зоркости  учащихся 5-7 классов</dc:title>
  <cp:lastModifiedBy>teacher</cp:lastModifiedBy>
  <cp:revision>33</cp:revision>
  <dcterms:modified xsi:type="dcterms:W3CDTF">2013-11-17T06:21:32Z</dcterms:modified>
</cp:coreProperties>
</file>