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1" r:id="rId11"/>
    <p:sldId id="264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010400" y="152400"/>
            <a:ext cx="19812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152400" y="153988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/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46B7BFB-7C78-4B6D-92D3-CA0A00891531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6C9777-9087-43A9-8B02-3A34E8183F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3ED82-8FDD-4B4F-B4B4-26EE91866A87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180DE-6236-4DB6-AA90-4127A005F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2400" y="147638"/>
            <a:ext cx="6705600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7010400" y="147638"/>
            <a:ext cx="19558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C90B8-0B5A-408E-8AD4-4DDCBC9A1049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6B8F281-BEC8-4BE3-BC9E-2800C9FCC2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116BA-CBFA-4FDE-878E-08258CCD5DF4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0B2A5-44B9-4325-8B08-9E3D34FC5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010400" y="152400"/>
            <a:ext cx="19812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152400" y="153988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1E86D30-3333-40BD-93EC-2E3DDC2B26C9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28EA8B5-FCED-49E9-986E-4DF8ACCE35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4382E-79C6-42D0-9E9F-9A950F3F198F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27936-E449-424D-A870-3E30F9EED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AE1E7-8E2F-4EB2-8411-2549E9CE04EF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578E1-641C-43C0-90F2-F0F18E0E15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378EC-8AB7-4493-AD8C-92809396F569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AE731-A8EE-4609-B72F-0B76CDE16C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52400" y="150813"/>
            <a:ext cx="8831263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0EEB1-720C-46B2-B8A0-316844A93DAD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FCD50-E75C-48D0-8992-A65AE36C1B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7"/>
          <p:cNvSpPr/>
          <p:nvPr/>
        </p:nvSpPr>
        <p:spPr>
          <a:xfrm>
            <a:off x="7010400" y="150813"/>
            <a:ext cx="19812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027CB-7A2A-45FD-9FC4-8CDA7137EB2F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DDB78E-0180-41F2-912A-6B1FAB58F4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ectangle 8"/>
          <p:cNvSpPr/>
          <p:nvPr/>
        </p:nvSpPr>
        <p:spPr>
          <a:xfrm>
            <a:off x="7010400" y="150813"/>
            <a:ext cx="1981200" cy="6556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A1BAF-2BE8-4332-9404-138B64CA5713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8CC65-4CE2-4EE1-A36B-EB1833191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5125"/>
            <a:ext cx="8831263" cy="50450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813800" cy="134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600"/>
            <a:ext cx="8382000" cy="1054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719263"/>
            <a:ext cx="8407400" cy="4406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475" y="6356350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76072C7-6A61-4207-83EF-25A140998B9A}" type="datetimeFigureOut">
              <a:rPr lang="ru-RU"/>
              <a:pPr>
                <a:defRPr/>
              </a:pPr>
              <a:t>02.01.2014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363" y="6354763"/>
            <a:ext cx="582612" cy="274637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C833058-8F72-4CD7-949B-3ACF93DD7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10" r:id="rId7"/>
    <p:sldLayoutId id="2147483711" r:id="rId8"/>
    <p:sldLayoutId id="2147483712" r:id="rId9"/>
    <p:sldLayoutId id="2147483703" r:id="rId10"/>
    <p:sldLayoutId id="214748371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 kern="1200" cap="all" spc="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9pPr>
    </p:titleStyle>
    <p:bodyStyle>
      <a:lvl1pPr marL="2730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"/>
        <a:defRPr sz="2000" kern="1200" spc="15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ern="1200" spc="1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ct val="0"/>
        </a:spcAft>
        <a:buClr>
          <a:srgbClr val="9BBB59"/>
        </a:buClr>
        <a:buFont typeface="Wingdings" pitchFamily="2" charset="2"/>
        <a:buChar char="§"/>
        <a:defRPr sz="1600" kern="1200" spc="100">
          <a:solidFill>
            <a:schemeClr val="tx2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ct val="0"/>
        </a:spcAft>
        <a:buClr>
          <a:srgbClr val="8064A2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ct val="20000"/>
        </a:spcBef>
        <a:spcAft>
          <a:spcPct val="0"/>
        </a:spcAft>
        <a:buClr>
          <a:srgbClr val="F79646"/>
        </a:buClr>
        <a:buFont typeface="Wingdings" pitchFamily="2" charset="2"/>
        <a:buChar char="§"/>
        <a:defRPr sz="1300" kern="1200" spc="10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NULL" TargetMode="Externa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1700213"/>
            <a:ext cx="7408862" cy="442595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/>
              <a:t>Учитель </a:t>
            </a:r>
            <a:r>
              <a:rPr lang="ru-RU" b="1" dirty="0"/>
              <a:t>русского </a:t>
            </a:r>
            <a:r>
              <a:rPr lang="ru-RU" b="1" dirty="0" smtClean="0"/>
              <a:t>языка и </a:t>
            </a:r>
            <a:r>
              <a:rPr lang="ru-RU" b="1" dirty="0"/>
              <a:t>литературы</a:t>
            </a:r>
            <a:endParaRPr lang="ru-RU" i="1" dirty="0"/>
          </a:p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err="1" smtClean="0"/>
              <a:t>Гремяченского</a:t>
            </a:r>
            <a:r>
              <a:rPr lang="ru-RU" b="1" dirty="0" smtClean="0"/>
              <a:t> </a:t>
            </a:r>
            <a:r>
              <a:rPr lang="ru-RU" b="1" dirty="0"/>
              <a:t>филиала </a:t>
            </a:r>
            <a:r>
              <a:rPr lang="ru-RU" b="1" dirty="0" smtClean="0"/>
              <a:t>МКОУ                                                                                  «</a:t>
            </a:r>
            <a:r>
              <a:rPr lang="ru-RU" b="1" dirty="0" err="1" smtClean="0"/>
              <a:t>Охочевская</a:t>
            </a:r>
            <a:r>
              <a:rPr lang="ru-RU" b="1" dirty="0" smtClean="0"/>
              <a:t> СОШ</a:t>
            </a:r>
            <a:r>
              <a:rPr lang="ru-RU" b="1" dirty="0"/>
              <a:t>» </a:t>
            </a:r>
            <a:endParaRPr lang="ru-RU" b="1" dirty="0" smtClean="0"/>
          </a:p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/>
              <a:t>Курской </a:t>
            </a:r>
            <a:r>
              <a:rPr lang="ru-RU" b="1" dirty="0"/>
              <a:t>области</a:t>
            </a:r>
            <a:endParaRPr lang="ru-RU" i="1" dirty="0"/>
          </a:p>
          <a:p>
            <a:pPr marL="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/>
              <a:t>                                                                                    </a:t>
            </a:r>
            <a:endParaRPr lang="ru-RU" i="1" dirty="0"/>
          </a:p>
          <a:p>
            <a:pPr marL="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296988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2900" cap="none" smtClean="0"/>
              <a:t>СПИЦЫНА АЛЛА НИКОЛАЕВНА</a:t>
            </a:r>
            <a:br>
              <a:rPr lang="ru-RU" sz="2900" cap="none" smtClean="0"/>
            </a:br>
            <a:endParaRPr lang="ru-RU" sz="2900" cap="none" smtClean="0"/>
          </a:p>
        </p:txBody>
      </p:sp>
      <p:pic>
        <p:nvPicPr>
          <p:cNvPr id="13315" name="Picture 2" descr="F:\Snapshot_201309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3860800"/>
            <a:ext cx="2016125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2" descr="G:\школ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8888" y="3860800"/>
            <a:ext cx="4249737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06900"/>
          </a:xfrm>
        </p:spPr>
        <p:txBody>
          <a:bodyPr/>
          <a:lstStyle/>
          <a:p>
            <a:pPr marL="274320" fontAlgn="auto">
              <a:spcAft>
                <a:spcPts val="0"/>
              </a:spcAft>
              <a:defRPr/>
            </a:pPr>
            <a:r>
              <a:rPr lang="ru-RU" dirty="0"/>
              <a:t>Здесь, как было, так и ныне –</a:t>
            </a:r>
          </a:p>
          <a:p>
            <a:pPr marL="4572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Сердце </a:t>
            </a:r>
            <a:r>
              <a:rPr lang="ru-RU" dirty="0"/>
              <a:t>всей Руси святой.</a:t>
            </a:r>
          </a:p>
          <a:p>
            <a:pPr marL="4572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Здесь </a:t>
            </a:r>
            <a:r>
              <a:rPr lang="ru-RU" dirty="0"/>
              <a:t>стоят ее святыни</a:t>
            </a:r>
          </a:p>
          <a:p>
            <a:pPr marL="4572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За </a:t>
            </a:r>
            <a:r>
              <a:rPr lang="ru-RU" dirty="0"/>
              <a:t>Кремлевскою стеной! </a:t>
            </a:r>
            <a:endParaRPr lang="ru-RU" dirty="0" smtClean="0"/>
          </a:p>
          <a:p>
            <a:pPr marL="4572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err="1" smtClean="0"/>
              <a:t>В.Брюсов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06900"/>
          </a:xfrm>
        </p:spPr>
        <p:txBody>
          <a:bodyPr/>
          <a:lstStyle/>
          <a:p>
            <a:pPr marL="274320" fontAlgn="auto">
              <a:spcAft>
                <a:spcPts val="0"/>
              </a:spcAft>
              <a:defRPr/>
            </a:pPr>
            <a:r>
              <a:rPr lang="ru-RU" dirty="0"/>
              <a:t>Процветай же славой вечной,</a:t>
            </a:r>
          </a:p>
          <a:p>
            <a:pPr marL="4572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Город </a:t>
            </a:r>
            <a:r>
              <a:rPr lang="ru-RU" dirty="0"/>
              <a:t>храмов и палат!</a:t>
            </a:r>
          </a:p>
          <a:p>
            <a:pPr marL="4572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Град </a:t>
            </a:r>
            <a:r>
              <a:rPr lang="ru-RU" dirty="0"/>
              <a:t>срединный, град сердечный,</a:t>
            </a:r>
          </a:p>
          <a:p>
            <a:pPr marL="4572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Коренной </a:t>
            </a:r>
            <a:r>
              <a:rPr lang="ru-RU" dirty="0"/>
              <a:t>России град! </a:t>
            </a:r>
            <a:endParaRPr lang="ru-RU" dirty="0" smtClean="0"/>
          </a:p>
          <a:p>
            <a:pPr marL="4572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err="1" smtClean="0"/>
              <a:t>Ф.Глинка</a:t>
            </a:r>
            <a:endParaRPr lang="ru-RU" dirty="0"/>
          </a:p>
          <a:p>
            <a:pPr marL="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1000" y="260350"/>
            <a:ext cx="8382000" cy="12969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Москва златоглавая…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dirty="0"/>
              <a:t>«Вот та Россия, которую мы потеряли</a:t>
            </a:r>
            <a:r>
              <a:rPr lang="ru-RU" dirty="0" smtClean="0"/>
              <a:t>»        </a:t>
            </a:r>
            <a:r>
              <a:rPr lang="ru-RU" sz="2400" dirty="0" smtClean="0"/>
              <a:t>( </a:t>
            </a:r>
            <a:r>
              <a:rPr lang="ru-RU" sz="2400" dirty="0" err="1" smtClean="0"/>
              <a:t>И.Шмелев</a:t>
            </a:r>
            <a:r>
              <a:rPr lang="ru-RU" sz="2400" dirty="0" smtClean="0"/>
              <a:t>)</a:t>
            </a:r>
            <a:endParaRPr lang="ru-RU" sz="2400" dirty="0"/>
          </a:p>
        </p:txBody>
      </p:sp>
      <p:pic>
        <p:nvPicPr>
          <p:cNvPr id="23554" name="Picture 2" descr="F:\№2 с урока бунина чис понед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44675"/>
            <a:ext cx="6119813" cy="4464050"/>
          </a:xfrm>
        </p:spPr>
      </p:pic>
      <p:pic>
        <p:nvPicPr>
          <p:cNvPr id="23555" name="Picture 2" descr="C:\Documents and Settings\дом\Мои документы\с урока бунина чис пон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300788" y="1844675"/>
            <a:ext cx="2663825" cy="44640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81000" y="355600"/>
            <a:ext cx="8382000" cy="841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Контрасты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0825" y="1700213"/>
          <a:ext cx="8642350" cy="48244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816424"/>
                <a:gridCol w="4824536"/>
              </a:tblGrid>
              <a:tr h="722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Масленица, </a:t>
                      </a:r>
                      <a:r>
                        <a:rPr lang="ru-RU" sz="2000" dirty="0" smtClean="0">
                          <a:effectLst/>
                        </a:rPr>
                        <a:t>все </a:t>
                      </a:r>
                      <a:r>
                        <a:rPr lang="ru-RU" sz="2000" dirty="0">
                          <a:effectLst/>
                        </a:rPr>
                        <a:t>нарядные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Она - в черном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2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Она – из Москвы, столицы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Он – из Пензенской губернии, провинции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Он - разговорчив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Она – молчалива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3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Ее внешний облик - красавица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Ее внутренний мир – скрытность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Она богата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Она монахиня, ничего не нужно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Метель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Тихо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2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Спокойная музыка Бетховена «Лунная соната»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Грозный марш из оперы «Аида» </a:t>
                      </a:r>
                      <a:r>
                        <a:rPr lang="ru-RU" sz="2000" dirty="0" err="1">
                          <a:effectLst/>
                        </a:rPr>
                        <a:t>Д.Верди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Мука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Счастье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7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Холодно зажигался фонарь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Тепло освещались витрины магазинов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0"/>
            <a:ext cx="8380413" cy="10541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Художественная деталь. Цвет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388" y="1268413"/>
          <a:ext cx="8713787" cy="53625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888432"/>
                <a:gridCol w="2826717"/>
                <a:gridCol w="1997819"/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черный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желтый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красный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5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Черные волосы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Туфли с золотыми застежками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Гранатовые туфли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1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Черные, как уголь, глаза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Золотой купол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Гранатовое бархатное платье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3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Дегтярная челка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Золотая парча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Кирпично-кровавые стены монастыря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Темные глаза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Золотая эмаль заката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Красные ворота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Угольный бархат глаз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Янтарность обнаженных рук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Черная доска иконы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Золотой крест на лбу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Черная лайковая перчатка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Янтарное лицо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Черные фетровые ботинки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Книга «Огненный ангел»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Черное бархатное платье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Желтоволосая Русь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Черные лоснящиеся косички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Янтарь щек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Смольные волосы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Огненные блины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5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Индийская персидская красота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Золото иконостаса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5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Брови, как черный соболиный мех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Черный кожаный диван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2"/>
          <p:cNvSpPr>
            <a:spLocks noChangeArrowheads="1"/>
          </p:cNvSpPr>
          <p:nvPr/>
        </p:nvSpPr>
        <p:spPr bwMode="auto">
          <a:xfrm>
            <a:off x="827088" y="908050"/>
            <a:ext cx="7273925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latin typeface="Franklin Gothic Medium" pitchFamily="34" charset="0"/>
              </a:rPr>
              <a:t>Желтый  и красный </a:t>
            </a:r>
            <a:r>
              <a:rPr lang="ru-RU" sz="3600">
                <a:latin typeface="Franklin Gothic Medium" pitchFamily="34" charset="0"/>
              </a:rPr>
              <a:t>– традиционные цвета иконописи</a:t>
            </a:r>
          </a:p>
          <a:p>
            <a:endParaRPr lang="ru-RU" sz="3600" b="1" u="sng">
              <a:latin typeface="Franklin Gothic Medium" pitchFamily="34" charset="0"/>
            </a:endParaRPr>
          </a:p>
          <a:p>
            <a:r>
              <a:rPr lang="ru-RU" sz="3600" b="1" u="sng">
                <a:latin typeface="Franklin Gothic Medium" pitchFamily="34" charset="0"/>
              </a:rPr>
              <a:t>Желтый</a:t>
            </a:r>
            <a:r>
              <a:rPr lang="ru-RU" sz="3600">
                <a:latin typeface="Franklin Gothic Medium" pitchFamily="34" charset="0"/>
              </a:rPr>
              <a:t> символизирует Царствие Небесное</a:t>
            </a:r>
          </a:p>
          <a:p>
            <a:endParaRPr lang="ru-RU" sz="3600" b="1" u="sng">
              <a:latin typeface="Franklin Gothic Medium" pitchFamily="34" charset="0"/>
            </a:endParaRPr>
          </a:p>
          <a:p>
            <a:r>
              <a:rPr lang="ru-RU" sz="3600" b="1" u="sng">
                <a:latin typeface="Franklin Gothic Medium" pitchFamily="34" charset="0"/>
              </a:rPr>
              <a:t>Красный</a:t>
            </a:r>
            <a:r>
              <a:rPr lang="ru-RU" sz="3600">
                <a:latin typeface="Franklin Gothic Medium" pitchFamily="34" charset="0"/>
              </a:rPr>
              <a:t> – огонь, т.е. жизнь</a:t>
            </a:r>
          </a:p>
          <a:p>
            <a:endParaRPr lang="ru-RU" sz="3600" b="1" u="sng">
              <a:latin typeface="Franklin Gothic Medium" pitchFamily="34" charset="0"/>
            </a:endParaRPr>
          </a:p>
          <a:p>
            <a:r>
              <a:rPr lang="ru-RU" sz="3600" b="1" u="sng">
                <a:latin typeface="Franklin Gothic Medium" pitchFamily="34" charset="0"/>
              </a:rPr>
              <a:t>Черный</a:t>
            </a:r>
            <a:r>
              <a:rPr lang="ru-RU" sz="3600">
                <a:latin typeface="Franklin Gothic Medium" pitchFamily="34" charset="0"/>
              </a:rPr>
              <a:t> – смирение, покорность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333375"/>
            <a:ext cx="8382000" cy="9128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Марфо-</a:t>
            </a:r>
            <a:r>
              <a:rPr lang="ru-RU" dirty="0"/>
              <a:t>М</a:t>
            </a:r>
            <a:r>
              <a:rPr lang="ru-RU" dirty="0" smtClean="0"/>
              <a:t>ариинская обитель</a:t>
            </a:r>
            <a:endParaRPr lang="ru-RU" dirty="0"/>
          </a:p>
        </p:txBody>
      </p:sp>
      <p:pic>
        <p:nvPicPr>
          <p:cNvPr id="27650" name="Picture 2" descr="C:\Documents and Settings\дом\Мои документы\марфомариин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9388" y="1484313"/>
            <a:ext cx="8785225" cy="51847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7110536" cy="5078313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Разве бывает несчастная любовь?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Разве скорбная в мире музыка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не дает счастья?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Всякая любовь – великое счастье,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даже если она не разделена.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И.Бунин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050" y="2565400"/>
            <a:ext cx="2881313" cy="2735263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27763" y="1700213"/>
            <a:ext cx="2665412" cy="4824412"/>
          </a:xfrm>
        </p:spPr>
        <p:txBody>
          <a:bodyPr>
            <a:normAutofit fontScale="92500" lnSpcReduction="20000"/>
          </a:bodyPr>
          <a:lstStyle/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dirty="0" smtClean="0"/>
          </a:p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dirty="0" smtClean="0"/>
          </a:p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dirty="0" smtClean="0"/>
              <a:t>Разве </a:t>
            </a:r>
            <a:r>
              <a:rPr lang="ru-RU" sz="2400" dirty="0"/>
              <a:t>бывает несчастная любовь?</a:t>
            </a:r>
          </a:p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dirty="0"/>
              <a:t>Разве скорбная в мире музыка </a:t>
            </a:r>
          </a:p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dirty="0"/>
              <a:t>не дает счастья?</a:t>
            </a:r>
          </a:p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dirty="0"/>
              <a:t>Всякая любовь – великое счастье, </a:t>
            </a:r>
          </a:p>
          <a:p>
            <a:pPr marL="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dirty="0"/>
              <a:t>даже если она не разделена. </a:t>
            </a:r>
          </a:p>
          <a:p>
            <a:pPr marL="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dirty="0" smtClean="0"/>
          </a:p>
          <a:p>
            <a:pPr marL="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dirty="0" err="1" smtClean="0"/>
              <a:t>И.Бунин</a:t>
            </a:r>
            <a:endParaRPr lang="ru-RU" sz="2400" dirty="0"/>
          </a:p>
          <a:p>
            <a:pPr marL="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188913"/>
            <a:ext cx="8785225" cy="13684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/>
              <a:t>Проблема трагической любви в рассказе </a:t>
            </a:r>
            <a:r>
              <a:rPr lang="ru-RU" sz="2800" b="1" dirty="0" err="1"/>
              <a:t>И.А.Бунина</a:t>
            </a:r>
            <a:r>
              <a:rPr lang="ru-RU" sz="2800" b="1" dirty="0"/>
              <a:t> «Чистый понедельник</a:t>
            </a:r>
            <a:r>
              <a:rPr lang="ru-RU" sz="2800" b="1" dirty="0" smtClean="0"/>
              <a:t>»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14340" name="Picture 2" descr="F:\img_2491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700213"/>
            <a:ext cx="3097212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Масленица – Прощеное Воскресенье</a:t>
            </a:r>
            <a:endParaRPr lang="ru-RU" dirty="0"/>
          </a:p>
        </p:txBody>
      </p:sp>
      <p:pic>
        <p:nvPicPr>
          <p:cNvPr id="15362" name="Picture 2" descr="F:\фото урок по  Бунину 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44675"/>
            <a:ext cx="3311525" cy="4537075"/>
          </a:xfrm>
        </p:spPr>
      </p:pic>
      <p:pic>
        <p:nvPicPr>
          <p:cNvPr id="15363" name="Picture 2" descr="F:\100985395_large_1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1773238"/>
            <a:ext cx="5329238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95288" y="1719263"/>
            <a:ext cx="3816350" cy="4733925"/>
          </a:xfrm>
        </p:spPr>
        <p:txBody>
          <a:bodyPr/>
          <a:lstStyle/>
          <a:p>
            <a:pPr marL="4572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dirty="0" smtClean="0"/>
          </a:p>
          <a:p>
            <a:pPr marL="274320" fontAlgn="auto">
              <a:spcAft>
                <a:spcPts val="0"/>
              </a:spcAft>
              <a:defRPr/>
            </a:pPr>
            <a:r>
              <a:rPr lang="ru-RU" dirty="0" smtClean="0"/>
              <a:t>    Чистый    Понедельник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805362"/>
          </a:xfrm>
        </p:spPr>
        <p:txBody>
          <a:bodyPr/>
          <a:lstStyle/>
          <a:p>
            <a:pPr marL="4572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          </a:t>
            </a:r>
          </a:p>
          <a:p>
            <a:pPr marL="274320" fontAlgn="auto">
              <a:spcAft>
                <a:spcPts val="0"/>
              </a:spcAft>
              <a:defRPr/>
            </a:pPr>
            <a:r>
              <a:rPr lang="ru-RU" dirty="0" smtClean="0"/>
              <a:t>     Пасха 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52488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>Великий          Пост</a:t>
            </a:r>
            <a:endParaRPr lang="ru-RU" sz="36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2673350" y="1773238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804025" y="1773238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6390" name="Picture 2" descr="F:\1201061138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213100"/>
            <a:ext cx="3598862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3" descr="F:\1330094321_pic00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924175"/>
            <a:ext cx="40322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81000" y="1719263"/>
            <a:ext cx="8407400" cy="4518025"/>
          </a:xfrm>
        </p:spPr>
        <p:txBody>
          <a:bodyPr>
            <a:normAutofit fontScale="92500" lnSpcReduction="20000"/>
          </a:bodyPr>
          <a:lstStyle/>
          <a:p>
            <a:pPr marL="274320" algn="just" fontAlgn="auto">
              <a:spcAft>
                <a:spcPts val="0"/>
              </a:spcAft>
              <a:defRPr/>
            </a:pPr>
            <a:r>
              <a:rPr lang="ru-RU" dirty="0"/>
              <a:t>«Сегодня у нас Чистый Понедельник, и все у нас в доме чистят…Капает за окном – как заплачет. Вот и заплакала – кап… кап… кап… И радостное что-то копошится в сердце: новое все теперь, другое. Теперь уж душа начнется…», «душу готовить надо». Говеть, поститься, к Светлому Дню готовиться… Особенный день сегодня, строгий… Вчера был прощеный день… Читай – «Господи – </a:t>
            </a:r>
            <a:r>
              <a:rPr lang="ru-RU" dirty="0" smtClean="0"/>
              <a:t>Владыко </a:t>
            </a:r>
            <a:r>
              <a:rPr lang="ru-RU" dirty="0"/>
              <a:t>живота моего…». В комнатах тихо и пустынно, пахнет священным запахом. В передней, перед красноватой иконой Распятия… зажгли постную… лампадку, и теперь она будет негасимо гореть до Пасхи. Когда зажигает отец, - по субботам он сам зажигает лампадки, - всегда напевает приятно-грустно: «Кресту Твоему поклонимся, Владыко», и я напеваю за ним, чудесное:</a:t>
            </a:r>
          </a:p>
          <a:p>
            <a:pPr marL="4572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 И </a:t>
            </a:r>
            <a:r>
              <a:rPr lang="ru-RU" dirty="0"/>
              <a:t>свято-е… Воскресе-</a:t>
            </a:r>
            <a:r>
              <a:rPr lang="ru-RU" dirty="0" err="1"/>
              <a:t>ние</a:t>
            </a:r>
            <a:r>
              <a:rPr lang="ru-RU" dirty="0"/>
              <a:t> Твое</a:t>
            </a:r>
          </a:p>
          <a:p>
            <a:pPr marL="45720" indent="0" algn="ct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 </a:t>
            </a:r>
            <a:r>
              <a:rPr lang="ru-RU" dirty="0" err="1" smtClean="0"/>
              <a:t>Сла</a:t>
            </a:r>
            <a:r>
              <a:rPr lang="ru-RU" dirty="0" smtClean="0"/>
              <a:t>-а-</a:t>
            </a:r>
            <a:r>
              <a:rPr lang="ru-RU" dirty="0" err="1" smtClean="0"/>
              <a:t>вим</a:t>
            </a:r>
            <a:r>
              <a:rPr lang="ru-RU" dirty="0"/>
              <a:t>!..</a:t>
            </a:r>
          </a:p>
          <a:p>
            <a:pPr marL="45720" indent="0" algn="just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/>
              <a:t>   Радостная </a:t>
            </a:r>
            <a:r>
              <a:rPr lang="ru-RU" dirty="0" err="1"/>
              <a:t>молитвочка</a:t>
            </a:r>
            <a:r>
              <a:rPr lang="ru-RU" dirty="0"/>
              <a:t>! Она ласковым светом светит </a:t>
            </a:r>
            <a:r>
              <a:rPr lang="ru-RU" dirty="0" smtClean="0"/>
              <a:t>в эти      грустные  </a:t>
            </a:r>
            <a:r>
              <a:rPr lang="ru-RU" dirty="0" err="1" smtClean="0"/>
              <a:t>ные</a:t>
            </a:r>
            <a:r>
              <a:rPr lang="ru-RU" dirty="0" smtClean="0"/>
              <a:t> дни Поста!»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И.Шмелев</a:t>
            </a:r>
            <a:r>
              <a:rPr lang="ru-RU" dirty="0" smtClean="0"/>
              <a:t>.  роман </a:t>
            </a:r>
            <a:r>
              <a:rPr lang="ru-RU" dirty="0"/>
              <a:t>«Лето Господне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fontAlgn="auto">
              <a:spcAft>
                <a:spcPts val="0"/>
              </a:spcAft>
              <a:defRPr/>
            </a:pPr>
            <a:endParaRPr lang="ru-RU" sz="2800" dirty="0" smtClean="0"/>
          </a:p>
          <a:p>
            <a:pPr marL="274320" algn="just" fontAlgn="auto">
              <a:spcAft>
                <a:spcPts val="0"/>
              </a:spcAft>
              <a:defRPr/>
            </a:pPr>
            <a:r>
              <a:rPr lang="ru-RU" sz="2800" dirty="0" smtClean="0"/>
              <a:t>«</a:t>
            </a:r>
            <a:r>
              <a:rPr lang="ru-RU" sz="2800" dirty="0"/>
              <a:t>Господи и Владыко живота моего, дух праздности, </a:t>
            </a:r>
            <a:r>
              <a:rPr lang="ru-RU" sz="2800" dirty="0" err="1" smtClean="0"/>
              <a:t>любоначалия</a:t>
            </a:r>
            <a:r>
              <a:rPr lang="ru-RU" sz="2800" dirty="0" smtClean="0"/>
              <a:t> </a:t>
            </a:r>
            <a:r>
              <a:rPr lang="ru-RU" sz="2800" dirty="0"/>
              <a:t>и празднословия не </a:t>
            </a:r>
            <a:r>
              <a:rPr lang="ru-RU" sz="2800" dirty="0" err="1"/>
              <a:t>даждь</a:t>
            </a:r>
            <a:r>
              <a:rPr lang="ru-RU" sz="2800" dirty="0"/>
              <a:t> ми. Дух же целомудрия, смиренномудрия, терпения и </a:t>
            </a:r>
            <a:r>
              <a:rPr lang="ru-RU" sz="2800" dirty="0" err="1"/>
              <a:t>любве</a:t>
            </a:r>
            <a:r>
              <a:rPr lang="ru-RU" sz="2800" dirty="0"/>
              <a:t> даруй ми, рабу </a:t>
            </a:r>
            <a:r>
              <a:rPr lang="ru-RU" sz="2800" dirty="0" smtClean="0"/>
              <a:t>твоему</a:t>
            </a:r>
            <a:r>
              <a:rPr lang="ru-RU" sz="2800" dirty="0"/>
              <a:t>! Ей, </a:t>
            </a:r>
            <a:r>
              <a:rPr lang="ru-RU" sz="2800" dirty="0" smtClean="0"/>
              <a:t>Господи </a:t>
            </a:r>
            <a:r>
              <a:rPr lang="ru-RU" sz="2800" dirty="0"/>
              <a:t>Царю, даруй ми </a:t>
            </a:r>
            <a:r>
              <a:rPr lang="ru-RU" sz="2800" dirty="0" err="1"/>
              <a:t>зрети</a:t>
            </a:r>
            <a:r>
              <a:rPr lang="ru-RU" sz="2800" dirty="0"/>
              <a:t> мои прегрешения и не </a:t>
            </a:r>
            <a:r>
              <a:rPr lang="ru-RU" sz="2800" dirty="0" err="1"/>
              <a:t>осуждати</a:t>
            </a:r>
            <a:r>
              <a:rPr lang="ru-RU" sz="2800" dirty="0"/>
              <a:t> брата моего, яко благословен </a:t>
            </a:r>
            <a:r>
              <a:rPr lang="ru-RU" sz="2800" dirty="0" err="1"/>
              <a:t>еси</a:t>
            </a:r>
            <a:r>
              <a:rPr lang="ru-RU" sz="2800" dirty="0"/>
              <a:t> во веки веков. Аминь».</a:t>
            </a:r>
          </a:p>
          <a:p>
            <a:pPr marL="274320" fontAlgn="auto">
              <a:spcAft>
                <a:spcPts val="0"/>
              </a:spcAft>
              <a:defRPr/>
            </a:pP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Великопостная молитва </a:t>
            </a:r>
            <a:r>
              <a:rPr lang="ru-RU" dirty="0"/>
              <a:t>Ефрема </a:t>
            </a:r>
            <a:r>
              <a:rPr lang="ru-RU" dirty="0" smtClean="0"/>
              <a:t>Сирина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</p:nvPr>
        </p:nvGraphicFramePr>
        <p:xfrm>
          <a:off x="3635375" y="1557338"/>
          <a:ext cx="5329238" cy="48244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80165"/>
                <a:gridCol w="3848428"/>
              </a:tblGrid>
              <a:tr h="784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Экспозиция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Зимняя Москва. Красные ворота. </a:t>
                      </a:r>
                      <a:r>
                        <a:rPr lang="ru-RU" sz="1800" b="1" u="sng" dirty="0">
                          <a:effectLst/>
                        </a:rPr>
                        <a:t>Храм Христа Спасителя</a:t>
                      </a:r>
                      <a:endParaRPr lang="ru-RU" sz="1800" b="1" u="sng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</a:tr>
              <a:tr h="6475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Завязка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«Она раз навсегда отвела разговоры о нашем будущем»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</a:tr>
              <a:tr h="1773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Развитие действия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«В доме напротив храма Спасителя они снимала ради вида на Москву угловую квартиру»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«Ох, уйду я куда-нибудь в монастырь, в какой-нибудь самый глухой»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</a:tr>
              <a:tr h="6475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Кульмина</a:t>
                      </a:r>
                      <a:endParaRPr lang="ru-RU" sz="1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ция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«В Москву не вернусь, пойду на послушание, потом на постриг»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</a:tr>
              <a:tr h="971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Развязка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« И вот одна из идущих посредине вдруг подняла голову…загородив свечку рукой»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975" marR="54975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355600"/>
            <a:ext cx="8382000" cy="5524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К</a:t>
            </a:r>
            <a:r>
              <a:rPr lang="ru-RU" dirty="0" smtClean="0"/>
              <a:t>омпозиция </a:t>
            </a:r>
            <a:r>
              <a:rPr lang="ru-RU" dirty="0"/>
              <a:t>рассказа</a:t>
            </a:r>
          </a:p>
        </p:txBody>
      </p:sp>
      <p:pic>
        <p:nvPicPr>
          <p:cNvPr id="19478" name="Picture 2" descr="F:\pic00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9388" y="1557338"/>
            <a:ext cx="3384550" cy="48244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3" descr="C:\Documents and Settings\User\Мои документы\Downloads\669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3" y="1643063"/>
            <a:ext cx="8715375" cy="4954587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3" y="228600"/>
            <a:ext cx="4621212" cy="7588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20483" name="Picture 4" descr="C:\Documents and Settings\User\Мои документы\Downloads\p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142875"/>
            <a:ext cx="8715375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188913"/>
            <a:ext cx="8382000" cy="1008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Кто </a:t>
            </a:r>
            <a:r>
              <a:rPr lang="ru-RU" dirty="0"/>
              <a:t>хочет знать Россию,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побывай </a:t>
            </a:r>
            <a:r>
              <a:rPr lang="ru-RU" dirty="0"/>
              <a:t>в </a:t>
            </a:r>
            <a:r>
              <a:rPr lang="ru-RU" dirty="0" smtClean="0"/>
              <a:t>Москве</a:t>
            </a:r>
            <a:endParaRPr lang="ru-RU" dirty="0"/>
          </a:p>
        </p:txBody>
      </p:sp>
      <p:pic>
        <p:nvPicPr>
          <p:cNvPr id="21506" name="Picture 2" descr="C:\Documents and Settings\дом\Мои документы\новодевичий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9388" y="3733800"/>
            <a:ext cx="5113337" cy="2790825"/>
          </a:xfrm>
        </p:spPr>
      </p:pic>
      <p:pic>
        <p:nvPicPr>
          <p:cNvPr id="21507" name="Picture 4" descr="C:\Documents and Settings\дом\Мои документы\архангельск.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3733800"/>
            <a:ext cx="3671888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5" descr="C:\Documents and Settings\дом\Мои документы\новодевич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388" y="1196975"/>
            <a:ext cx="4032250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6" descr="C:\Documents and Settings\дом\Мои документы\арх.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1638" y="1341438"/>
            <a:ext cx="4752975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Shape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211638" y="2819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C:\Documents and Settings\дом\Мои документы\арх.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1638" y="1196975"/>
            <a:ext cx="4752975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71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155</TotalTime>
  <Words>509</Words>
  <Application>Microsoft Office PowerPoint</Application>
  <PresentationFormat>Экран (4:3)</PresentationFormat>
  <Paragraphs>129</Paragraphs>
  <Slides>16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16</vt:i4>
      </vt:variant>
    </vt:vector>
  </HeadingPairs>
  <TitlesOfParts>
    <vt:vector size="29" baseType="lpstr">
      <vt:lpstr>Franklin Gothic Medium</vt:lpstr>
      <vt:lpstr>Arial</vt:lpstr>
      <vt:lpstr>Wingdings 2</vt:lpstr>
      <vt:lpstr>Wingdings</vt:lpstr>
      <vt:lpstr>Calibri</vt:lpstr>
      <vt:lpstr>Times New Roman</vt:lpstr>
      <vt:lpstr>Сетка</vt:lpstr>
      <vt:lpstr>Сетка</vt:lpstr>
      <vt:lpstr>Сетка</vt:lpstr>
      <vt:lpstr>Сетка</vt:lpstr>
      <vt:lpstr>Сетка</vt:lpstr>
      <vt:lpstr>Сетка</vt:lpstr>
      <vt:lpstr>Сетка</vt:lpstr>
      <vt:lpstr>СПИЦЫНА АЛЛА НИКОЛАЕВНА </vt:lpstr>
      <vt:lpstr>ПРОБЛЕМА ТРАГИЧЕСКОЙ ЛЮБВИ В РАССКАЗЕ И.А.БУНИНА «ЧИСТЫЙ ПОНЕДЕЛЬНИК» </vt:lpstr>
      <vt:lpstr>МАСЛЕНИЦА – ПРОЩЕНОЕ ВОСКРЕСЕНЬЕ</vt:lpstr>
      <vt:lpstr>ВЕЛИКИЙ          ПОСТ</vt:lpstr>
      <vt:lpstr>И.ШМЕЛЕВ.  РОМАН «ЛЕТО ГОСПОДНЕ»</vt:lpstr>
      <vt:lpstr>ВЕЛИКОПОСТНАЯ МОЛИТВА ЕФРЕМА СИРИНА</vt:lpstr>
      <vt:lpstr>КОМПОЗИЦИЯ РАССКАЗА</vt:lpstr>
      <vt:lpstr>Слайд 8</vt:lpstr>
      <vt:lpstr>КТО ХОЧЕТ ЗНАТЬ РОССИЮ,  ПОБЫВАЙ В МОСКВЕ</vt:lpstr>
      <vt:lpstr>МОСКВА ЗЛАТОГЛАВАЯ…</vt:lpstr>
      <vt:lpstr>«ВОТ ТА РОССИЯ, КОТОРУЮ МЫ ПОТЕРЯЛИ»        ( И.ШМЕЛЕВ)</vt:lpstr>
      <vt:lpstr>КОНТРАСТЫ </vt:lpstr>
      <vt:lpstr>ХУДОЖЕСТВЕННАЯ ДЕТАЛЬ. ЦВЕТ </vt:lpstr>
      <vt:lpstr>Слайд 14</vt:lpstr>
      <vt:lpstr>МАРФО-МАРИИНСКАЯ ОБИТЕЛЬ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Спицына Алла Николаевна Идентификатор: 261-014-888 </dc:title>
  <cp:lastModifiedBy>User</cp:lastModifiedBy>
  <cp:revision>35</cp:revision>
  <dcterms:modified xsi:type="dcterms:W3CDTF">2014-01-02T13:02:03Z</dcterms:modified>
</cp:coreProperties>
</file>