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61" r:id="rId2"/>
    <p:sldId id="263" r:id="rId3"/>
    <p:sldId id="262" r:id="rId4"/>
    <p:sldId id="264" r:id="rId5"/>
    <p:sldId id="265" r:id="rId6"/>
    <p:sldId id="266" r:id="rId7"/>
    <p:sldId id="267" r:id="rId8"/>
    <p:sldId id="268" r:id="rId9"/>
    <p:sldId id="269" r:id="rId10"/>
    <p:sldId id="260" r:id="rId11"/>
    <p:sldId id="271" r:id="rId12"/>
    <p:sldId id="270" r:id="rId13"/>
    <p:sldId id="272" r:id="rId14"/>
    <p:sldId id="273" r:id="rId15"/>
    <p:sldId id="274" r:id="rId16"/>
    <p:sldId id="275" r:id="rId17"/>
    <p:sldId id="276" r:id="rId18"/>
    <p:sldId id="27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8870F4-9F71-45B4-849A-FA19AF3A2E30}" type="datetimeFigureOut">
              <a:rPr lang="ru-RU" smtClean="0"/>
              <a:pPr/>
              <a:t>10.11.2010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55FCD-4D85-46D1-925F-75EDE79E14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29220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55FCD-4D85-46D1-925F-75EDE79E14FE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67462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55FCD-4D85-46D1-925F-75EDE79E14FE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44402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9616FF-95B2-47A1-AB43-CF2E9EBD399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0185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170317-CDD5-4EF2-8ED6-69B09665FEE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7996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784914-4983-483E-80CA-C7749213729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11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8C998C-32F2-47B6-A71A-C285087C578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999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6AC2AF-214F-46A9-AD10-31EF26D91D2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8085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7C240E-A8B9-41CC-83FE-448D95BFAE1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5359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5B83BE-5FC6-456F-9DF9-6487BA0F7E6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3045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31F365-883C-4DC0-A1C1-40603C10C66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4286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4A0219-D100-45A8-98C0-D9743DB1EBC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3687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F37DE3-924E-45F7-B5D6-3B36D93C574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9479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508F4C-E28A-49D7-9431-AEAA01B48CB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7074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.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Прямоуг.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Прямоуг.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Прямоуг.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Прямоуг.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60AD087-B34B-416A-80F4-143F76ADF6FD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2620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3.png"/><Relationship Id="rId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image" Target="../media/image35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gif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gif"/><Relationship Id="rId7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113583"/>
            <a:ext cx="74888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DS Yermak_D" pitchFamily="66" charset="-52"/>
                <a:ea typeface="Adobe Song Std L" pitchFamily="18" charset="-128"/>
              </a:rPr>
              <a:t>КУЛЬТУРА </a:t>
            </a:r>
          </a:p>
          <a:p>
            <a:pPr algn="ctr"/>
            <a:r>
              <a:rPr lang="ru-RU" sz="5400" dirty="0" smtClean="0">
                <a:solidFill>
                  <a:srgbClr val="FF0000"/>
                </a:solidFill>
                <a:latin typeface="DS Yermak_D" pitchFamily="66" charset="-52"/>
                <a:ea typeface="Adobe Song Std L" pitchFamily="18" charset="-128"/>
              </a:rPr>
              <a:t>И </a:t>
            </a:r>
          </a:p>
          <a:p>
            <a:pPr algn="ctr"/>
            <a:r>
              <a:rPr lang="ru-RU" sz="5400" dirty="0" smtClean="0">
                <a:solidFill>
                  <a:srgbClr val="FF0000"/>
                </a:solidFill>
                <a:latin typeface="DS Yermak_D" pitchFamily="66" charset="-52"/>
                <a:ea typeface="Adobe Song Std L" pitchFamily="18" charset="-128"/>
              </a:rPr>
              <a:t>ДУХОВНАЯ ЖИЗНЬ</a:t>
            </a:r>
          </a:p>
          <a:p>
            <a:pPr algn="ctr"/>
            <a:r>
              <a:rPr lang="ru-RU" sz="5400" dirty="0" smtClean="0">
                <a:solidFill>
                  <a:srgbClr val="FF0000"/>
                </a:solidFill>
                <a:latin typeface="DS Yermak_D" pitchFamily="66" charset="-52"/>
                <a:ea typeface="Adobe Song Std L" pitchFamily="18" charset="-128"/>
              </a:rPr>
              <a:t> ОБЩЕСТВА</a:t>
            </a:r>
            <a:endParaRPr lang="ru-RU" sz="5400" dirty="0">
              <a:solidFill>
                <a:srgbClr val="FF0000"/>
              </a:solidFill>
              <a:latin typeface="DS Yermak_D" pitchFamily="66" charset="-52"/>
              <a:ea typeface="Adobe Song Std L" pitchFamily="18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86869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0000"/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23" y="548680"/>
            <a:ext cx="8703467" cy="533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611560" y="3994212"/>
            <a:ext cx="648072" cy="936104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411760" y="2361803"/>
            <a:ext cx="749316" cy="914400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983068" y="3215274"/>
            <a:ext cx="745232" cy="914400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43955" y="3830264"/>
            <a:ext cx="626368" cy="914400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715700" y="3537012"/>
            <a:ext cx="704172" cy="914400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626534" y="3665429"/>
            <a:ext cx="738801" cy="928489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254924" y="3905524"/>
            <a:ext cx="914400" cy="989929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012160" y="2348879"/>
            <a:ext cx="1058416" cy="1080119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236296" y="764704"/>
            <a:ext cx="741039" cy="9144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2471821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4" grpId="0" animBg="1"/>
      <p:bldP spid="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0000"/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2414339" y="1484785"/>
            <a:ext cx="1293565" cy="1579784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835696" y="2708919"/>
            <a:ext cx="1224136" cy="1441089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71600" y="3547863"/>
            <a:ext cx="1298723" cy="1465314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79512" y="4150009"/>
            <a:ext cx="1146734" cy="1364632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782772" y="3064570"/>
            <a:ext cx="1141156" cy="1556978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779912" y="3792561"/>
            <a:ext cx="1152128" cy="1364632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804248" y="3717032"/>
            <a:ext cx="1346448" cy="1440161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724128" y="2204864"/>
            <a:ext cx="1346448" cy="1342999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732240" y="764704"/>
            <a:ext cx="1368152" cy="1152128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05212269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0000"/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788024" y="1071546"/>
            <a:ext cx="3927380" cy="318352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1750">
            <a:solidFill>
              <a:schemeClr val="accent6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Формы культуры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00364" y="3573016"/>
            <a:ext cx="3871266" cy="30020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31750">
            <a:solidFill>
              <a:schemeClr val="accent6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1071546"/>
            <a:ext cx="3892492" cy="31993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1750">
            <a:solidFill>
              <a:schemeClr val="accent6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4229789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0000"/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Характерные черты </a:t>
            </a:r>
            <a:b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основных форм культуры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916832"/>
            <a:ext cx="1728192" cy="115212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народная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8559" y="5013176"/>
            <a:ext cx="1728192" cy="115212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элитарная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5596" y="3501008"/>
            <a:ext cx="1728192" cy="115212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массовая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84388" y="1916832"/>
            <a:ext cx="5864074" cy="115212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2687" y="3501008"/>
            <a:ext cx="5895775" cy="115212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28652" y="4973141"/>
            <a:ext cx="5919811" cy="115212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2857488" y="1857364"/>
            <a:ext cx="585791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- любительская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-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коллективная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- многожанровая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- не имеет автора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2857488" y="3429000"/>
            <a:ext cx="585791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-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массовость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- простота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-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доступность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- коммерческая направленность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2786050" y="4929198"/>
            <a:ext cx="592935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рассчитана на узкий круг потребителя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трудна для понимания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  - создается профессиональными творцами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  - не имеет коммерческой направленности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7153808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0000"/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Разновидности культуры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23528" y="1484784"/>
            <a:ext cx="2952328" cy="82809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субкультура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796136" y="1484784"/>
            <a:ext cx="2952328" cy="82809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контркультура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3528" y="2644924"/>
            <a:ext cx="2952328" cy="100811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система норм и ценностей, отличающих группу от большинства общества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796136" y="2708920"/>
            <a:ext cx="2952328" cy="100811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оппозиция по отношению к господствующей культуре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3933056"/>
            <a:ext cx="1368152" cy="194421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588707" y="4077072"/>
            <a:ext cx="1512168" cy="194421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804248" y="4725144"/>
            <a:ext cx="1512168" cy="19442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619672" y="4437112"/>
            <a:ext cx="1368152" cy="194421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9610987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40000"/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Культура душа общества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5089" y="1268760"/>
            <a:ext cx="86409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 «Культура представляет </a:t>
            </a:r>
            <a:endParaRPr lang="ru-RU" sz="3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главный </a:t>
            </a: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смысл и 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главную </a:t>
            </a: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ценность существования </a:t>
            </a:r>
            <a:endParaRPr lang="ru-RU" sz="3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отдельных народов и малых этносов , </a:t>
            </a:r>
            <a:endParaRPr lang="ru-RU" sz="3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так </a:t>
            </a: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и государств. </a:t>
            </a:r>
            <a:endParaRPr lang="ru-RU" sz="3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Вне </a:t>
            </a: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культуры </a:t>
            </a:r>
            <a:endParaRPr lang="ru-RU" sz="3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самостоятельное </a:t>
            </a: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существование их лишает 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смысла» 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Лихачев Д.С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13259451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40000"/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89252"/>
            <a:ext cx="8229600" cy="706090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Закрепление пройденной темы  </a:t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«Культура и духовная жизнь»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42844" y="764704"/>
            <a:ext cx="900115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609600" algn="l"/>
              </a:tabLs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А1. Под словом «культура» изначально </a:t>
            </a:r>
            <a:r>
              <a:rPr lang="ru-RU" sz="20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подразумевалось(</a:t>
            </a:r>
            <a:r>
              <a:rPr lang="ru-RU" sz="2000" b="1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лись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609600" algn="l"/>
              </a:tabLst>
            </a:pP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609600" algn="l"/>
              </a:tabLst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правила поведения в обществе           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способы обработки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земли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609600" algn="l"/>
              </a:tabLst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создание искусственной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природы       4</a:t>
            </a: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способы производства новых знаний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9600" algn="l"/>
              </a:tabLst>
            </a:pP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71422" y="2204864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9600" algn="l"/>
                <a:tab pos="1647825" algn="l"/>
              </a:tabLs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А2.Определение: «Результат деятельности человека и общества,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9600" algn="l"/>
                <a:tab pos="1647825" algn="l"/>
              </a:tabLst>
            </a:pPr>
            <a:r>
              <a:rPr lang="ru-RU" sz="20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совокупность материальных и духовных ценностей , созданных человеком»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9600" algn="l"/>
                <a:tab pos="1647825" algn="l"/>
              </a:tabLst>
            </a:pPr>
            <a:r>
              <a:rPr lang="ru-RU" sz="20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относится к понятию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9600" algn="l"/>
                <a:tab pos="1647825" algn="l"/>
              </a:tabLst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9600" algn="l"/>
                <a:tab pos="1647825" algn="l"/>
              </a:tabLst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искусство                        3. наука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9600" algn="l"/>
                <a:tab pos="1647825" algn="l"/>
              </a:tabLst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творчество	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культура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42844" y="4143856"/>
            <a:ext cx="900115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А3. Верны ли следующие суждения о культуре?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А. Культура-совокупность ценностей , общий уровень  интеллектуального,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нравственного, эстетического развития людей.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Б. Культура- совокупность исторически сложившихся форм совместной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деятельности.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верно только А        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верны оба суждения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верно только Б          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оба суждения неверны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070884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0000"/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64316" y="240804"/>
            <a:ext cx="9088203" cy="646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А4. К духовной культуре относится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оборудование                             3. здание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искусство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компьютер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А5. Верны ли следующие суждения о субкультуре?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А.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Субкультура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-совокупность норм и ценностей культуры преступного слоя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общества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Б.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Субкультура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- автономное целостное образование внутри господствующей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культуры, определяющее стиль жизни и мышление ее носителей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верно только А                          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верны оба 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суждения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верно только Б                           4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оба суждения неверны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А6. Определение культура: «Культура, создаваемая привилегированной 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    частью общества , либо по ее заказу, профессиональными творцами» 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    относится к понятию</a:t>
            </a:r>
          </a:p>
          <a:p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народная культура	            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элитарная культура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массовая культура	             4. национальная культура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768415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10451877"/>
              </p:ext>
            </p:extLst>
          </p:nvPr>
        </p:nvGraphicFramePr>
        <p:xfrm>
          <a:off x="4716016" y="2651254"/>
          <a:ext cx="4209415" cy="701040"/>
        </p:xfrm>
        <a:graphic>
          <a:graphicData uri="http://schemas.openxmlformats.org/drawingml/2006/table">
            <a:tbl>
              <a:tblPr/>
              <a:tblGrid>
                <a:gridCol w="699135"/>
                <a:gridCol w="899795"/>
                <a:gridCol w="900430"/>
                <a:gridCol w="899795"/>
                <a:gridCol w="81026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Б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В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Г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Д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107504" y="131840"/>
            <a:ext cx="9036496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В1. Установите соответствие между видами культуры и их объектами: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 каждой позиции , данной в первом столбце, подберите соответствующую позицию из второго столбца.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Объекты культуры                                                  Виды культуры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А. пластмасса                                                            1. материальная культура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Б. музыкальный образ                                              2. духовная культура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В. японский сад камней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живопись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Д. рубило первобытного человека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107504" y="3645024"/>
            <a:ext cx="909024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В2. Найдите в приведенном ниже списке понятия, относящиеся к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материальной культуре  и запишите в порядке возрастания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религиозное учение.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телевизор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музыка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оборудование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научное открытие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 станок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0000"/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6048" y="125760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Определите </a:t>
            </a:r>
            <a:b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сферы жизни общества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88990" y="3140968"/>
            <a:ext cx="2108871" cy="1687890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сферы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жизни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общества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287523" y="1268759"/>
            <a:ext cx="2664296" cy="1731059"/>
          </a:xfrm>
          <a:prstGeom prst="wedgeRoundRectCallout">
            <a:avLst>
              <a:gd name="adj1" fmla="val 72392"/>
              <a:gd name="adj2" fmla="val 65218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95536" y="1340769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производство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распределение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обмен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потребление</a:t>
            </a: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156176" y="1268760"/>
            <a:ext cx="2808312" cy="1731059"/>
          </a:xfrm>
          <a:prstGeom prst="wedgeRoundRectCallout">
            <a:avLst>
              <a:gd name="adj1" fmla="val -75922"/>
              <a:gd name="adj2" fmla="val 69114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228184" y="1268760"/>
            <a:ext cx="2520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отношения между социальными группами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социальные гарантии со стороны гос-ва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6084168" y="4509120"/>
            <a:ext cx="2808312" cy="1731059"/>
          </a:xfrm>
          <a:prstGeom prst="wedgeRoundRectCallout">
            <a:avLst>
              <a:gd name="adj1" fmla="val -72530"/>
              <a:gd name="adj2" fmla="val -55241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228184" y="4653136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отношения между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государством и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полит. партиями;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обществом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305929" y="4509120"/>
            <a:ext cx="2808312" cy="1731059"/>
          </a:xfrm>
          <a:prstGeom prst="wedgeRoundRectCallout">
            <a:avLst>
              <a:gd name="adj1" fmla="val 68170"/>
              <a:gd name="adj2" fmla="val -56951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40636" y="4651104"/>
            <a:ext cx="2403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создание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распределение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потребление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духовных благ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95536" y="1378204"/>
            <a:ext cx="2394648" cy="1512167"/>
          </a:xfrm>
          <a:prstGeom prst="rect">
            <a:avLst/>
          </a:prstGeom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экономическая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291000" y="1340769"/>
            <a:ext cx="2529472" cy="1573882"/>
          </a:xfrm>
          <a:prstGeom prst="rect">
            <a:avLst/>
          </a:prstGeom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социальная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12761" y="4651104"/>
            <a:ext cx="2394648" cy="1512167"/>
          </a:xfrm>
          <a:prstGeom prst="rect">
            <a:avLst/>
          </a:prstGeom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духовная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291000" y="4618565"/>
            <a:ext cx="2394648" cy="1512167"/>
          </a:xfrm>
          <a:prstGeom prst="rect">
            <a:avLst/>
          </a:prstGeom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политическая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85446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0000"/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</a:t>
            </a:r>
            <a:b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духовного мира личности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5364088" y="1736812"/>
            <a:ext cx="1728192" cy="136815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знания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586944" y="2708920"/>
            <a:ext cx="1899828" cy="136815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вера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23528" y="5212779"/>
            <a:ext cx="1949922" cy="136815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чувства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403648" y="3998987"/>
            <a:ext cx="2952328" cy="136815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переживания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004048" y="5229200"/>
            <a:ext cx="2880320" cy="136815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потребности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999001" y="1052736"/>
            <a:ext cx="1944216" cy="136815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цели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36147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0000"/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Элементы</a:t>
            </a:r>
            <a:b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духовной сферы жизни общества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вальная выноска 2"/>
          <p:cNvSpPr/>
          <p:nvPr/>
        </p:nvSpPr>
        <p:spPr>
          <a:xfrm>
            <a:off x="539552" y="2241557"/>
            <a:ext cx="2664296" cy="1152128"/>
          </a:xfrm>
          <a:prstGeom prst="wedgeEllipseCallout">
            <a:avLst>
              <a:gd name="adj1" fmla="val 81226"/>
              <a:gd name="adj2" fmla="val -102337"/>
            </a:avLst>
          </a:prstGeom>
          <a:ln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мораль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вальная выноска 3"/>
          <p:cNvSpPr/>
          <p:nvPr/>
        </p:nvSpPr>
        <p:spPr>
          <a:xfrm>
            <a:off x="251520" y="4871501"/>
            <a:ext cx="2448272" cy="1152128"/>
          </a:xfrm>
          <a:prstGeom prst="wedgeEllipseCallout">
            <a:avLst>
              <a:gd name="adj1" fmla="val 106713"/>
              <a:gd name="adj2" fmla="val -292613"/>
            </a:avLst>
          </a:prstGeom>
          <a:ln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наука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ьная выноска 4"/>
          <p:cNvSpPr/>
          <p:nvPr/>
        </p:nvSpPr>
        <p:spPr>
          <a:xfrm>
            <a:off x="6619836" y="4941168"/>
            <a:ext cx="2268252" cy="1152128"/>
          </a:xfrm>
          <a:prstGeom prst="wedgeEllipseCallout">
            <a:avLst>
              <a:gd name="adj1" fmla="val -131608"/>
              <a:gd name="adj2" fmla="val -304823"/>
            </a:avLst>
          </a:prstGeom>
          <a:ln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искусство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ьная выноска 5"/>
          <p:cNvSpPr/>
          <p:nvPr/>
        </p:nvSpPr>
        <p:spPr>
          <a:xfrm>
            <a:off x="5724128" y="2237438"/>
            <a:ext cx="2664296" cy="1152128"/>
          </a:xfrm>
          <a:prstGeom prst="wedgeEllipseCallout">
            <a:avLst>
              <a:gd name="adj1" fmla="val -72936"/>
              <a:gd name="adj2" fmla="val -109460"/>
            </a:avLst>
          </a:prstGeom>
          <a:ln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религия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ьная выноска 6"/>
          <p:cNvSpPr/>
          <p:nvPr/>
        </p:nvSpPr>
        <p:spPr>
          <a:xfrm>
            <a:off x="3083242" y="4871501"/>
            <a:ext cx="2952328" cy="1152128"/>
          </a:xfrm>
          <a:prstGeom prst="wedgeEllipseCallout">
            <a:avLst>
              <a:gd name="adj1" fmla="val -1280"/>
              <a:gd name="adj2" fmla="val -335349"/>
            </a:avLst>
          </a:prstGeom>
          <a:ln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854237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0000"/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60" y="869359"/>
            <a:ext cx="3672408" cy="45533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4" name="Прямоугольник 3"/>
          <p:cNvSpPr/>
          <p:nvPr/>
        </p:nvSpPr>
        <p:spPr>
          <a:xfrm>
            <a:off x="4513203" y="548680"/>
            <a:ext cx="43924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Знаменитый оратор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Цицерон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отметил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что наряду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 культурой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означающей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 возделывание земли 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есть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также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культура,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означающая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 возделывание души »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это второе значение в дальнейшем стало основным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культурой стала пониматься 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прежде всего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духовная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265291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0000"/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Где начинается</a:t>
            </a:r>
            <a:b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культура человека?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Documents and Settings\Loner-XP\Рабочий стол\оформление\496518-0dd842b3767bfafc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424" y="1775339"/>
            <a:ext cx="2171761" cy="9361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13728" y="1448726"/>
            <a:ext cx="2314055" cy="190826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927" y="4221089"/>
            <a:ext cx="2447083" cy="20124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807296"/>
            <a:ext cx="2304256" cy="202874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91678" y="2993948"/>
            <a:ext cx="2232249" cy="1803203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31540" y="4437112"/>
            <a:ext cx="1908212" cy="1984041"/>
          </a:xfrm>
          <a:prstGeom prst="roundRect">
            <a:avLst/>
          </a:prstGeom>
          <a:blipFill>
            <a:blip r:embed="rId8" cstate="print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28" y="188640"/>
            <a:ext cx="931203" cy="10217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2266253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0000"/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сферы культуры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>
            <a:off x="467544" y="1412776"/>
            <a:ext cx="2520280" cy="1368152"/>
          </a:xfrm>
          <a:prstGeom prst="wedgeRoundRectCallout">
            <a:avLst>
              <a:gd name="adj1" fmla="val 64755"/>
              <a:gd name="adj2" fmla="val -64314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материальная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6012160" y="1423791"/>
            <a:ext cx="2520280" cy="1368152"/>
          </a:xfrm>
          <a:prstGeom prst="wedgeRoundRectCallout">
            <a:avLst>
              <a:gd name="adj1" fmla="val -71069"/>
              <a:gd name="adj2" fmla="val -66028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духовная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5616116" y="5589240"/>
            <a:ext cx="331236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5635804" y="2791943"/>
            <a:ext cx="0" cy="28083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977656" y="3056934"/>
            <a:ext cx="482889" cy="252028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традиции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85459" y="5670726"/>
            <a:ext cx="2111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 о в а т о р с т в о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5536" y="3140968"/>
            <a:ext cx="35912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Артефакт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– то, что создано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искусственно,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а не существует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от природы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536" y="4309798"/>
            <a:ext cx="47189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Традиции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– элементы наследия,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передающиеся от поколения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к поколению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28596" y="542926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Новаторство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проявление нового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в созидательной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деятельности </a:t>
            </a:r>
          </a:p>
        </p:txBody>
      </p:sp>
    </p:spTree>
    <p:extLst>
      <p:ext uri="{BB962C8B-B14F-4D97-AF65-F5344CB8AC3E}">
        <p14:creationId xmlns="" xmlns:p14="http://schemas.microsoft.com/office/powerpoint/2010/main" val="78166827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0000"/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1852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Русские художники импрессионисты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14530"/>
            <a:ext cx="2432592" cy="19154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59333" y="980728"/>
            <a:ext cx="8877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Коровин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К.А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ru-RU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90078" y="3335290"/>
            <a:ext cx="1736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Фёдор Шаляпин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14530"/>
            <a:ext cx="2756008" cy="18777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90" y="1431106"/>
            <a:ext cx="2592288" cy="18988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014166" y="3316342"/>
            <a:ext cx="30090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Архангельский порт на Двине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95096" y="3359673"/>
            <a:ext cx="1860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Корзина фруктов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89" y="4166184"/>
            <a:ext cx="2592289" cy="19690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860189" y="3796853"/>
            <a:ext cx="1255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Серов В.А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74903" y="6096935"/>
            <a:ext cx="27708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Коронация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Миропомазание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Николая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II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184838"/>
            <a:ext cx="2541523" cy="19471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330763" y="6158509"/>
            <a:ext cx="23239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Октябрь.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Домотканово</a:t>
            </a:r>
            <a:endParaRPr lang="ru-RU" sz="1600" b="1" dirty="0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714" y="4166185"/>
            <a:ext cx="2684000" cy="19881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6445022" y="6117145"/>
            <a:ext cx="20502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Похищение Европы</a:t>
            </a:r>
          </a:p>
        </p:txBody>
      </p:sp>
    </p:spTree>
    <p:extLst>
      <p:ext uri="{BB962C8B-B14F-4D97-AF65-F5344CB8AC3E}">
        <p14:creationId xmlns="" xmlns:p14="http://schemas.microsoft.com/office/powerpoint/2010/main" val="117458305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0000"/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Функции культуры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268760"/>
            <a:ext cx="4320480" cy="7920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Приспособление к окружающей  среде</a:t>
            </a:r>
            <a:endParaRPr lang="ru-RU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7353" y="2348880"/>
            <a:ext cx="4320480" cy="7920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Накопление, хранение и передача ценностей</a:t>
            </a:r>
            <a:endParaRPr lang="ru-RU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4405" y="3501008"/>
            <a:ext cx="4320480" cy="7920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Целеполагание и регулирование</a:t>
            </a:r>
            <a:endParaRPr lang="ru-RU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4577680"/>
            <a:ext cx="4320480" cy="7920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Социализация новых поколений</a:t>
            </a:r>
            <a:endParaRPr lang="ru-RU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5709220"/>
            <a:ext cx="4320480" cy="7920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Коммуникативные  (общение)</a:t>
            </a:r>
            <a:endParaRPr lang="ru-RU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clrChange>
              <a:clrFrom>
                <a:srgbClr val="020202"/>
              </a:clrFrom>
              <a:clrTo>
                <a:srgbClr val="020202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133" y="2204578"/>
            <a:ext cx="1390890" cy="108069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498605" y="3501008"/>
            <a:ext cx="2702947" cy="7920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добро  истина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справедливость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власть свобода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28843" y="1124571"/>
            <a:ext cx="1344180" cy="9362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092280" y="404664"/>
            <a:ext cx="1526650" cy="14398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850076" y="2204577"/>
            <a:ext cx="1610355" cy="10806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308304" y="4434780"/>
            <a:ext cx="1656184" cy="127444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292080" y="5589240"/>
            <a:ext cx="1557997" cy="11521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6398421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6" grpId="0" animBg="1"/>
      <p:bldP spid="8" grpId="0" animBg="1"/>
      <p:bldP spid="9" grpId="0" animBg="1"/>
      <p:bldP spid="10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</TotalTime>
  <Words>609</Words>
  <Application>Microsoft Office PowerPoint</Application>
  <PresentationFormat>Экран (4:3)</PresentationFormat>
  <Paragraphs>186</Paragraphs>
  <Slides>18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Оформление по умолчанию</vt:lpstr>
      <vt:lpstr>Слайд 1</vt:lpstr>
      <vt:lpstr>Определите  основные сферы жизни общества</vt:lpstr>
      <vt:lpstr>Структура  духовного мира личности</vt:lpstr>
      <vt:lpstr>Элементы духовной сферы жизни общества</vt:lpstr>
      <vt:lpstr>Слайд 5</vt:lpstr>
      <vt:lpstr>Где начинается культура человека?</vt:lpstr>
      <vt:lpstr>Основные сферы культуры</vt:lpstr>
      <vt:lpstr>Русские художники импрессионисты</vt:lpstr>
      <vt:lpstr>Функции культуры</vt:lpstr>
      <vt:lpstr>Слайд 10</vt:lpstr>
      <vt:lpstr>Слайд 11</vt:lpstr>
      <vt:lpstr>Формы культуры</vt:lpstr>
      <vt:lpstr>Характерные черты  основных форм культуры</vt:lpstr>
      <vt:lpstr>Разновидности культуры</vt:lpstr>
      <vt:lpstr>Культура душа общества</vt:lpstr>
      <vt:lpstr>Закрепление пройденной темы   «Культура и духовная жизнь» 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Довольный пользователь Microsoft Office</dc:creator>
  <cp:lastModifiedBy>User</cp:lastModifiedBy>
  <cp:revision>60</cp:revision>
  <dcterms:created xsi:type="dcterms:W3CDTF">2010-10-27T17:42:14Z</dcterms:created>
  <dcterms:modified xsi:type="dcterms:W3CDTF">2010-11-10T11:41:32Z</dcterms:modified>
</cp:coreProperties>
</file>