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258" r:id="rId3"/>
    <p:sldId id="259" r:id="rId4"/>
    <p:sldId id="260" r:id="rId5"/>
    <p:sldId id="314" r:id="rId6"/>
    <p:sldId id="261" r:id="rId7"/>
    <p:sldId id="263" r:id="rId8"/>
    <p:sldId id="268" r:id="rId9"/>
    <p:sldId id="264" r:id="rId10"/>
    <p:sldId id="265" r:id="rId11"/>
    <p:sldId id="266" r:id="rId12"/>
    <p:sldId id="319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321" r:id="rId22"/>
    <p:sldId id="322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10" r:id="rId54"/>
    <p:sldId id="309" r:id="rId55"/>
    <p:sldId id="311" r:id="rId56"/>
    <p:sldId id="312" r:id="rId57"/>
    <p:sldId id="313" r:id="rId58"/>
    <p:sldId id="315" r:id="rId59"/>
    <p:sldId id="316" r:id="rId60"/>
    <p:sldId id="317" r:id="rId61"/>
    <p:sldId id="318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A1D6D-BA3F-4811-A9BB-259E29A98FCA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D4A8B-83C3-4E89-BEE3-C998C4631E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43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D4A8B-83C3-4E89-BEE3-C998C4631EC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D4A8B-83C3-4E89-BEE3-C998C4631EC8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26CF-6943-404C-A47C-89314FF71C17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96A3-6FB8-4452-9CF1-5A4E3A765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26CF-6943-404C-A47C-89314FF71C17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96A3-6FB8-4452-9CF1-5A4E3A765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26CF-6943-404C-A47C-89314FF71C17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96A3-6FB8-4452-9CF1-5A4E3A765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26CF-6943-404C-A47C-89314FF71C17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96A3-6FB8-4452-9CF1-5A4E3A765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26CF-6943-404C-A47C-89314FF71C17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96A3-6FB8-4452-9CF1-5A4E3A765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26CF-6943-404C-A47C-89314FF71C17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96A3-6FB8-4452-9CF1-5A4E3A765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26CF-6943-404C-A47C-89314FF71C17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96A3-6FB8-4452-9CF1-5A4E3A765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26CF-6943-404C-A47C-89314FF71C17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96A3-6FB8-4452-9CF1-5A4E3A765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26CF-6943-404C-A47C-89314FF71C17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96A3-6FB8-4452-9CF1-5A4E3A765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26CF-6943-404C-A47C-89314FF71C17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96A3-6FB8-4452-9CF1-5A4E3A765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26CF-6943-404C-A47C-89314FF71C17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96A3-6FB8-4452-9CF1-5A4E3A765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126CF-6943-404C-A47C-89314FF71C17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C96A3-6FB8-4452-9CF1-5A4E3A765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4.png"/><Relationship Id="rId7" Type="http://schemas.openxmlformats.org/officeDocument/2006/relationships/slide" Target="slide1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6.gif"/><Relationship Id="rId4" Type="http://schemas.openxmlformats.org/officeDocument/2006/relationships/hyperlink" Target="http://www.animationfactory.com/en/search/close-up.mc?&amp;oid=4953356&amp;s=26&amp;sc=26&amp;st=199&amp;category_id=E1HB&amp;spage=2&amp;hoid=64bbd8f42b769c3d39e75a19849e8a53" TargetMode="External"/><Relationship Id="rId9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4.png"/><Relationship Id="rId7" Type="http://schemas.openxmlformats.org/officeDocument/2006/relationships/slide" Target="slide20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6.gif"/><Relationship Id="rId4" Type="http://schemas.openxmlformats.org/officeDocument/2006/relationships/hyperlink" Target="http://www.animationfactory.com/en/search/close-up.mc?&amp;oid=4953356&amp;s=26&amp;sc=26&amp;st=199&amp;category_id=E1HB&amp;spage=2&amp;hoid=64bbd8f42b769c3d39e75a19849e8a53" TargetMode="External"/><Relationship Id="rId9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4.png"/><Relationship Id="rId7" Type="http://schemas.openxmlformats.org/officeDocument/2006/relationships/slide" Target="slide27.xml"/><Relationship Id="rId12" Type="http://schemas.openxmlformats.org/officeDocument/2006/relationships/slide" Target="slide32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11" Type="http://schemas.openxmlformats.org/officeDocument/2006/relationships/slide" Target="slide31.xml"/><Relationship Id="rId5" Type="http://schemas.openxmlformats.org/officeDocument/2006/relationships/slide" Target="slide25.xml"/><Relationship Id="rId10" Type="http://schemas.openxmlformats.org/officeDocument/2006/relationships/slide" Target="slide30.xml"/><Relationship Id="rId4" Type="http://schemas.openxmlformats.org/officeDocument/2006/relationships/image" Target="../media/image29.jpeg"/><Relationship Id="rId9" Type="http://schemas.openxmlformats.org/officeDocument/2006/relationships/slide" Target="slide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hyperlink" Target="http://www.animationfactory.com/en/search/close-up.mc?&amp;oid=4954065&amp;s=51&amp;sc=51&amp;st=199&amp;category_id=E1HB&amp;spage=3&amp;hoid=5d94bc712cffbba5278b67fa70124d68" TargetMode="External"/><Relationship Id="rId7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4.png"/><Relationship Id="rId7" Type="http://schemas.openxmlformats.org/officeDocument/2006/relationships/slide" Target="slide37.xml"/><Relationship Id="rId12" Type="http://schemas.openxmlformats.org/officeDocument/2006/relationships/slide" Target="slide42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11" Type="http://schemas.openxmlformats.org/officeDocument/2006/relationships/slide" Target="slide41.xml"/><Relationship Id="rId5" Type="http://schemas.openxmlformats.org/officeDocument/2006/relationships/slide" Target="slide35.xml"/><Relationship Id="rId10" Type="http://schemas.openxmlformats.org/officeDocument/2006/relationships/slide" Target="slide40.xml"/><Relationship Id="rId4" Type="http://schemas.openxmlformats.org/officeDocument/2006/relationships/image" Target="../media/image29.jpeg"/><Relationship Id="rId9" Type="http://schemas.openxmlformats.org/officeDocument/2006/relationships/slide" Target="slide3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6.gif"/><Relationship Id="rId4" Type="http://schemas.openxmlformats.org/officeDocument/2006/relationships/hyperlink" Target="http://www.animationfactory.com/en/search/close-up.mc?&amp;oid=4953356&amp;s=26&amp;sc=26&amp;st=199&amp;category_id=E1HB&amp;spage=2&amp;hoid=64bbd8f42b769c3d39e75a19849e8a53" TargetMode="External"/><Relationship Id="rId9" Type="http://schemas.openxmlformats.org/officeDocument/2006/relationships/slide" Target="slide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image" Target="../media/image4.png"/><Relationship Id="rId7" Type="http://schemas.openxmlformats.org/officeDocument/2006/relationships/slide" Target="slide47.xml"/><Relationship Id="rId12" Type="http://schemas.openxmlformats.org/officeDocument/2006/relationships/slide" Target="slide52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6.xml"/><Relationship Id="rId11" Type="http://schemas.openxmlformats.org/officeDocument/2006/relationships/slide" Target="slide51.xml"/><Relationship Id="rId5" Type="http://schemas.openxmlformats.org/officeDocument/2006/relationships/slide" Target="slide45.xml"/><Relationship Id="rId10" Type="http://schemas.openxmlformats.org/officeDocument/2006/relationships/slide" Target="slide50.xml"/><Relationship Id="rId4" Type="http://schemas.openxmlformats.org/officeDocument/2006/relationships/image" Target="../media/image29.jpeg"/><Relationship Id="rId9" Type="http://schemas.openxmlformats.org/officeDocument/2006/relationships/slide" Target="slide4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6.gif"/><Relationship Id="rId4" Type="http://schemas.openxmlformats.org/officeDocument/2006/relationships/hyperlink" Target="http://www.animationfactory.com/en/search/close-up.mc?&amp;oid=4953356&amp;s=26&amp;sc=26&amp;st=199&amp;category_id=E1HB&amp;spage=2&amp;hoid=64bbd8f42b769c3d39e75a19849e8a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625" y="401638"/>
            <a:ext cx="7850188" cy="58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Ente166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nter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32813" y="260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Line 14"/>
          <p:cNvSpPr>
            <a:spLocks noChangeShapeType="1"/>
          </p:cNvSpPr>
          <p:nvPr/>
        </p:nvSpPr>
        <p:spPr bwMode="auto">
          <a:xfrm>
            <a:off x="323850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3" name="Line 15"/>
          <p:cNvSpPr>
            <a:spLocks noChangeShapeType="1"/>
          </p:cNvSpPr>
          <p:nvPr/>
        </p:nvSpPr>
        <p:spPr bwMode="auto">
          <a:xfrm>
            <a:off x="323850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4" name="Line 16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5" name="Line 17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268" fill="hold"/>
                                        <p:tgtEl>
                                          <p:spTgt spid="30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5778" name="Picture 2" descr="C:\Users\Мама\Desktop\0_6e8e2_d876fa4c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4343400" cy="32639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7224" y="357166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Хиросима и Нагасаки</a:t>
            </a:r>
            <a:endParaRPr lang="ru-RU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5779" name="Picture 3" descr="C:\Users\Мама\Desktop\1247670908_findistri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6626" y="3143248"/>
            <a:ext cx="4673055" cy="3548060"/>
          </a:xfrm>
          <a:prstGeom prst="rect">
            <a:avLst/>
          </a:prstGeom>
          <a:noFill/>
        </p:spPr>
      </p:pic>
      <p:pic>
        <p:nvPicPr>
          <p:cNvPr id="11" name="Picture 4" descr="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57224" y="357166"/>
            <a:ext cx="435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«Десять сталинских ударов»</a:t>
            </a:r>
            <a:endParaRPr lang="ru-RU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1" name="Picture 4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2" descr="C:\Users\Мама\Desktop\129801857126053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857496"/>
            <a:ext cx="1928826" cy="2449302"/>
          </a:xfrm>
          <a:prstGeom prst="rect">
            <a:avLst/>
          </a:prstGeom>
          <a:noFill/>
        </p:spPr>
      </p:pic>
      <p:pic>
        <p:nvPicPr>
          <p:cNvPr id="76803" name="Picture 3" descr="C:\Users\Мама\Desktop\536a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28604"/>
            <a:ext cx="3429024" cy="59293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461" y="5715016"/>
            <a:ext cx="1904377" cy="82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4786314" y="500042"/>
            <a:ext cx="4214842" cy="5214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Константин Симонов</a:t>
            </a:r>
            <a:endParaRPr lang="ru-RU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Picture 2" descr="C:\Documents and Settings\Жильцова Елена\Рабочий стол\зеркало (День победы)\фотографии\H1OMCAC6X3I1CAQJS64KCAY1E0R7CAF8X2AJCADD11H1CAPMMLUVCAPK64GRCAMN2AV3CAU9KW15CAV9RZHQCANHF7X1CA09ASKVCAER5ZJTCAMN0MJ0CA92ZH6WCA09MUYTCAJHZKEACAVI0YD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571472" y="357166"/>
            <a:ext cx="4305414" cy="5357850"/>
          </a:xfrm>
          <a:noFill/>
        </p:spPr>
      </p:pic>
      <p:pic>
        <p:nvPicPr>
          <p:cNvPr id="10" name="Picture 2" descr="C:\Documents and Settings\Жильцова Елена\Рабочий стол\зеркало (День победы)\фотографии\H1OMCAC6X3I1CAQJS64KCAY1E0R7CAF8X2AJCADD11H1CAPMMLUVCAPK64GRCAMN2AV3CAU9KW15CAV9RZHQCANHF7X1CA09ASKVCAER5ZJTCAMN0MJ0CA92ZH6WCA09MUYTCAJHZKEACAVI0YD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80900" y="357166"/>
            <a:ext cx="4305414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Line 6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4" name="Line 7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127" name="Picture 12" descr="Teacher reading to clas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404813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Box 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771775" y="836613"/>
            <a:ext cx="52562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Arial Narrow" pitchFamily="34" charset="0"/>
              </a:rPr>
              <a:t>1. </a:t>
            </a:r>
            <a:r>
              <a:rPr lang="ru-RU" sz="2400" b="1" dirty="0" smtClean="0">
                <a:latin typeface="Arial Narrow" pitchFamily="34" charset="0"/>
              </a:rPr>
              <a:t>Через сколько месяцев после капитуляции Германии СССР должен был объявить войну Японии?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5129" name="TextBox 13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2786051" y="2333625"/>
            <a:ext cx="57864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 Narrow" pitchFamily="34" charset="0"/>
              </a:rPr>
              <a:t>2. Назовите </a:t>
            </a:r>
            <a:r>
              <a:rPr lang="ru-RU" sz="2400" b="1" dirty="0" smtClean="0">
                <a:latin typeface="Arial Narrow" pitchFamily="34" charset="0"/>
              </a:rPr>
              <a:t>фамилию самого знаменитого полководца Великой Отечественной войны.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5130" name="TextBox 14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042988" y="3584575"/>
            <a:ext cx="5464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Arial Narrow" pitchFamily="34" charset="0"/>
              </a:rPr>
              <a:t>3. </a:t>
            </a:r>
            <a:r>
              <a:rPr lang="ru-RU" sz="2400" b="1" dirty="0" smtClean="0">
                <a:latin typeface="Arial Narrow" pitchFamily="34" charset="0"/>
              </a:rPr>
              <a:t>Назовите автора песни «Журавли».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5131" name="TextBox 15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1042988" y="4437063"/>
            <a:ext cx="72014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 Narrow" pitchFamily="34" charset="0"/>
              </a:rPr>
              <a:t>4. </a:t>
            </a:r>
            <a:r>
              <a:rPr lang="ru-RU" sz="2400" b="1" dirty="0" smtClean="0">
                <a:latin typeface="Arial Narrow" pitchFamily="34" charset="0"/>
              </a:rPr>
              <a:t>Назовите автора стихотворения «Его зарыли в шар земной».</a:t>
            </a:r>
            <a:endParaRPr lang="ru-RU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29" grpId="0"/>
      <p:bldP spid="5130" grpId="0"/>
      <p:bldP spid="51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7224" y="357166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Через 3 месяца.</a:t>
            </a:r>
            <a:endParaRPr lang="ru-RU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7826" name="Picture 2" descr="C:\Users\Мама\Desktop\desa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571612"/>
            <a:ext cx="6572296" cy="40479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4348" y="357166"/>
            <a:ext cx="77867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Георгий Константинович </a:t>
            </a:r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ЖУКОВ</a:t>
            </a:r>
            <a:endParaRPr lang="ru-RU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8850" name="Picture 2" descr="C:\Users\Мама\Desktop\or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857364"/>
            <a:ext cx="5643602" cy="42327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3" descr="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85728"/>
            <a:ext cx="6786610" cy="2571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1741" y="450888"/>
            <a:ext cx="3466264" cy="449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091741" y="4941275"/>
            <a:ext cx="3441072" cy="792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Расул Гамзатов</a:t>
            </a:r>
            <a:endParaRPr lang="ru-RU" sz="3600" b="1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9" name="Picture 2" descr="C:\Documents and Settings\Жильцова Елена\Рабочий стол\зеркало (День победы)\фотографии\6JS0CANUVN5QCA38E92QCAQZ25QMCA3Q8O0ZCAQSYXEBCAF3094PCA7AVR4ECAO63ULGCAMTUA34CAVIYP5MCA76KL04CA6TS5VCCAKSH6XYCAXWGMPMCAL3F9LSCAISDIISCA9GHF0TCAPBPR2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872" y="255071"/>
            <a:ext cx="5286664" cy="631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7158" y="1142984"/>
            <a:ext cx="3278738" cy="3643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Сергей Сергеевич Орлов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Line 6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4" name="Line 7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127" name="Picture 12" descr="Teacher reading to clas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404813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Box 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771775" y="836613"/>
            <a:ext cx="572931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 Narrow" pitchFamily="34" charset="0"/>
              </a:rPr>
              <a:t>1. </a:t>
            </a:r>
            <a:r>
              <a:rPr lang="ru-RU" sz="2400" b="1" dirty="0" smtClean="0">
                <a:latin typeface="Arial Narrow" pitchFamily="34" charset="0"/>
              </a:rPr>
              <a:t>Около какого города на р.Эльбе встретились советские и американские войска?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5129" name="TextBox 13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2786051" y="2333625"/>
            <a:ext cx="57864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 Narrow" pitchFamily="34" charset="0"/>
              </a:rPr>
              <a:t>2. Назовите </a:t>
            </a:r>
            <a:r>
              <a:rPr lang="ru-RU" sz="2400" b="1" dirty="0" smtClean="0">
                <a:latin typeface="Arial Narrow" pitchFamily="34" charset="0"/>
              </a:rPr>
              <a:t>знаменитую крепость – герой.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5130" name="TextBox 14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068997" y="3228803"/>
            <a:ext cx="69580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3. Советский поэт-фронтовик  «Умер не от старости, а от старых военных ран».</a:t>
            </a:r>
          </a:p>
          <a:p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5131" name="TextBox 15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1142976" y="4429132"/>
            <a:ext cx="71014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4. Какой из своих романов А.Н.Толстой закончил писать в день начала Великой Отечественной войны?</a:t>
            </a:r>
            <a:endParaRPr lang="ru-RU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29" grpId="0"/>
      <p:bldP spid="5130" grpId="0"/>
      <p:bldP spid="51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4348" y="357166"/>
            <a:ext cx="7786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err="1" smtClean="0">
                <a:solidFill>
                  <a:srgbClr val="C00000"/>
                </a:solidFill>
                <a:latin typeface="Arial Black" pitchFamily="34" charset="0"/>
              </a:rPr>
              <a:t>г.Торгау</a:t>
            </a:r>
            <a:endParaRPr lang="ru-RU" sz="7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9874" name="Picture 2" descr="C:\Users\Мама\Desktop\post-3-130681939457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428736"/>
            <a:ext cx="5715015" cy="43586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titled-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428728" y="4214818"/>
            <a:ext cx="64008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</a:rPr>
              <a:t>Разминка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 advTm="0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4348" y="357166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Брестская крепость</a:t>
            </a:r>
            <a:endParaRPr lang="ru-RU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80898" name="Picture 2" descr="C:\Users\Мама\Desktop\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285860"/>
            <a:ext cx="4671090" cy="2562230"/>
          </a:xfrm>
          <a:prstGeom prst="rect">
            <a:avLst/>
          </a:prstGeom>
          <a:noFill/>
        </p:spPr>
      </p:pic>
      <p:pic>
        <p:nvPicPr>
          <p:cNvPr id="80899" name="Picture 3" descr="C:\Users\Мама\Desktop\118721426246c373b6852242.468172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643314"/>
            <a:ext cx="4287963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46071" y="2132856"/>
            <a:ext cx="3754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Семен </a:t>
            </a:r>
            <a:r>
              <a:rPr lang="ru-RU" sz="4800" dirty="0" err="1" smtClean="0">
                <a:solidFill>
                  <a:srgbClr val="C00000"/>
                </a:solidFill>
                <a:latin typeface="Arial Black" pitchFamily="34" charset="0"/>
              </a:rPr>
              <a:t>Гудзенко</a:t>
            </a:r>
            <a:endParaRPr lang="ru-RU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" name="Picture 2" descr="C:\Documents and Settings\Жильцова Елена\Рабочий стол\зеркало (День победы)\рабочие материалы 30.11.09\фотографии\гудзенк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2065" y="480893"/>
            <a:ext cx="3850748" cy="569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83968" y="357166"/>
            <a:ext cx="4217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«Хмурое утро»</a:t>
            </a:r>
            <a:endParaRPr lang="ru-RU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975104" y="548680"/>
            <a:ext cx="3282815" cy="4357718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5004048" y="1926826"/>
            <a:ext cx="3086122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ntitled-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00034" y="4365625"/>
            <a:ext cx="821537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5400" b="1" i="1" dirty="0" smtClean="0">
                <a:solidFill>
                  <a:schemeClr val="bg1"/>
                </a:solidFill>
              </a:rPr>
              <a:t>1 раунд</a:t>
            </a:r>
            <a:endParaRPr lang="ru-RU" sz="5400" b="1" i="1" dirty="0">
              <a:solidFill>
                <a:schemeClr val="bg1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sz="5400" b="1" i="1" dirty="0" smtClean="0">
                <a:solidFill>
                  <a:schemeClr val="bg1"/>
                </a:solidFill>
              </a:rPr>
              <a:t>«Трагическое начало»</a:t>
            </a:r>
            <a:endParaRPr lang="ru-RU" sz="5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8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Line 9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5" name="Line 10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6" name="Line 11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7" name="Line 12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1285860"/>
            <a:ext cx="2286016" cy="10001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ИСТОРИЯ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4143380"/>
            <a:ext cx="2286016" cy="10001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3300"/>
                </a:solidFill>
                <a:latin typeface="Arial Black" pitchFamily="34" charset="0"/>
              </a:rPr>
              <a:t>ЛИТЕРАТУРА</a:t>
            </a:r>
            <a:endParaRPr lang="ru-RU" sz="20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928662" y="2643182"/>
            <a:ext cx="1000132" cy="928694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2143108" y="2643182"/>
            <a:ext cx="1000132" cy="928694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3428992" y="2643182"/>
            <a:ext cx="1000132" cy="928694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4643438" y="2643182"/>
            <a:ext cx="1000132" cy="928694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5857884" y="2643182"/>
            <a:ext cx="1000132" cy="928694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7072330" y="2643182"/>
            <a:ext cx="1000132" cy="928694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hlinkClick r:id="rId5" action="ppaction://hlinksldjump"/>
          </p:cNvPr>
          <p:cNvSpPr/>
          <p:nvPr/>
        </p:nvSpPr>
        <p:spPr>
          <a:xfrm>
            <a:off x="3571868" y="1357298"/>
            <a:ext cx="1000132" cy="85725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latin typeface="Arial Black" pitchFamily="34" charset="0"/>
              </a:rPr>
              <a:t>10</a:t>
            </a:r>
            <a:endParaRPr lang="ru-RU" sz="28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22" name="Овал 21">
            <a:hlinkClick r:id="rId6" action="ppaction://hlinksldjump"/>
          </p:cNvPr>
          <p:cNvSpPr/>
          <p:nvPr/>
        </p:nvSpPr>
        <p:spPr>
          <a:xfrm>
            <a:off x="4929190" y="1357298"/>
            <a:ext cx="1000132" cy="85725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latin typeface="Arial Black" pitchFamily="34" charset="0"/>
              </a:rPr>
              <a:t>20</a:t>
            </a:r>
            <a:endParaRPr lang="ru-RU" sz="28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23" name="Овал 22">
            <a:hlinkClick r:id="rId7" action="ppaction://hlinksldjump"/>
          </p:cNvPr>
          <p:cNvSpPr/>
          <p:nvPr/>
        </p:nvSpPr>
        <p:spPr>
          <a:xfrm>
            <a:off x="6215074" y="1357298"/>
            <a:ext cx="1000132" cy="85725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latin typeface="Arial Black" pitchFamily="34" charset="0"/>
              </a:rPr>
              <a:t>30</a:t>
            </a:r>
            <a:endParaRPr lang="ru-RU" sz="28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24" name="Овал 23">
            <a:hlinkClick r:id="rId8" action="ppaction://hlinksldjump"/>
          </p:cNvPr>
          <p:cNvSpPr/>
          <p:nvPr/>
        </p:nvSpPr>
        <p:spPr>
          <a:xfrm>
            <a:off x="7572396" y="1357298"/>
            <a:ext cx="1000132" cy="85725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latin typeface="Arial Black" pitchFamily="34" charset="0"/>
              </a:rPr>
              <a:t>40</a:t>
            </a:r>
            <a:endParaRPr lang="ru-RU" sz="28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25" name="Овал 24">
            <a:hlinkClick r:id="rId9" action="ppaction://hlinksldjump"/>
          </p:cNvPr>
          <p:cNvSpPr/>
          <p:nvPr/>
        </p:nvSpPr>
        <p:spPr>
          <a:xfrm>
            <a:off x="3571868" y="4143380"/>
            <a:ext cx="1000132" cy="85725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latin typeface="Arial Black" pitchFamily="34" charset="0"/>
              </a:rPr>
              <a:t>10</a:t>
            </a:r>
            <a:endParaRPr lang="ru-RU" sz="28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26" name="Овал 25">
            <a:hlinkClick r:id="rId10" action="ppaction://hlinksldjump"/>
          </p:cNvPr>
          <p:cNvSpPr/>
          <p:nvPr/>
        </p:nvSpPr>
        <p:spPr>
          <a:xfrm>
            <a:off x="4929190" y="4143380"/>
            <a:ext cx="1000132" cy="85725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latin typeface="Arial Black" pitchFamily="34" charset="0"/>
              </a:rPr>
              <a:t>20</a:t>
            </a:r>
            <a:endParaRPr lang="ru-RU" sz="28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27" name="Овал 26">
            <a:hlinkClick r:id="rId11" action="ppaction://hlinksldjump"/>
          </p:cNvPr>
          <p:cNvSpPr/>
          <p:nvPr/>
        </p:nvSpPr>
        <p:spPr>
          <a:xfrm>
            <a:off x="6215074" y="4143380"/>
            <a:ext cx="1000132" cy="85725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latin typeface="Arial Black" pitchFamily="34" charset="0"/>
              </a:rPr>
              <a:t>30</a:t>
            </a:r>
            <a:endParaRPr lang="ru-RU" sz="28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28" name="Овал 27">
            <a:hlinkClick r:id="rId12" action="ppaction://hlinksldjump"/>
          </p:cNvPr>
          <p:cNvSpPr/>
          <p:nvPr/>
        </p:nvSpPr>
        <p:spPr>
          <a:xfrm>
            <a:off x="7500958" y="4143380"/>
            <a:ext cx="1000132" cy="85725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latin typeface="Arial Black" pitchFamily="34" charset="0"/>
              </a:rPr>
              <a:t>40</a:t>
            </a:r>
            <a:endParaRPr lang="ru-RU" sz="2800" dirty="0">
              <a:solidFill>
                <a:srgbClr val="0033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214414" y="642918"/>
            <a:ext cx="685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Назовите дату начала Великой Отечественной войны.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786" y="3143248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22 июня 1941 года</a:t>
            </a:r>
            <a:endParaRPr lang="ru-RU" sz="6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5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Line 6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1" name="Line 7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2" name="Line 8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3" name="Line 9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214414" y="642918"/>
            <a:ext cx="685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Как назывался немецкий план ведения войны против СССР?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3143248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«Барбаросса»</a:t>
            </a:r>
            <a:endParaRPr lang="ru-RU" sz="6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4" name="Line 6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5" name="Line 7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6" name="Line 8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214414" y="642918"/>
            <a:ext cx="68580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Кто обратился к советским людям 22 июня 1941 года с заявлением о начале войны с Германией?</a:t>
            </a:r>
            <a:endParaRPr lang="ru-RU" sz="3200" dirty="0">
              <a:latin typeface="Arial Black" pitchFamily="34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>
            <a:off x="1928794" y="2786058"/>
            <a:ext cx="6072230" cy="2886776"/>
            <a:chOff x="1928794" y="2786058"/>
            <a:chExt cx="6072230" cy="2886776"/>
          </a:xfrm>
        </p:grpSpPr>
        <p:pic>
          <p:nvPicPr>
            <p:cNvPr id="15371" name="Picture 11" descr="http://www.ukrainiangenocide.com/images/Molotov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8794" y="2786058"/>
              <a:ext cx="2108106" cy="2886776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4286248" y="3429000"/>
              <a:ext cx="371477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rgbClr val="C00000"/>
                  </a:solidFill>
                  <a:latin typeface="Arial Black" pitchFamily="34" charset="0"/>
                </a:rPr>
                <a:t>Вячеслав Михайлович Молотов</a:t>
              </a:r>
              <a:endParaRPr lang="ru-RU" sz="44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214414" y="642918"/>
            <a:ext cx="68580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Этими словами стала заканчиваться любая сводка с фронта. </a:t>
            </a:r>
          </a:p>
          <a:p>
            <a:pPr algn="ctr"/>
            <a:r>
              <a:rPr lang="ru-RU" sz="3200" dirty="0" smtClean="0">
                <a:latin typeface="Arial Black" pitchFamily="34" charset="0"/>
              </a:rPr>
              <a:t>Назовите эти слова.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71604" y="3429000"/>
            <a:ext cx="6429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Наше дело правое!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Враг будет разбит!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Победа будет за нами!</a:t>
            </a:r>
            <a:endParaRPr lang="ru-RU" sz="4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Line 6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3" name="Line 7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4" name="Line 8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5" name="Line 9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4414" y="642918"/>
            <a:ext cx="6858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«Жизнь моя песней звенела в народе,</a:t>
            </a:r>
          </a:p>
          <a:p>
            <a:pPr algn="ctr"/>
            <a:r>
              <a:rPr lang="ru-RU" sz="3200" dirty="0" smtClean="0">
                <a:latin typeface="Arial Black" pitchFamily="34" charset="0"/>
              </a:rPr>
              <a:t>Смерть моя песней борьбы прозвучит!»</a:t>
            </a:r>
          </a:p>
          <a:p>
            <a:pPr algn="ctr"/>
            <a:r>
              <a:rPr lang="ru-RU" sz="3200" dirty="0" smtClean="0">
                <a:latin typeface="Arial Black" pitchFamily="34" charset="0"/>
              </a:rPr>
              <a:t>Назовите автора строк.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3429000"/>
            <a:ext cx="4357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err="1" smtClean="0">
                <a:solidFill>
                  <a:srgbClr val="C00000"/>
                </a:solidFill>
                <a:latin typeface="Arial Black" pitchFamily="34" charset="0"/>
              </a:rPr>
              <a:t>Муса</a:t>
            </a:r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4400" dirty="0" err="1" smtClean="0">
                <a:solidFill>
                  <a:srgbClr val="C00000"/>
                </a:solidFill>
                <a:latin typeface="Arial Black" pitchFamily="34" charset="0"/>
              </a:rPr>
              <a:t>Джалиль</a:t>
            </a:r>
            <a:endParaRPr lang="ru-RU" sz="4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292080" y="3151720"/>
            <a:ext cx="2643206" cy="34476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571500"/>
            <a:ext cx="5761038" cy="1143000"/>
          </a:xfrm>
        </p:spPr>
        <p:txBody>
          <a:bodyPr/>
          <a:lstStyle/>
          <a:p>
            <a:pPr eaLnBrk="1" hangingPunct="1"/>
            <a:r>
              <a:rPr lang="ru-RU" sz="6600" smtClean="0">
                <a:solidFill>
                  <a:srgbClr val="C00000"/>
                </a:solidFill>
                <a:latin typeface="Arial Black" pitchFamily="34" charset="0"/>
              </a:rPr>
              <a:t>Разминка:</a:t>
            </a:r>
          </a:p>
        </p:txBody>
      </p:sp>
      <p:pic>
        <p:nvPicPr>
          <p:cNvPr id="4099" name="Picture 8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9" descr="Girl Grad Philosophy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76250"/>
            <a:ext cx="9350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Line 11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2" name="Line 12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3" name="Line 13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4" name="Line 14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" name="Скругленный прямоугольник 2">
            <a:hlinkClick r:id="rId5" action="ppaction://hlinksldjump"/>
          </p:cNvPr>
          <p:cNvSpPr/>
          <p:nvPr/>
        </p:nvSpPr>
        <p:spPr>
          <a:xfrm>
            <a:off x="1000100" y="1928803"/>
            <a:ext cx="1979612" cy="107157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Arial Black" pitchFamily="34" charset="0"/>
              </a:rPr>
              <a:t>1 группа</a:t>
            </a:r>
          </a:p>
        </p:txBody>
      </p:sp>
      <p:sp>
        <p:nvSpPr>
          <p:cNvPr id="10" name="Скругленный прямоугольник 9">
            <a:hlinkClick r:id="rId6" action="ppaction://hlinksldjump"/>
          </p:cNvPr>
          <p:cNvSpPr/>
          <p:nvPr/>
        </p:nvSpPr>
        <p:spPr>
          <a:xfrm>
            <a:off x="3071802" y="2786058"/>
            <a:ext cx="1979612" cy="114300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</a:rPr>
              <a:t>2 </a:t>
            </a:r>
            <a:r>
              <a:rPr lang="ru-RU" sz="3200" b="1" dirty="0">
                <a:solidFill>
                  <a:schemeClr val="bg1"/>
                </a:solidFill>
                <a:latin typeface="Arial Black" pitchFamily="34" charset="0"/>
              </a:rPr>
              <a:t>группа</a:t>
            </a:r>
          </a:p>
        </p:txBody>
      </p:sp>
      <p:sp>
        <p:nvSpPr>
          <p:cNvPr id="11" name="Скругленный прямоугольник 10">
            <a:hlinkClick r:id="rId7" action="ppaction://hlinksldjump"/>
          </p:cNvPr>
          <p:cNvSpPr/>
          <p:nvPr/>
        </p:nvSpPr>
        <p:spPr>
          <a:xfrm>
            <a:off x="5072066" y="4000504"/>
            <a:ext cx="1979612" cy="114300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</a:rPr>
              <a:t>3 </a:t>
            </a:r>
            <a:r>
              <a:rPr lang="ru-RU" sz="3200" b="1" dirty="0">
                <a:solidFill>
                  <a:schemeClr val="bg1"/>
                </a:solidFill>
                <a:latin typeface="Arial Black" pitchFamily="34" charset="0"/>
              </a:rPr>
              <a:t>группа</a:t>
            </a:r>
          </a:p>
        </p:txBody>
      </p:sp>
      <p:sp>
        <p:nvSpPr>
          <p:cNvPr id="12" name="Скругленный прямоугольник 11">
            <a:hlinkClick r:id="rId8" action="ppaction://hlinksldjump"/>
          </p:cNvPr>
          <p:cNvSpPr/>
          <p:nvPr/>
        </p:nvSpPr>
        <p:spPr>
          <a:xfrm>
            <a:off x="6643702" y="5286388"/>
            <a:ext cx="1979612" cy="107157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</a:rPr>
              <a:t>4 </a:t>
            </a:r>
            <a:r>
              <a:rPr lang="ru-RU" sz="3200" b="1" dirty="0">
                <a:solidFill>
                  <a:schemeClr val="bg1"/>
                </a:solidFill>
                <a:latin typeface="Arial Black" pitchFamily="34" charset="0"/>
              </a:rPr>
              <a:t>группа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5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36" name="Line 6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37" name="Line 7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38" name="Line 8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8439" name="Picture 9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4414" y="642918"/>
            <a:ext cx="6858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Великая Отечественная война сделала этого писателя фронтовым корреспондентом газеты «Красная звезда», «Броня», «Одухотворенные люди»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7430" y="4104452"/>
            <a:ext cx="6858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Андрей Платонович Платонов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99591" y="642918"/>
            <a:ext cx="76332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Поэт фронтового поколения. Будучи студентом ушел добровольцем на фронт. Самое известное стихотворение «Сороковые»</a:t>
            </a:r>
            <a:endParaRPr lang="ru-RU" sz="3200" dirty="0">
              <a:latin typeface="Arial Black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61446" y="3216138"/>
            <a:ext cx="7109510" cy="3000396"/>
            <a:chOff x="1115616" y="3550422"/>
            <a:chExt cx="7109510" cy="300039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6044838" y="3550422"/>
              <a:ext cx="2180288" cy="3000396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115616" y="4304175"/>
              <a:ext cx="49292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rgbClr val="FF0000"/>
                  </a:solidFill>
                  <a:latin typeface="Arial Black" pitchFamily="34" charset="0"/>
                </a:rPr>
                <a:t>Давид Самуилович Самойлов</a:t>
              </a:r>
              <a:endParaRPr lang="ru-RU" sz="32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0487" name="Picture 7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568" y="548680"/>
            <a:ext cx="78466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Arial Black" pitchFamily="34" charset="0"/>
              </a:rPr>
              <a:t>Назовите писателя и его произведение о жизни крестьянских детей в послевоенное время, у которых любимым лакомством был пряник.</a:t>
            </a:r>
            <a:endParaRPr lang="ru-RU" sz="3000" dirty="0">
              <a:latin typeface="Arial Black" pitchFamily="34" charset="0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098576" y="3375204"/>
            <a:ext cx="2433178" cy="278608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330824" y="3983415"/>
            <a:ext cx="4359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  <a:latin typeface="Arial Black" pitchFamily="34" charset="0"/>
              </a:rPr>
              <a:t>В.П.Астафьев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«Конь с </a:t>
            </a:r>
            <a:r>
              <a:rPr lang="ru-RU" sz="3200" dirty="0" err="1" smtClean="0">
                <a:solidFill>
                  <a:srgbClr val="FF0000"/>
                </a:solidFill>
                <a:latin typeface="Arial Black" pitchFamily="34" charset="0"/>
              </a:rPr>
              <a:t>розовой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 гривой»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ntitled-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42910" y="4365625"/>
            <a:ext cx="792961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5400" b="1" i="1" dirty="0" smtClean="0">
                <a:solidFill>
                  <a:schemeClr val="bg1"/>
                </a:solidFill>
              </a:rPr>
              <a:t>2 </a:t>
            </a:r>
            <a:r>
              <a:rPr lang="ru-RU" sz="5400" b="1" i="1" dirty="0">
                <a:solidFill>
                  <a:schemeClr val="bg1"/>
                </a:solidFill>
              </a:rPr>
              <a:t>раунд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5400" b="1" i="1" dirty="0" smtClean="0">
                <a:solidFill>
                  <a:schemeClr val="bg1"/>
                </a:solidFill>
              </a:rPr>
              <a:t>«Коренной перелом»</a:t>
            </a:r>
            <a:endParaRPr lang="ru-RU" sz="5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8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Line 9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5" name="Line 10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6" name="Line 11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7" name="Line 12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1285860"/>
            <a:ext cx="2286016" cy="10001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ИСТОРИЯ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4143380"/>
            <a:ext cx="2286016" cy="10001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3300"/>
                </a:solidFill>
                <a:latin typeface="Arial Black" pitchFamily="34" charset="0"/>
              </a:rPr>
              <a:t>ЛИТЕРАТУРА</a:t>
            </a:r>
            <a:endParaRPr lang="ru-RU" sz="20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928662" y="2643182"/>
            <a:ext cx="1000132" cy="928694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2143108" y="2643182"/>
            <a:ext cx="1000132" cy="928694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3428992" y="2643182"/>
            <a:ext cx="1000132" cy="928694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4643438" y="2643182"/>
            <a:ext cx="1000132" cy="928694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5857884" y="2643182"/>
            <a:ext cx="1000132" cy="928694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7072330" y="2643182"/>
            <a:ext cx="1000132" cy="928694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hlinkClick r:id="rId5" action="ppaction://hlinksldjump"/>
          </p:cNvPr>
          <p:cNvSpPr/>
          <p:nvPr/>
        </p:nvSpPr>
        <p:spPr>
          <a:xfrm>
            <a:off x="3571868" y="1357298"/>
            <a:ext cx="1000132" cy="85725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latin typeface="Arial Black" pitchFamily="34" charset="0"/>
              </a:rPr>
              <a:t>10</a:t>
            </a:r>
            <a:endParaRPr lang="ru-RU" sz="28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22" name="Овал 21">
            <a:hlinkClick r:id="rId6" action="ppaction://hlinksldjump"/>
          </p:cNvPr>
          <p:cNvSpPr/>
          <p:nvPr/>
        </p:nvSpPr>
        <p:spPr>
          <a:xfrm>
            <a:off x="4929190" y="1357298"/>
            <a:ext cx="1000132" cy="85725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latin typeface="Arial Black" pitchFamily="34" charset="0"/>
              </a:rPr>
              <a:t>20</a:t>
            </a:r>
            <a:endParaRPr lang="ru-RU" sz="28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23" name="Овал 22">
            <a:hlinkClick r:id="rId7" action="ppaction://hlinksldjump"/>
          </p:cNvPr>
          <p:cNvSpPr/>
          <p:nvPr/>
        </p:nvSpPr>
        <p:spPr>
          <a:xfrm>
            <a:off x="6215074" y="1357298"/>
            <a:ext cx="1000132" cy="85725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latin typeface="Arial Black" pitchFamily="34" charset="0"/>
              </a:rPr>
              <a:t>30</a:t>
            </a:r>
            <a:endParaRPr lang="ru-RU" sz="28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24" name="Овал 23">
            <a:hlinkClick r:id="rId8" action="ppaction://hlinksldjump"/>
          </p:cNvPr>
          <p:cNvSpPr/>
          <p:nvPr/>
        </p:nvSpPr>
        <p:spPr>
          <a:xfrm>
            <a:off x="7572396" y="1357298"/>
            <a:ext cx="1000132" cy="85725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latin typeface="Arial Black" pitchFamily="34" charset="0"/>
              </a:rPr>
              <a:t>40</a:t>
            </a:r>
            <a:endParaRPr lang="ru-RU" sz="28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25" name="Овал 24">
            <a:hlinkClick r:id="rId9" action="ppaction://hlinksldjump"/>
          </p:cNvPr>
          <p:cNvSpPr/>
          <p:nvPr/>
        </p:nvSpPr>
        <p:spPr>
          <a:xfrm>
            <a:off x="3571868" y="4143380"/>
            <a:ext cx="1000132" cy="85725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latin typeface="Arial Black" pitchFamily="34" charset="0"/>
              </a:rPr>
              <a:t>10</a:t>
            </a:r>
            <a:endParaRPr lang="ru-RU" sz="28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26" name="Овал 25">
            <a:hlinkClick r:id="rId10" action="ppaction://hlinksldjump"/>
          </p:cNvPr>
          <p:cNvSpPr/>
          <p:nvPr/>
        </p:nvSpPr>
        <p:spPr>
          <a:xfrm>
            <a:off x="4929190" y="4143380"/>
            <a:ext cx="1000132" cy="85725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latin typeface="Arial Black" pitchFamily="34" charset="0"/>
              </a:rPr>
              <a:t>20</a:t>
            </a:r>
            <a:endParaRPr lang="ru-RU" sz="28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27" name="Овал 26">
            <a:hlinkClick r:id="rId11" action="ppaction://hlinksldjump"/>
          </p:cNvPr>
          <p:cNvSpPr/>
          <p:nvPr/>
        </p:nvSpPr>
        <p:spPr>
          <a:xfrm>
            <a:off x="6215074" y="4143380"/>
            <a:ext cx="1000132" cy="85725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latin typeface="Arial Black" pitchFamily="34" charset="0"/>
              </a:rPr>
              <a:t>30</a:t>
            </a:r>
            <a:endParaRPr lang="ru-RU" sz="28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28" name="Овал 27">
            <a:hlinkClick r:id="rId12" action="ppaction://hlinksldjump"/>
          </p:cNvPr>
          <p:cNvSpPr/>
          <p:nvPr/>
        </p:nvSpPr>
        <p:spPr>
          <a:xfrm>
            <a:off x="7500958" y="4143380"/>
            <a:ext cx="1000132" cy="85725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latin typeface="Arial Black" pitchFamily="34" charset="0"/>
              </a:rPr>
              <a:t>40</a:t>
            </a:r>
            <a:endParaRPr lang="ru-RU" sz="2800" dirty="0">
              <a:solidFill>
                <a:srgbClr val="0033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214414" y="642918"/>
            <a:ext cx="68580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Какое название носила операция фашистской Германии по захвату Москвы?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9003" y="3596211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«Тайфун»</a:t>
            </a:r>
            <a:endParaRPr lang="ru-RU" sz="6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214414" y="642918"/>
            <a:ext cx="68580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Какое значение в ходе Великой Отечественной войны имела Сталинградская битва?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786" y="3143248"/>
            <a:ext cx="7786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Начало коренного перелома в ходе войны.</a:t>
            </a:r>
            <a:endParaRPr lang="ru-RU" sz="6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85786" y="642918"/>
            <a:ext cx="76438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Перед этой битвой немецкое командование сосредоточило значительные силы, состоящие прежде всего из бронетанковых дивизий, оснащенных танками современных моделей «Тигр» и «Пантера». 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Что это за битва?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4429132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Курская битва</a:t>
            </a:r>
            <a:endParaRPr lang="ru-RU" sz="6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214414" y="642918"/>
            <a:ext cx="68580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Как назвалась операция, которую развернули партизанские отряды с 3 августа по 15 сентября 1943 года и, которая парализовала транспортное сообщение в тылу врага?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786" y="4214818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«Рельсовая война»</a:t>
            </a:r>
            <a:endParaRPr lang="ru-RU" sz="6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50133" y="476672"/>
            <a:ext cx="68580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latin typeface="Arial Black" pitchFamily="34" charset="0"/>
            </a:endParaRPr>
          </a:p>
          <a:p>
            <a:pPr algn="ctr"/>
            <a:r>
              <a:rPr lang="ru-RU" sz="2800" dirty="0" smtClean="0">
                <a:latin typeface="Arial Black" pitchFamily="34" charset="0"/>
              </a:rPr>
              <a:t>Когда в 1941г. враг приближался к Москве, на улицах города появились плакаты со словами: «Ребята, не Москва ль за нами?». Откуда взяты эти слова, кто их автор?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3614083"/>
            <a:ext cx="7786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Arial Black" pitchFamily="34" charset="0"/>
              </a:rPr>
              <a:t>«Бородино» М.Ю.Лермонтов</a:t>
            </a:r>
            <a:endParaRPr lang="ru-RU" sz="6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Line 6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4" name="Line 7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127" name="Picture 12" descr="Teacher reading to clas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404813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Box 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771775" y="836613"/>
            <a:ext cx="5256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Arial Narrow" pitchFamily="34" charset="0"/>
              </a:rPr>
              <a:t>1. Назовите группы германской армии, которые осуществляли нападение на нашу страну в июне 1941 года.</a:t>
            </a:r>
          </a:p>
        </p:txBody>
      </p:sp>
      <p:sp>
        <p:nvSpPr>
          <p:cNvPr id="5129" name="TextBox 13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2786051" y="2333625"/>
            <a:ext cx="578647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 Narrow" pitchFamily="34" charset="0"/>
              </a:rPr>
              <a:t>2. Назовите дату капитуляции фашистской Германии.</a:t>
            </a:r>
          </a:p>
        </p:txBody>
      </p:sp>
      <p:sp>
        <p:nvSpPr>
          <p:cNvPr id="5130" name="TextBox 14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042988" y="3429000"/>
            <a:ext cx="71294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 Narrow" pitchFamily="34" charset="0"/>
              </a:rPr>
              <a:t>3. </a:t>
            </a:r>
            <a:r>
              <a:rPr lang="ru-RU" sz="2400" b="1" dirty="0" smtClean="0">
                <a:latin typeface="Arial Narrow" pitchFamily="34" charset="0"/>
              </a:rPr>
              <a:t>Назовите трех писателей, участников Великой Отечественной войны.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5131" name="TextBox 15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1042988" y="4437063"/>
            <a:ext cx="72014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 Narrow" pitchFamily="34" charset="0"/>
              </a:rPr>
              <a:t>4. </a:t>
            </a:r>
            <a:r>
              <a:rPr lang="ru-RU" sz="2400" b="1" dirty="0" smtClean="0">
                <a:latin typeface="Arial Narrow" pitchFamily="34" charset="0"/>
              </a:rPr>
              <a:t>Назовите двух известных советских поэтесс, писавших о войне.</a:t>
            </a:r>
            <a:endParaRPr lang="ru-RU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29" grpId="0"/>
      <p:bldP spid="5130" grpId="0"/>
      <p:bldP spid="51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1471" y="571480"/>
            <a:ext cx="8177241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50" dirty="0" smtClean="0">
              <a:latin typeface="Arial Black" pitchFamily="34" charset="0"/>
            </a:endParaRPr>
          </a:p>
          <a:p>
            <a:pPr algn="ctr"/>
            <a:r>
              <a:rPr lang="ru-RU" sz="1050" dirty="0" smtClean="0">
                <a:latin typeface="Arial Black" pitchFamily="34" charset="0"/>
              </a:rPr>
              <a:t> </a:t>
            </a:r>
            <a:r>
              <a:rPr lang="ru-RU" sz="2800" dirty="0" smtClean="0">
                <a:latin typeface="Arial Black" pitchFamily="34" charset="0"/>
              </a:rPr>
              <a:t>Кому принадлежат строки? 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 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 Переправа, переправа…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 Темень, холод. Ночь как год.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Но вцепился в берег правый,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Там остался первый взвод.</a:t>
            </a:r>
          </a:p>
          <a:p>
            <a:r>
              <a:rPr lang="ru-RU" sz="1050" dirty="0" smtClean="0">
                <a:latin typeface="Arial Black" pitchFamily="34" charset="0"/>
              </a:rPr>
              <a:t> </a:t>
            </a:r>
          </a:p>
          <a:p>
            <a:r>
              <a:rPr lang="ru-RU" sz="1050" dirty="0" smtClean="0">
                <a:latin typeface="Arial Black" pitchFamily="34" charset="0"/>
              </a:rPr>
              <a:t> </a:t>
            </a:r>
          </a:p>
          <a:p>
            <a:r>
              <a:rPr lang="ru-RU" sz="1050" dirty="0" smtClean="0">
                <a:latin typeface="Arial Black" pitchFamily="34" charset="0"/>
              </a:rPr>
              <a:t>  </a:t>
            </a:r>
          </a:p>
          <a:p>
            <a:r>
              <a:rPr lang="ru-RU" sz="1050" dirty="0" smtClean="0">
                <a:latin typeface="Arial Black" pitchFamily="34" charset="0"/>
              </a:rPr>
              <a:t> </a:t>
            </a:r>
          </a:p>
          <a:p>
            <a:r>
              <a:rPr lang="ru-RU" sz="1050" dirty="0" smtClean="0">
                <a:latin typeface="Arial Black" pitchFamily="34" charset="0"/>
              </a:rPr>
              <a:t> </a:t>
            </a:r>
            <a:endParaRPr lang="ru-RU" sz="105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682" y="3559900"/>
            <a:ext cx="7786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Arial Black" pitchFamily="34" charset="0"/>
              </a:rPr>
              <a:t>А.Т.Твардовский</a:t>
            </a:r>
          </a:p>
          <a:p>
            <a:pPr algn="ctr"/>
            <a:r>
              <a:rPr lang="ru-RU" sz="5400" dirty="0" smtClean="0">
                <a:solidFill>
                  <a:srgbClr val="C00000"/>
                </a:solidFill>
                <a:latin typeface="Arial Black" pitchFamily="34" charset="0"/>
              </a:rPr>
              <a:t>«Василий Теркин»</a:t>
            </a:r>
            <a:endParaRPr lang="ru-RU" sz="5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1471" y="404664"/>
            <a:ext cx="796134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00" dirty="0" smtClean="0">
              <a:latin typeface="Arial Black" pitchFamily="34" charset="0"/>
            </a:endParaRPr>
          </a:p>
          <a:p>
            <a:pPr algn="ctr"/>
            <a:r>
              <a:rPr lang="ru-RU" sz="1000" dirty="0" smtClean="0">
                <a:latin typeface="Arial Black" pitchFamily="34" charset="0"/>
              </a:rPr>
              <a:t> </a:t>
            </a:r>
            <a:r>
              <a:rPr lang="ru-RU" sz="2400" dirty="0" smtClean="0">
                <a:latin typeface="Arial Black" pitchFamily="34" charset="0"/>
              </a:rPr>
              <a:t>Назовите имя героини поэмы М. </a:t>
            </a:r>
            <a:r>
              <a:rPr lang="ru-RU" sz="2400" dirty="0" err="1" smtClean="0">
                <a:latin typeface="Arial Black" pitchFamily="34" charset="0"/>
              </a:rPr>
              <a:t>Алигер</a:t>
            </a:r>
            <a:r>
              <a:rPr lang="ru-RU" sz="2400" dirty="0" smtClean="0">
                <a:latin typeface="Arial Black" pitchFamily="34" charset="0"/>
              </a:rPr>
              <a:t>, которой принадлежат слова: </a:t>
            </a: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algn="ctr"/>
            <a:r>
              <a:rPr lang="ru-RU" sz="2400" dirty="0" smtClean="0">
                <a:latin typeface="Arial Black" pitchFamily="34" charset="0"/>
              </a:rPr>
              <a:t>«Граждане, не стойте, не смотрите,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 Я живая, голос мой звучит.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 Убивайте их, травите, жгите,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 Я умру, но правда победит!»</a:t>
            </a:r>
          </a:p>
          <a:p>
            <a:r>
              <a:rPr lang="ru-RU" sz="1000" dirty="0" smtClean="0">
                <a:latin typeface="Arial Black" pitchFamily="34" charset="0"/>
              </a:rPr>
              <a:t> </a:t>
            </a:r>
          </a:p>
          <a:p>
            <a:r>
              <a:rPr lang="ru-RU" sz="1000" dirty="0" smtClean="0">
                <a:latin typeface="Arial Black" pitchFamily="34" charset="0"/>
              </a:rPr>
              <a:t>  </a:t>
            </a:r>
          </a:p>
          <a:p>
            <a:r>
              <a:rPr lang="ru-RU" sz="1000" dirty="0" smtClean="0">
                <a:latin typeface="Arial Black" pitchFamily="34" charset="0"/>
              </a:rPr>
              <a:t> </a:t>
            </a:r>
          </a:p>
          <a:p>
            <a:r>
              <a:rPr lang="ru-RU" sz="1000" dirty="0" smtClean="0">
                <a:latin typeface="Arial Black" pitchFamily="34" charset="0"/>
              </a:rPr>
              <a:t> </a:t>
            </a:r>
            <a:endParaRPr lang="ru-RU" sz="1000" dirty="0">
              <a:latin typeface="Arial Black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85785" y="3589171"/>
            <a:ext cx="7747027" cy="2586694"/>
            <a:chOff x="785786" y="3589171"/>
            <a:chExt cx="7429552" cy="2586694"/>
          </a:xfrm>
        </p:grpSpPr>
        <p:sp>
          <p:nvSpPr>
            <p:cNvPr id="8" name="TextBox 7"/>
            <p:cNvSpPr txBox="1"/>
            <p:nvPr/>
          </p:nvSpPr>
          <p:spPr>
            <a:xfrm>
              <a:off x="785786" y="4214818"/>
              <a:ext cx="52864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rgbClr val="FF0000"/>
                  </a:solidFill>
                  <a:latin typeface="Arial Black" pitchFamily="34" charset="0"/>
                </a:rPr>
                <a:t>Зоя</a:t>
              </a:r>
            </a:p>
            <a:p>
              <a:pPr algn="ctr"/>
              <a:r>
                <a:rPr lang="ru-RU" sz="3600" dirty="0" smtClean="0">
                  <a:solidFill>
                    <a:srgbClr val="FF0000"/>
                  </a:solidFill>
                  <a:latin typeface="Arial Black" pitchFamily="34" charset="0"/>
                </a:rPr>
                <a:t> Космодемьянская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32206" y="3589171"/>
              <a:ext cx="1983132" cy="2586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4414" y="476672"/>
            <a:ext cx="6858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Назовите рассказ об уроках доброты.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162117" y="1865358"/>
            <a:ext cx="2893026" cy="410601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85073" y="2182011"/>
            <a:ext cx="3815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Arial Black" pitchFamily="34" charset="0"/>
              </a:rPr>
              <a:t>В.Распутин</a:t>
            </a:r>
            <a:endParaRPr lang="ru-RU" sz="32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«Уроки французского»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ntitled-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42910" y="4365625"/>
            <a:ext cx="792961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5400" b="1" i="1" smtClean="0">
                <a:solidFill>
                  <a:schemeClr val="bg1"/>
                </a:solidFill>
              </a:rPr>
              <a:t>3 </a:t>
            </a:r>
            <a:r>
              <a:rPr lang="ru-RU" sz="5400" b="1" i="1" dirty="0">
                <a:solidFill>
                  <a:schemeClr val="bg1"/>
                </a:solidFill>
              </a:rPr>
              <a:t>раунд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5400" b="1" i="1" dirty="0" smtClean="0">
                <a:solidFill>
                  <a:schemeClr val="bg1"/>
                </a:solidFill>
              </a:rPr>
              <a:t>«Великая Победа»</a:t>
            </a:r>
            <a:endParaRPr lang="ru-RU" sz="5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8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Line 9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5" name="Line 10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6" name="Line 11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7" name="Line 12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1285860"/>
            <a:ext cx="2286016" cy="10001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ИСТОРИЯ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4143380"/>
            <a:ext cx="2286016" cy="10001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3300"/>
                </a:solidFill>
                <a:latin typeface="Arial Black" pitchFamily="34" charset="0"/>
              </a:rPr>
              <a:t>ЛИТЕРАТУРА</a:t>
            </a:r>
            <a:endParaRPr lang="ru-RU" sz="20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928662" y="2643182"/>
            <a:ext cx="1000132" cy="928694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2143108" y="2643182"/>
            <a:ext cx="1000132" cy="928694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3428992" y="2643182"/>
            <a:ext cx="1000132" cy="928694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4643438" y="2643182"/>
            <a:ext cx="1000132" cy="928694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5857884" y="2643182"/>
            <a:ext cx="1000132" cy="928694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7072330" y="2643182"/>
            <a:ext cx="1000132" cy="928694"/>
          </a:xfrm>
          <a:prstGeom prst="star5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hlinkClick r:id="rId5" action="ppaction://hlinksldjump"/>
          </p:cNvPr>
          <p:cNvSpPr/>
          <p:nvPr/>
        </p:nvSpPr>
        <p:spPr>
          <a:xfrm>
            <a:off x="3571868" y="1357298"/>
            <a:ext cx="1000132" cy="85725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latin typeface="Arial Black" pitchFamily="34" charset="0"/>
              </a:rPr>
              <a:t>10</a:t>
            </a:r>
            <a:endParaRPr lang="ru-RU" sz="28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22" name="Овал 21">
            <a:hlinkClick r:id="rId6" action="ppaction://hlinksldjump"/>
          </p:cNvPr>
          <p:cNvSpPr/>
          <p:nvPr/>
        </p:nvSpPr>
        <p:spPr>
          <a:xfrm>
            <a:off x="4929190" y="1357298"/>
            <a:ext cx="1000132" cy="85725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latin typeface="Arial Black" pitchFamily="34" charset="0"/>
              </a:rPr>
              <a:t>20</a:t>
            </a:r>
            <a:endParaRPr lang="ru-RU" sz="28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23" name="Овал 22">
            <a:hlinkClick r:id="rId7" action="ppaction://hlinksldjump"/>
          </p:cNvPr>
          <p:cNvSpPr/>
          <p:nvPr/>
        </p:nvSpPr>
        <p:spPr>
          <a:xfrm>
            <a:off x="6215074" y="1357298"/>
            <a:ext cx="1000132" cy="85725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latin typeface="Arial Black" pitchFamily="34" charset="0"/>
              </a:rPr>
              <a:t>30</a:t>
            </a:r>
            <a:endParaRPr lang="ru-RU" sz="28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24" name="Овал 23">
            <a:hlinkClick r:id="rId8" action="ppaction://hlinksldjump"/>
          </p:cNvPr>
          <p:cNvSpPr/>
          <p:nvPr/>
        </p:nvSpPr>
        <p:spPr>
          <a:xfrm>
            <a:off x="7572396" y="1357298"/>
            <a:ext cx="1000132" cy="85725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latin typeface="Arial Black" pitchFamily="34" charset="0"/>
              </a:rPr>
              <a:t>40</a:t>
            </a:r>
            <a:endParaRPr lang="ru-RU" sz="28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25" name="Овал 24">
            <a:hlinkClick r:id="rId9" action="ppaction://hlinksldjump"/>
          </p:cNvPr>
          <p:cNvSpPr/>
          <p:nvPr/>
        </p:nvSpPr>
        <p:spPr>
          <a:xfrm>
            <a:off x="3571868" y="4143380"/>
            <a:ext cx="1000132" cy="85725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latin typeface="Arial Black" pitchFamily="34" charset="0"/>
              </a:rPr>
              <a:t>10</a:t>
            </a:r>
            <a:endParaRPr lang="ru-RU" sz="28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26" name="Овал 25">
            <a:hlinkClick r:id="rId10" action="ppaction://hlinksldjump"/>
          </p:cNvPr>
          <p:cNvSpPr/>
          <p:nvPr/>
        </p:nvSpPr>
        <p:spPr>
          <a:xfrm>
            <a:off x="4929190" y="4143380"/>
            <a:ext cx="1000132" cy="85725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latin typeface="Arial Black" pitchFamily="34" charset="0"/>
              </a:rPr>
              <a:t>20</a:t>
            </a:r>
            <a:endParaRPr lang="ru-RU" sz="28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27" name="Овал 26">
            <a:hlinkClick r:id="rId11" action="ppaction://hlinksldjump"/>
          </p:cNvPr>
          <p:cNvSpPr/>
          <p:nvPr/>
        </p:nvSpPr>
        <p:spPr>
          <a:xfrm>
            <a:off x="6215074" y="4143380"/>
            <a:ext cx="1000132" cy="85725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latin typeface="Arial Black" pitchFamily="34" charset="0"/>
              </a:rPr>
              <a:t>30</a:t>
            </a:r>
            <a:endParaRPr lang="ru-RU" sz="28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28" name="Овал 27">
            <a:hlinkClick r:id="rId12" action="ppaction://hlinksldjump"/>
          </p:cNvPr>
          <p:cNvSpPr/>
          <p:nvPr/>
        </p:nvSpPr>
        <p:spPr>
          <a:xfrm>
            <a:off x="7500958" y="4143380"/>
            <a:ext cx="1000132" cy="85725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latin typeface="Arial Black" pitchFamily="34" charset="0"/>
              </a:rPr>
              <a:t>40</a:t>
            </a:r>
            <a:endParaRPr lang="ru-RU" sz="2800" dirty="0">
              <a:solidFill>
                <a:srgbClr val="0033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214414" y="642918"/>
            <a:ext cx="6858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Как называлась операция советских войск по освобождению Белоруссии?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910" y="3571876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«Багратион»</a:t>
            </a:r>
            <a:endParaRPr lang="ru-RU" sz="6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142976" y="714356"/>
            <a:ext cx="6858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Как назывались укрепления фашистов на Днепре, о которых Гитлер сказал следующее: «Скорее Днепр потечет обратно, нежели русские преодолеют его»?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910" y="4214818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«Восточный вал»</a:t>
            </a:r>
            <a:endParaRPr lang="ru-RU" sz="6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142976" y="500042"/>
            <a:ext cx="685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Назовите дату проведения Крымской (Ялтинской) конференции.</a:t>
            </a:r>
            <a:endParaRPr lang="ru-RU" sz="3200" dirty="0">
              <a:latin typeface="Arial Black" pitchFamily="34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1071538" y="2497824"/>
            <a:ext cx="7746750" cy="4003010"/>
            <a:chOff x="1071538" y="2497824"/>
            <a:chExt cx="7746750" cy="4003010"/>
          </a:xfrm>
        </p:grpSpPr>
        <p:sp>
          <p:nvSpPr>
            <p:cNvPr id="15" name="TextBox 14"/>
            <p:cNvSpPr txBox="1"/>
            <p:nvPr/>
          </p:nvSpPr>
          <p:spPr>
            <a:xfrm>
              <a:off x="1071538" y="3286124"/>
              <a:ext cx="285752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 smtClean="0">
                  <a:solidFill>
                    <a:srgbClr val="C00000"/>
                  </a:solidFill>
                  <a:latin typeface="Arial Black" pitchFamily="34" charset="0"/>
                </a:rPr>
                <a:t>Февраль 1945 года</a:t>
              </a:r>
              <a:endParaRPr lang="ru-RU" sz="48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  <p:pic>
          <p:nvPicPr>
            <p:cNvPr id="108546" name="Picture 2" descr="http://www.nenovosty.ru/pic/stalineurop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57620" y="2497824"/>
              <a:ext cx="4960668" cy="400301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214414" y="642918"/>
            <a:ext cx="685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Когда и кем было водружено Красное Знамя Победы над рейхстагом?</a:t>
            </a:r>
            <a:endParaRPr lang="ru-RU" sz="3200" dirty="0">
              <a:latin typeface="Arial Black" pitchFamily="34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857224" y="2500306"/>
            <a:ext cx="7643866" cy="3785652"/>
            <a:chOff x="857224" y="2500306"/>
            <a:chExt cx="7643866" cy="3785652"/>
          </a:xfrm>
        </p:grpSpPr>
        <p:sp>
          <p:nvSpPr>
            <p:cNvPr id="15" name="TextBox 14"/>
            <p:cNvSpPr txBox="1"/>
            <p:nvPr/>
          </p:nvSpPr>
          <p:spPr>
            <a:xfrm>
              <a:off x="4500562" y="2500306"/>
              <a:ext cx="4000528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 smtClean="0">
                  <a:solidFill>
                    <a:srgbClr val="C00000"/>
                  </a:solidFill>
                  <a:latin typeface="Arial Black" pitchFamily="34" charset="0"/>
                </a:rPr>
                <a:t>30 апреля 1945 г.</a:t>
              </a:r>
            </a:p>
            <a:p>
              <a:pPr algn="ctr"/>
              <a:r>
                <a:rPr lang="ru-RU" sz="4000" dirty="0" smtClean="0">
                  <a:solidFill>
                    <a:srgbClr val="C00000"/>
                  </a:solidFill>
                  <a:latin typeface="Arial Black" pitchFamily="34" charset="0"/>
                </a:rPr>
                <a:t>Михаил Егоров и </a:t>
              </a:r>
              <a:r>
                <a:rPr lang="ru-RU" sz="4000" dirty="0" err="1" smtClean="0">
                  <a:solidFill>
                    <a:srgbClr val="C00000"/>
                  </a:solidFill>
                  <a:latin typeface="Arial Black" pitchFamily="34" charset="0"/>
                </a:rPr>
                <a:t>Мелитон</a:t>
              </a:r>
              <a:r>
                <a:rPr lang="ru-RU" sz="4000" dirty="0" smtClean="0">
                  <a:solidFill>
                    <a:srgbClr val="C00000"/>
                  </a:solidFill>
                  <a:latin typeface="Arial Black" pitchFamily="34" charset="0"/>
                </a:rPr>
                <a:t> </a:t>
              </a:r>
              <a:r>
                <a:rPr lang="ru-RU" sz="4000" dirty="0" err="1" smtClean="0">
                  <a:solidFill>
                    <a:srgbClr val="C00000"/>
                  </a:solidFill>
                  <a:latin typeface="Arial Black" pitchFamily="34" charset="0"/>
                </a:rPr>
                <a:t>Кантария</a:t>
              </a:r>
              <a:endParaRPr lang="ru-RU" sz="48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  <p:pic>
          <p:nvPicPr>
            <p:cNvPr id="107522" name="Picture 2" descr="http://edu.fedpress.ru/sites/fedpress/files/viktor/news/1_845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7224" y="2500306"/>
              <a:ext cx="3525380" cy="274318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4414" y="642918"/>
            <a:ext cx="6858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Назовите автора рассказа «Судьба человека» </a:t>
            </a:r>
            <a:endParaRPr lang="ru-RU" sz="3200" dirty="0">
              <a:latin typeface="Arial Black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42911" y="2214382"/>
            <a:ext cx="7925518" cy="3576460"/>
            <a:chOff x="642911" y="2214382"/>
            <a:chExt cx="7925518" cy="3576460"/>
          </a:xfrm>
        </p:grpSpPr>
        <p:sp>
          <p:nvSpPr>
            <p:cNvPr id="8" name="TextBox 7"/>
            <p:cNvSpPr txBox="1"/>
            <p:nvPr/>
          </p:nvSpPr>
          <p:spPr>
            <a:xfrm>
              <a:off x="642911" y="2636912"/>
              <a:ext cx="38576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 smtClean="0">
                  <a:solidFill>
                    <a:srgbClr val="C00000"/>
                  </a:solidFill>
                  <a:latin typeface="Arial Black" pitchFamily="34" charset="0"/>
                </a:rPr>
                <a:t>М.А.</a:t>
              </a:r>
            </a:p>
            <a:p>
              <a:pPr algn="ctr"/>
              <a:r>
                <a:rPr lang="ru-RU" sz="4800" dirty="0" smtClean="0">
                  <a:solidFill>
                    <a:srgbClr val="C00000"/>
                  </a:solidFill>
                  <a:latin typeface="Arial Black" pitchFamily="34" charset="0"/>
                </a:rPr>
                <a:t>Шолохов</a:t>
              </a:r>
              <a:endParaRPr lang="ru-RU" sz="48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83969" y="2214382"/>
              <a:ext cx="4284460" cy="357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Line 6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6" name="Line 7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7" name="Line 8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8" name="Line 9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071670" y="428604"/>
            <a:ext cx="5838819" cy="5786454"/>
            <a:chOff x="900113" y="260350"/>
            <a:chExt cx="6696075" cy="6408738"/>
          </a:xfrm>
        </p:grpSpPr>
        <p:pic>
          <p:nvPicPr>
            <p:cNvPr id="9" name="Picture 4" descr="IMG"/>
            <p:cNvPicPr>
              <a:picLocks noGrp="1" noChangeAspect="1" noChangeArrowheads="1"/>
            </p:cNvPicPr>
            <p:nvPr>
              <p:ph idx="1"/>
            </p:nvPr>
          </p:nvPicPr>
          <p:blipFill>
            <a:blip r:embed="rId4"/>
            <a:srcRect l="5156" t="7634" r="54802" b="6880"/>
            <a:stretch>
              <a:fillRect/>
            </a:stretch>
          </p:blipFill>
          <p:spPr>
            <a:xfrm>
              <a:off x="900113" y="260350"/>
              <a:ext cx="6696075" cy="6408738"/>
            </a:xfrm>
            <a:noFill/>
          </p:spPr>
        </p:pic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 rot="3389705">
              <a:off x="2454276" y="1647825"/>
              <a:ext cx="647700" cy="1800225"/>
            </a:xfrm>
            <a:prstGeom prst="upArrow">
              <a:avLst>
                <a:gd name="adj1" fmla="val 50000"/>
                <a:gd name="adj2" fmla="val 69485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10800000" vert="eaVert" wrap="none" anchor="ctr"/>
            <a:lstStyle/>
            <a:p>
              <a:pPr algn="ctr"/>
              <a:r>
                <a:rPr lang="ru-RU" sz="2400" b="1">
                  <a:latin typeface="Arial Black" pitchFamily="34" charset="0"/>
                </a:rPr>
                <a:t>СЕВЕР</a:t>
              </a:r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 rot="4361434">
              <a:off x="2901157" y="1829594"/>
              <a:ext cx="647700" cy="2376487"/>
            </a:xfrm>
            <a:prstGeom prst="upArrow">
              <a:avLst>
                <a:gd name="adj1" fmla="val 50000"/>
                <a:gd name="adj2" fmla="val 9172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10800000" vert="eaVert" wrap="none" anchor="ctr"/>
            <a:lstStyle/>
            <a:p>
              <a:pPr algn="ctr"/>
              <a:r>
                <a:rPr lang="ru-RU" sz="2400" b="1">
                  <a:latin typeface="Arial Black" pitchFamily="34" charset="0"/>
                </a:rPr>
                <a:t>ЦЕНТР</a:t>
              </a: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 rot="5400000">
              <a:off x="2484438" y="2781300"/>
              <a:ext cx="647700" cy="1800225"/>
            </a:xfrm>
            <a:prstGeom prst="upArrow">
              <a:avLst>
                <a:gd name="adj1" fmla="val 50000"/>
                <a:gd name="adj2" fmla="val 69485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10800000" vert="eaVert" wrap="none" anchor="ctr"/>
            <a:lstStyle/>
            <a:p>
              <a:pPr algn="ctr"/>
              <a:r>
                <a:rPr lang="ru-RU" sz="2400" b="1">
                  <a:latin typeface="Arial Black" pitchFamily="34" charset="0"/>
                </a:rPr>
                <a:t>ЮГ</a:t>
              </a:r>
            </a:p>
          </p:txBody>
        </p:sp>
      </p:grp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92730" y="476672"/>
            <a:ext cx="6858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Советский писатель, пленник Архипелага ГУЛАГ</a:t>
            </a:r>
            <a:endParaRPr lang="ru-RU" sz="3200" dirty="0">
              <a:latin typeface="Arial Black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5940" y="1731376"/>
            <a:ext cx="7727688" cy="4406693"/>
            <a:chOff x="665940" y="1731376"/>
            <a:chExt cx="7727688" cy="4406693"/>
          </a:xfrm>
        </p:grpSpPr>
        <p:sp>
          <p:nvSpPr>
            <p:cNvPr id="8" name="TextBox 7"/>
            <p:cNvSpPr txBox="1"/>
            <p:nvPr/>
          </p:nvSpPr>
          <p:spPr>
            <a:xfrm>
              <a:off x="665940" y="2616836"/>
              <a:ext cx="464347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rgbClr val="C00000"/>
                  </a:solidFill>
                  <a:latin typeface="Arial Black" pitchFamily="34" charset="0"/>
                </a:rPr>
                <a:t>Александр Иванович Солженицын</a:t>
              </a:r>
              <a:endParaRPr lang="ru-RU" sz="36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04048" y="1731376"/>
              <a:ext cx="3389580" cy="4406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4414" y="548680"/>
            <a:ext cx="685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Рассказ А.И.Солженицына, где описаны картины послевоенной деревни.</a:t>
            </a:r>
            <a:endParaRPr lang="ru-RU" sz="3200" dirty="0">
              <a:latin typeface="Arial Black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857224" y="2396516"/>
            <a:ext cx="7315176" cy="3615560"/>
            <a:chOff x="857224" y="2396516"/>
            <a:chExt cx="7315176" cy="3615560"/>
          </a:xfrm>
        </p:grpSpPr>
        <p:sp>
          <p:nvSpPr>
            <p:cNvPr id="8" name="TextBox 7"/>
            <p:cNvSpPr txBox="1"/>
            <p:nvPr/>
          </p:nvSpPr>
          <p:spPr>
            <a:xfrm>
              <a:off x="857224" y="3286124"/>
              <a:ext cx="48577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 smtClean="0">
                  <a:solidFill>
                    <a:srgbClr val="C00000"/>
                  </a:solidFill>
                  <a:latin typeface="Arial Black" pitchFamily="34" charset="0"/>
                </a:rPr>
                <a:t>«Матренин двор»</a:t>
              </a:r>
              <a:endParaRPr lang="ru-RU" sz="48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08104" y="2396516"/>
              <a:ext cx="2664296" cy="3615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71600" y="642918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Веселый</a:t>
            </a:r>
            <a:r>
              <a:rPr lang="ru-RU" sz="3200" smtClean="0">
                <a:latin typeface="Arial Black" pitchFamily="34" charset="0"/>
              </a:rPr>
              <a:t>, задорный, </a:t>
            </a:r>
            <a:r>
              <a:rPr lang="ru-RU" sz="3200" dirty="0" smtClean="0">
                <a:latin typeface="Arial Black" pitchFamily="34" charset="0"/>
              </a:rPr>
              <a:t>никогда не унывающий литературный солдат.</a:t>
            </a:r>
            <a:endParaRPr lang="ru-RU" sz="3200" dirty="0">
              <a:latin typeface="Arial Black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183438" y="2299736"/>
            <a:ext cx="6647194" cy="3684649"/>
            <a:chOff x="1183438" y="2299736"/>
            <a:chExt cx="6647194" cy="3684649"/>
          </a:xfrm>
        </p:grpSpPr>
        <p:sp>
          <p:nvSpPr>
            <p:cNvPr id="8" name="TextBox 7"/>
            <p:cNvSpPr txBox="1"/>
            <p:nvPr/>
          </p:nvSpPr>
          <p:spPr>
            <a:xfrm>
              <a:off x="1183438" y="3185061"/>
              <a:ext cx="36084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 smtClean="0">
                  <a:solidFill>
                    <a:srgbClr val="C00000"/>
                  </a:solidFill>
                  <a:latin typeface="Arial Black" pitchFamily="34" charset="0"/>
                </a:rPr>
                <a:t>Василий Теркин</a:t>
              </a:r>
              <a:endParaRPr lang="ru-RU" sz="48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32040" y="2299736"/>
              <a:ext cx="2898592" cy="3684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ntitled-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42910" y="4365625"/>
            <a:ext cx="792961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6600" b="1" i="1" dirty="0" smtClean="0">
                <a:solidFill>
                  <a:schemeClr val="bg1"/>
                </a:solidFill>
                <a:latin typeface="Arial Black" pitchFamily="34" charset="0"/>
              </a:rPr>
              <a:t>ЭТО ИНТЕРЕСНО!</a:t>
            </a:r>
            <a:endParaRPr lang="ru-RU" sz="6600" b="1" i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1472" y="357166"/>
            <a:ext cx="7858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62D00"/>
                </a:solidFill>
                <a:latin typeface="Arial Narrow" pitchFamily="34" charset="0"/>
              </a:rPr>
              <a:t>План нападения фашистской Германии на СССР назывался «Барбаросса», что в переводе означает «Рыжебородый».</a:t>
            </a:r>
            <a:endParaRPr lang="ru-RU" sz="2800" b="1" dirty="0">
              <a:solidFill>
                <a:srgbClr val="862D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1928802"/>
            <a:ext cx="78581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Arial Narrow" pitchFamily="34" charset="0"/>
              </a:rPr>
              <a:t>Говорят, что многим советским солдатам еще до 1944 года удавалось лично открыть «второй фронт». Они открывали американскую тушенку, поставляемую по ленд-лизу. </a:t>
            </a:r>
            <a:endParaRPr lang="ru-RU" sz="2800" b="1" dirty="0">
              <a:solidFill>
                <a:srgbClr val="0033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3929066"/>
            <a:ext cx="78581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Arial Narrow" pitchFamily="34" charset="0"/>
              </a:rPr>
              <a:t>Говорят, что когда сложилась критическая ситуация с продовольствием под Москвой, бывший интендант царской армии сказал: «Русскую армию спасут три «С»…  Сало, сухари, спирт. </a:t>
            </a:r>
            <a:endParaRPr lang="ru-RU" sz="28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1472" y="357166"/>
            <a:ext cx="78581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62D00"/>
                </a:solidFill>
                <a:latin typeface="Arial Narrow" pitchFamily="34" charset="0"/>
              </a:rPr>
              <a:t>Этот факт, по словам Г.Геринга, не приняло в расчет нацистское руководство перед началом войны и это стало роковым для Германии – «РУССКИЙ ДУХ». </a:t>
            </a:r>
            <a:endParaRPr lang="ru-RU" sz="2800" b="1" dirty="0">
              <a:solidFill>
                <a:srgbClr val="862D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2143116"/>
            <a:ext cx="78581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Arial Narrow" pitchFamily="34" charset="0"/>
              </a:rPr>
              <a:t>В 1942 г. по приказу Государственного комитета обороны в военную форму офицерам были возвращены элементы, за ношение которых в годы гражданской войны можно было поплатиться жизнью – офицерские погоны. </a:t>
            </a:r>
            <a:endParaRPr lang="ru-RU" sz="2800" b="1" dirty="0">
              <a:solidFill>
                <a:srgbClr val="0033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4429132"/>
            <a:ext cx="78581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Arial Narrow" pitchFamily="34" charset="0"/>
              </a:rPr>
              <a:t>Дневник ленинградской девочки Тани Савичевой стал одним из важных документов обвинения нацистских преступников на Нюрнбергском процессе.</a:t>
            </a:r>
            <a:endParaRPr lang="ru-RU" sz="28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1472" y="357166"/>
            <a:ext cx="78581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62D00"/>
                </a:solidFill>
                <a:latin typeface="Arial Narrow" pitchFamily="34" charset="0"/>
              </a:rPr>
              <a:t>Перед началом наступления на </a:t>
            </a:r>
            <a:r>
              <a:rPr lang="ru-RU" sz="2800" b="1" dirty="0" err="1" smtClean="0">
                <a:solidFill>
                  <a:srgbClr val="862D00"/>
                </a:solidFill>
                <a:latin typeface="Arial Narrow" pitchFamily="34" charset="0"/>
              </a:rPr>
              <a:t>Зееловских</a:t>
            </a:r>
            <a:r>
              <a:rPr lang="ru-RU" sz="2800" b="1" smtClean="0">
                <a:solidFill>
                  <a:srgbClr val="862D00"/>
                </a:solidFill>
                <a:latin typeface="Arial Narrow" pitchFamily="34" charset="0"/>
              </a:rPr>
              <a:t> высотах </a:t>
            </a:r>
            <a:r>
              <a:rPr lang="ru-RU" sz="2800" b="1" dirty="0" smtClean="0">
                <a:solidFill>
                  <a:srgbClr val="862D00"/>
                </a:solidFill>
                <a:latin typeface="Arial Narrow" pitchFamily="34" charset="0"/>
              </a:rPr>
              <a:t>в битве за Берлин советскими войсками было </a:t>
            </a:r>
            <a:r>
              <a:rPr lang="ru-RU" sz="2800" b="1" smtClean="0">
                <a:solidFill>
                  <a:srgbClr val="862D00"/>
                </a:solidFill>
                <a:latin typeface="Arial Narrow" pitchFamily="34" charset="0"/>
              </a:rPr>
              <a:t>использовано </a:t>
            </a:r>
            <a:r>
              <a:rPr lang="ru-RU" sz="2800" b="1" smtClean="0">
                <a:solidFill>
                  <a:srgbClr val="862D00"/>
                </a:solidFill>
                <a:latin typeface="Arial Narrow" pitchFamily="34" charset="0"/>
              </a:rPr>
              <a:t>143 прожектора, </a:t>
            </a:r>
            <a:r>
              <a:rPr lang="ru-RU" sz="2800" b="1" dirty="0" smtClean="0">
                <a:solidFill>
                  <a:srgbClr val="862D00"/>
                </a:solidFill>
                <a:latin typeface="Arial Narrow" pitchFamily="34" charset="0"/>
              </a:rPr>
              <a:t>которые мощным светом ударили в глаза противника. </a:t>
            </a:r>
            <a:endParaRPr lang="ru-RU" sz="2800" b="1" dirty="0">
              <a:solidFill>
                <a:srgbClr val="862D00"/>
              </a:solidFill>
              <a:latin typeface="Arial Narrow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71472" y="2285992"/>
            <a:ext cx="8001056" cy="4202464"/>
            <a:chOff x="571472" y="2285992"/>
            <a:chExt cx="8001056" cy="4202464"/>
          </a:xfrm>
        </p:grpSpPr>
        <p:sp>
          <p:nvSpPr>
            <p:cNvPr id="8" name="TextBox 7"/>
            <p:cNvSpPr txBox="1"/>
            <p:nvPr/>
          </p:nvSpPr>
          <p:spPr>
            <a:xfrm>
              <a:off x="571472" y="2285992"/>
              <a:ext cx="785818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3300"/>
                  </a:solidFill>
                  <a:latin typeface="Arial Narrow" pitchFamily="34" charset="0"/>
                </a:rPr>
                <a:t>Всего за годы Великой Отечественной войны было проведено три парада на Красной площади в Москве – 7 ноября 1941 года, 1 мая 1945 года, 24 июня 1945 года.</a:t>
              </a:r>
              <a:endParaRPr lang="ru-RU" sz="2800" b="1" dirty="0">
                <a:solidFill>
                  <a:srgbClr val="003300"/>
                </a:solidFill>
                <a:latin typeface="Arial Narrow" pitchFamily="34" charset="0"/>
              </a:endParaRPr>
            </a:p>
          </p:txBody>
        </p:sp>
        <p:pic>
          <p:nvPicPr>
            <p:cNvPr id="126978" name="Picture 2" descr="http://stat8.blog.ru/lr/0813a185ee5ebee77ee00b1d1e1e35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00430" y="3714752"/>
              <a:ext cx="5072098" cy="27737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14348" y="500042"/>
            <a:ext cx="78581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Arial Narrow" pitchFamily="34" charset="0"/>
              </a:rPr>
              <a:t>А знаете ли вы, что несмотря на то, что Иван </a:t>
            </a:r>
            <a:r>
              <a:rPr lang="ru-RU" sz="2800" b="1" dirty="0" err="1" smtClean="0">
                <a:solidFill>
                  <a:srgbClr val="000099"/>
                </a:solidFill>
                <a:latin typeface="Arial Narrow" pitchFamily="34" charset="0"/>
              </a:rPr>
              <a:t>Кожедуб</a:t>
            </a:r>
            <a:r>
              <a:rPr lang="ru-RU" sz="2800" b="1" dirty="0" smtClean="0">
                <a:solidFill>
                  <a:srgbClr val="000099"/>
                </a:solidFill>
                <a:latin typeface="Arial Narrow" pitchFamily="34" charset="0"/>
              </a:rPr>
              <a:t> попал на фронт только весной 1943 г., он стал самым результативным летчиком за всю историю Второй мировой войны – 64 сбитых самолета. При это он сам не был сбит ни разу.</a:t>
            </a:r>
            <a:endParaRPr lang="ru-RU" sz="28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pic>
        <p:nvPicPr>
          <p:cNvPr id="2050" name="Picture 2" descr="http://img12.nnm.ru/b/0/a/6/3/d84094339f8ae012e0cbb8766d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714620"/>
            <a:ext cx="2771775" cy="3962401"/>
          </a:xfrm>
          <a:prstGeom prst="rect">
            <a:avLst/>
          </a:prstGeom>
          <a:noFill/>
        </p:spPr>
      </p:pic>
      <p:pic>
        <p:nvPicPr>
          <p:cNvPr id="2052" name="Picture 4" descr="http://angarsk.info/uploads/posts/2010-04/1271664965_kozhedu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14620"/>
            <a:ext cx="3000396" cy="3984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14348" y="500042"/>
            <a:ext cx="78581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Arial Narrow" pitchFamily="34" charset="0"/>
              </a:rPr>
              <a:t>А знаете ли вы, что Мария Октябрьская – единственная женщина – Герой Советского Союза, воевавшая в бронетанковых войсках. Причем ее танк Т-34 «Боевая подруга» был построен на ее собственные сбережения – 50 тысяч рублей.</a:t>
            </a:r>
            <a:endParaRPr lang="ru-RU" sz="28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pic>
        <p:nvPicPr>
          <p:cNvPr id="72706" name="Picture 2" descr="http://img01.chitalnya.ru/upload/575/56704267906025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786058"/>
            <a:ext cx="2714644" cy="3619526"/>
          </a:xfrm>
          <a:prstGeom prst="rect">
            <a:avLst/>
          </a:prstGeom>
          <a:noFill/>
        </p:spPr>
      </p:pic>
      <p:pic>
        <p:nvPicPr>
          <p:cNvPr id="72708" name="Picture 4" descr="http://www.yaplakal.com/uploads/post-28-129283203680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143248"/>
            <a:ext cx="3905237" cy="29289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1472" y="357166"/>
            <a:ext cx="78581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62D00"/>
                </a:solidFill>
                <a:latin typeface="Arial Narrow" pitchFamily="34" charset="0"/>
              </a:rPr>
              <a:t>А знаете ли вы, что настоящим асом – летчиком – истребителем считается Лидия </a:t>
            </a:r>
            <a:r>
              <a:rPr lang="ru-RU" sz="2800" b="1" dirty="0" err="1" smtClean="0">
                <a:solidFill>
                  <a:srgbClr val="862D00"/>
                </a:solidFill>
                <a:latin typeface="Arial Narrow" pitchFamily="34" charset="0"/>
              </a:rPr>
              <a:t>Литвяк</a:t>
            </a:r>
            <a:r>
              <a:rPr lang="ru-RU" sz="2800" b="1" dirty="0" smtClean="0">
                <a:solidFill>
                  <a:srgbClr val="862D00"/>
                </a:solidFill>
                <a:latin typeface="Arial Narrow" pitchFamily="34" charset="0"/>
              </a:rPr>
              <a:t>, которая занесена в Книгу рекордов Гиннеса.  Она погибла в 1943 г. – ей не было даже 22 лет.</a:t>
            </a:r>
            <a:endParaRPr lang="ru-RU" sz="2800" b="1" dirty="0">
              <a:solidFill>
                <a:srgbClr val="862D00"/>
              </a:solidFill>
              <a:latin typeface="Arial Narrow" pitchFamily="34" charset="0"/>
            </a:endParaRPr>
          </a:p>
        </p:txBody>
      </p:sp>
      <p:pic>
        <p:nvPicPr>
          <p:cNvPr id="73730" name="Picture 2" descr="http://img0.liveinternet.ru/images/attach/c/6/91/345/91345100_litvyak_6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14554"/>
            <a:ext cx="3333750" cy="4019550"/>
          </a:xfrm>
          <a:prstGeom prst="rect">
            <a:avLst/>
          </a:prstGeom>
          <a:noFill/>
        </p:spPr>
      </p:pic>
      <p:pic>
        <p:nvPicPr>
          <p:cNvPr id="73732" name="Picture 4" descr="http://farm4.static.flickr.com/3648/3304054060_80df6d1a07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428868"/>
            <a:ext cx="4056099" cy="34480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7" descr="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Line 10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7" name="Line 11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8" name="Line 12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9" name="Line 13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57290" y="357166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8 мая 1945 года</a:t>
            </a:r>
            <a:endParaRPr lang="ru-RU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180" name="Picture 12" descr="C:\Users\Мама\Desktop\podpi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142984"/>
            <a:ext cx="4572012" cy="3657610"/>
          </a:xfrm>
          <a:prstGeom prst="rect">
            <a:avLst/>
          </a:prstGeom>
          <a:noFill/>
        </p:spPr>
      </p:pic>
      <p:pic>
        <p:nvPicPr>
          <p:cNvPr id="7181" name="Picture 13" descr="C:\Users\Мама\Desktop\600x600,fs-khaldey-01,20,Kh-0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3357562"/>
            <a:ext cx="4810004" cy="32146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ntitled-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42910" y="4365625"/>
            <a:ext cx="792961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6600" b="1" i="1" dirty="0" smtClean="0">
                <a:solidFill>
                  <a:schemeClr val="bg1"/>
                </a:solidFill>
                <a:latin typeface="Arial Black" pitchFamily="34" charset="0"/>
              </a:rPr>
              <a:t>Подведение итогов!</a:t>
            </a:r>
            <a:endParaRPr lang="ru-RU" sz="6600" b="1" i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ntitled-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71472" y="3500438"/>
            <a:ext cx="792961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8000" b="1" i="1" dirty="0" smtClean="0">
                <a:solidFill>
                  <a:schemeClr val="bg1"/>
                </a:solidFill>
                <a:latin typeface="Arial Black" pitchFamily="34" charset="0"/>
              </a:rPr>
              <a:t>СПАСИБО ЗА ИГРУ!</a:t>
            </a:r>
            <a:endParaRPr lang="ru-RU" sz="8000" b="1" i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Жильцова Елена\Рабочий стол\зеркало (День победы)\рабочие материалы 30.11.09\фотографии\гудзенк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504" y="243400"/>
            <a:ext cx="280035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5" descr="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Line 6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6" name="Line 7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7" name="Line 8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8" name="Line 9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2688" y="3984148"/>
            <a:ext cx="2847166" cy="9570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Семен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Гудзенко</a:t>
            </a:r>
            <a:endParaRPr lang="ru-RU" sz="2400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1" name="Picture 2" descr="C:\Documents and Settings\Жильцова Елена\Рабочий стол\зеркало (День победы)\фотографии\H1OMCAC6X3I1CAQJS64KCAY1E0R7CAF8X2AJCADD11H1CAPMMLUVCAPK64GRCAMN2AV3CAU9KW15CAV9RZHQCANHF7X1CA09ASKVCAER5ZJTCAMN0MJ0CA92ZH6WCA09MUYTCAJHZKEACAVI0YD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5652120" y="116632"/>
            <a:ext cx="3214709" cy="4000528"/>
          </a:xfrm>
          <a:noFill/>
        </p:spPr>
      </p:pic>
      <p:sp>
        <p:nvSpPr>
          <p:cNvPr id="12" name="Прямоугольник 11"/>
          <p:cNvSpPr/>
          <p:nvPr/>
        </p:nvSpPr>
        <p:spPr>
          <a:xfrm>
            <a:off x="5652120" y="3562761"/>
            <a:ext cx="3240360" cy="928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Константин Симонов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79653" y="1653182"/>
            <a:ext cx="2714644" cy="415506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079653" y="5451058"/>
            <a:ext cx="2714644" cy="8582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Андрей Платонов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3010669" y="6542088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505216" y="294610"/>
            <a:ext cx="4286280" cy="316037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34" y="3429000"/>
            <a:ext cx="4286280" cy="7858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Юлия </a:t>
            </a:r>
            <a:r>
              <a:rPr lang="ru-RU" sz="3600" dirty="0" err="1" smtClean="0">
                <a:solidFill>
                  <a:srgbClr val="FF0000"/>
                </a:solidFill>
                <a:latin typeface="Arial Black" pitchFamily="34" charset="0"/>
              </a:rPr>
              <a:t>Друнина</a:t>
            </a:r>
            <a:endParaRPr lang="ru-RU" sz="36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4981683" y="1797624"/>
            <a:ext cx="3790024" cy="328614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960825" y="5072073"/>
            <a:ext cx="3786214" cy="1065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Ольга </a:t>
            </a:r>
            <a:r>
              <a:rPr lang="ru-RU" sz="3200" b="1" dirty="0" err="1" smtClean="0">
                <a:solidFill>
                  <a:srgbClr val="FF0000"/>
                </a:solidFill>
                <a:latin typeface="Arial Black" pitchFamily="34" charset="0"/>
              </a:rPr>
              <a:t>Берггольц</a:t>
            </a:r>
            <a:endParaRPr lang="ru-RU" sz="3200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734050"/>
            <a:ext cx="18605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468313" y="260350"/>
            <a:ext cx="8064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468313" y="260350"/>
            <a:ext cx="0" cy="4176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2987675" y="6597650"/>
            <a:ext cx="57610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 flipV="1">
            <a:off x="8748713" y="4508500"/>
            <a:ext cx="0" cy="2089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771775" y="836613"/>
            <a:ext cx="52562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Arial Narrow" pitchFamily="34" charset="0"/>
              </a:rPr>
              <a:t>1. </a:t>
            </a:r>
            <a:r>
              <a:rPr lang="ru-RU" sz="2400" b="1" dirty="0" smtClean="0">
                <a:latin typeface="Arial Narrow" pitchFamily="34" charset="0"/>
              </a:rPr>
              <a:t>Какие города впервые подверглись ядерной бомбардировке?</a:t>
            </a:r>
            <a:endParaRPr lang="ru-RU" sz="2400" b="1" dirty="0">
              <a:latin typeface="Arial Narrow" pitchFamily="34" charset="0"/>
            </a:endParaRPr>
          </a:p>
        </p:txBody>
      </p:sp>
      <p:pic>
        <p:nvPicPr>
          <p:cNvPr id="11" name="Picture 12" descr="Teacher reading to clas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404813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737645" y="1933207"/>
            <a:ext cx="57864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 Narrow" pitchFamily="34" charset="0"/>
              </a:rPr>
              <a:t>2. </a:t>
            </a:r>
            <a:r>
              <a:rPr lang="ru-RU" sz="2400" b="1" dirty="0" smtClean="0">
                <a:latin typeface="Arial Narrow" pitchFamily="34" charset="0"/>
              </a:rPr>
              <a:t>Как были названы действия Красной Армии в 1944 году?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13" name="TextBox 14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042988" y="3284984"/>
            <a:ext cx="698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3. Назовите автора стихотворения «Жди меня и я вернусь, только очень жди».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14" name="TextBox 15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042988" y="4437063"/>
            <a:ext cx="698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4. Назовите  автора стихотворения «Ты помнишь, Алеша, дороги Смоленщины...».</a:t>
            </a:r>
            <a:endParaRPr lang="ru-RU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1130</Words>
  <Application>Microsoft Office PowerPoint</Application>
  <PresentationFormat>Экран (4:3)</PresentationFormat>
  <Paragraphs>178</Paragraphs>
  <Slides>61</Slides>
  <Notes>2</Notes>
  <HiddenSlides>24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Тема Office</vt:lpstr>
      <vt:lpstr>Презентация PowerPoint</vt:lpstr>
      <vt:lpstr>Презентация PowerPoint</vt:lpstr>
      <vt:lpstr>Разминка: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Мама</cp:lastModifiedBy>
  <cp:revision>53</cp:revision>
  <dcterms:created xsi:type="dcterms:W3CDTF">2013-03-01T20:59:35Z</dcterms:created>
  <dcterms:modified xsi:type="dcterms:W3CDTF">2013-11-13T17:00:10Z</dcterms:modified>
</cp:coreProperties>
</file>