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0309E5C-8C05-4127-8FA1-92BE24C9D3E5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25EC927-01CC-4443-9E2A-E5938E66D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309E5C-8C05-4127-8FA1-92BE24C9D3E5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5EC927-01CC-4443-9E2A-E5938E66D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0309E5C-8C05-4127-8FA1-92BE24C9D3E5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25EC927-01CC-4443-9E2A-E5938E66D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309E5C-8C05-4127-8FA1-92BE24C9D3E5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5EC927-01CC-4443-9E2A-E5938E66D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0309E5C-8C05-4127-8FA1-92BE24C9D3E5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25EC927-01CC-4443-9E2A-E5938E66D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309E5C-8C05-4127-8FA1-92BE24C9D3E5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5EC927-01CC-4443-9E2A-E5938E66D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309E5C-8C05-4127-8FA1-92BE24C9D3E5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5EC927-01CC-4443-9E2A-E5938E66D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309E5C-8C05-4127-8FA1-92BE24C9D3E5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5EC927-01CC-4443-9E2A-E5938E66D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0309E5C-8C05-4127-8FA1-92BE24C9D3E5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5EC927-01CC-4443-9E2A-E5938E66D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309E5C-8C05-4127-8FA1-92BE24C9D3E5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5EC927-01CC-4443-9E2A-E5938E66D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309E5C-8C05-4127-8FA1-92BE24C9D3E5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5EC927-01CC-4443-9E2A-E5938E66DF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0309E5C-8C05-4127-8FA1-92BE24C9D3E5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25EC927-01CC-4443-9E2A-E5938E66D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4810" y="533400"/>
            <a:ext cx="3643338" cy="28681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3643314"/>
            <a:ext cx="5114778" cy="81783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Учитель начальных классов ГОУ СОШ 297 </a:t>
            </a:r>
            <a:r>
              <a:rPr lang="ru-RU" dirty="0" err="1" smtClean="0"/>
              <a:t>Вохмянина</a:t>
            </a:r>
            <a:r>
              <a:rPr lang="ru-RU" dirty="0" smtClean="0"/>
              <a:t> Елена Михайловна</a:t>
            </a:r>
          </a:p>
          <a:p>
            <a:pPr algn="ctr"/>
            <a:r>
              <a:rPr lang="ru-RU" dirty="0" smtClean="0"/>
              <a:t>Стаж работы 27 лет.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x_599f0ad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571480"/>
            <a:ext cx="3571899" cy="2786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4744" y="4643446"/>
            <a:ext cx="4857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Главная тема педагогического творчества:</a:t>
            </a:r>
          </a:p>
          <a:p>
            <a:pPr algn="ctr"/>
            <a:r>
              <a:rPr lang="ru-RU" sz="2000" dirty="0" smtClean="0"/>
              <a:t>«Учить учиться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350043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/>
              <a:t>Работа по системе</a:t>
            </a:r>
          </a:p>
          <a:p>
            <a:pPr algn="ctr"/>
            <a:r>
              <a:rPr lang="ru-RU" dirty="0" smtClean="0"/>
              <a:t> Л.В. </a:t>
            </a:r>
            <a:r>
              <a:rPr lang="ru-RU" dirty="0" err="1" smtClean="0"/>
              <a:t>Занкова</a:t>
            </a:r>
            <a:endParaRPr lang="ru-RU" dirty="0" smtClean="0"/>
          </a:p>
          <a:p>
            <a:pPr algn="ctr"/>
            <a:r>
              <a:rPr lang="ru-RU" dirty="0" smtClean="0"/>
              <a:t> «Развивающее обучение при максимальном информационном поле»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44" y="1714488"/>
            <a:ext cx="3286148" cy="50006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Из опыта работы.</a:t>
            </a:r>
          </a:p>
          <a:p>
            <a:pPr algn="ctr"/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Уроки сказки:</a:t>
            </a:r>
          </a:p>
          <a:p>
            <a:pPr algn="ctr"/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Мечта гнома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Волшебник изумрудного города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Превращения Бабы-Яги и т.д.</a:t>
            </a:r>
          </a:p>
        </p:txBody>
      </p:sp>
    </p:spTree>
  </p:cSld>
  <p:clrMapOvr>
    <a:masterClrMapping/>
  </p:clrMapOvr>
  <p:transition advClick="0" advTm="20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186634" cy="894382"/>
          </a:xfrm>
        </p:spPr>
        <p:txBody>
          <a:bodyPr anchor="ctr"/>
          <a:lstStyle/>
          <a:p>
            <a:pPr algn="ctr"/>
            <a:r>
              <a:rPr lang="ru-RU" dirty="0" smtClean="0"/>
              <a:t>Русский язык 2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Тема урока: Проверяемые и непроверяемые гласные в безударных слогах.</a:t>
            </a:r>
          </a:p>
          <a:p>
            <a:r>
              <a:rPr lang="ru-RU" sz="2400" dirty="0" smtClean="0"/>
              <a:t>Цели: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развитие умения распознавать слова, которые нужно проверять и проверочные слова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формирование умения обосновывать написание гласной буквы в безударных слогах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развитие умения распознавать проверяемые и непроверяемые гласные в безударных слогах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развитие памяти, наблюдательности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воспитание любви к школе, к уроку русского языка, к чтению.</a:t>
            </a:r>
            <a:endParaRPr lang="ru-RU" sz="2000" dirty="0"/>
          </a:p>
        </p:txBody>
      </p:sp>
    </p:spTree>
  </p:cSld>
  <p:clrMapOvr>
    <a:masterClrMapping/>
  </p:clrMapOvr>
  <p:transition advClick="0" advTm="30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857232"/>
            <a:ext cx="3674594" cy="464347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92D050"/>
                </a:solidFill>
                <a:cs typeface="Aharoni" pitchFamily="2" charset="-79"/>
              </a:rPr>
              <a:t>Сказка-умница и прелесть,</a:t>
            </a:r>
            <a:br>
              <a:rPr lang="ru-RU" sz="2000" dirty="0" smtClean="0">
                <a:solidFill>
                  <a:srgbClr val="92D050"/>
                </a:solidFill>
                <a:cs typeface="Aharoni" pitchFamily="2" charset="-79"/>
              </a:rPr>
            </a:br>
            <a:r>
              <a:rPr lang="ru-RU" sz="2000" dirty="0" smtClean="0">
                <a:solidFill>
                  <a:srgbClr val="92D050"/>
                </a:solidFill>
                <a:cs typeface="Aharoni" pitchFamily="2" charset="-79"/>
              </a:rPr>
              <a:t>С нами рядышком живет,</a:t>
            </a:r>
            <a:br>
              <a:rPr lang="ru-RU" sz="2000" dirty="0" smtClean="0">
                <a:solidFill>
                  <a:srgbClr val="92D050"/>
                </a:solidFill>
                <a:cs typeface="Aharoni" pitchFamily="2" charset="-79"/>
              </a:rPr>
            </a:br>
            <a:r>
              <a:rPr lang="ru-RU" sz="2000" dirty="0" smtClean="0">
                <a:solidFill>
                  <a:srgbClr val="92D050"/>
                </a:solidFill>
                <a:cs typeface="Aharoni" pitchFamily="2" charset="-79"/>
              </a:rPr>
              <a:t>Чтобы,</a:t>
            </a:r>
            <a:br>
              <a:rPr lang="ru-RU" sz="2000" dirty="0" smtClean="0">
                <a:solidFill>
                  <a:srgbClr val="92D050"/>
                </a:solidFill>
                <a:cs typeface="Aharoni" pitchFamily="2" charset="-79"/>
              </a:rPr>
            </a:br>
            <a:r>
              <a:rPr lang="ru-RU" sz="2000" dirty="0" smtClean="0">
                <a:solidFill>
                  <a:srgbClr val="92D050"/>
                </a:solidFill>
                <a:cs typeface="Aharoni" pitchFamily="2" charset="-79"/>
              </a:rPr>
              <a:t>Чтобы,</a:t>
            </a:r>
            <a:br>
              <a:rPr lang="ru-RU" sz="2000" dirty="0" smtClean="0">
                <a:solidFill>
                  <a:srgbClr val="92D050"/>
                </a:solidFill>
                <a:cs typeface="Aharoni" pitchFamily="2" charset="-79"/>
              </a:rPr>
            </a:br>
            <a:r>
              <a:rPr lang="ru-RU" sz="2000" dirty="0" smtClean="0">
                <a:solidFill>
                  <a:srgbClr val="92D050"/>
                </a:solidFill>
                <a:cs typeface="Aharoni" pitchFamily="2" charset="-79"/>
              </a:rPr>
              <a:t>Чтобы снова </a:t>
            </a:r>
            <a:br>
              <a:rPr lang="ru-RU" sz="2000" dirty="0" smtClean="0">
                <a:solidFill>
                  <a:srgbClr val="92D050"/>
                </a:solidFill>
                <a:cs typeface="Aharoni" pitchFamily="2" charset="-79"/>
              </a:rPr>
            </a:br>
            <a:r>
              <a:rPr lang="ru-RU" sz="2000" dirty="0" smtClean="0">
                <a:solidFill>
                  <a:srgbClr val="92D050"/>
                </a:solidFill>
                <a:cs typeface="Aharoni" pitchFamily="2" charset="-79"/>
              </a:rPr>
              <a:t>Добрый злого победил!</a:t>
            </a:r>
            <a:br>
              <a:rPr lang="ru-RU" sz="2000" dirty="0" smtClean="0">
                <a:solidFill>
                  <a:srgbClr val="92D050"/>
                </a:solidFill>
                <a:cs typeface="Aharoni" pitchFamily="2" charset="-79"/>
              </a:rPr>
            </a:br>
            <a:r>
              <a:rPr lang="ru-RU" sz="2000" dirty="0" smtClean="0">
                <a:solidFill>
                  <a:srgbClr val="92D050"/>
                </a:solidFill>
                <a:cs typeface="Aharoni" pitchFamily="2" charset="-79"/>
              </a:rPr>
              <a:t>Чтобы добрый</a:t>
            </a:r>
            <a:br>
              <a:rPr lang="ru-RU" sz="2000" dirty="0" smtClean="0">
                <a:solidFill>
                  <a:srgbClr val="92D050"/>
                </a:solidFill>
                <a:cs typeface="Aharoni" pitchFamily="2" charset="-79"/>
              </a:rPr>
            </a:br>
            <a:r>
              <a:rPr lang="ru-RU" sz="2000" dirty="0" smtClean="0">
                <a:solidFill>
                  <a:srgbClr val="92D050"/>
                </a:solidFill>
                <a:cs typeface="Aharoni" pitchFamily="2" charset="-79"/>
              </a:rPr>
              <a:t>Чтобы злого</a:t>
            </a:r>
            <a:br>
              <a:rPr lang="ru-RU" sz="2000" dirty="0" smtClean="0">
                <a:solidFill>
                  <a:srgbClr val="92D050"/>
                </a:solidFill>
                <a:cs typeface="Aharoni" pitchFamily="2" charset="-79"/>
              </a:rPr>
            </a:br>
            <a:r>
              <a:rPr lang="ru-RU" sz="2000" dirty="0" smtClean="0">
                <a:solidFill>
                  <a:srgbClr val="92D050"/>
                </a:solidFill>
                <a:cs typeface="Aharoni" pitchFamily="2" charset="-79"/>
              </a:rPr>
              <a:t>Стать хорошим</a:t>
            </a:r>
            <a:br>
              <a:rPr lang="ru-RU" sz="2000" dirty="0" smtClean="0">
                <a:solidFill>
                  <a:srgbClr val="92D050"/>
                </a:solidFill>
                <a:cs typeface="Aharoni" pitchFamily="2" charset="-79"/>
              </a:rPr>
            </a:br>
            <a:r>
              <a:rPr lang="ru-RU" sz="2000" dirty="0" smtClean="0">
                <a:solidFill>
                  <a:srgbClr val="92D050"/>
                </a:solidFill>
                <a:cs typeface="Aharoni" pitchFamily="2" charset="-79"/>
              </a:rPr>
              <a:t>Убедил!</a:t>
            </a:r>
            <a:br>
              <a:rPr lang="ru-RU" sz="2000" dirty="0" smtClean="0">
                <a:solidFill>
                  <a:srgbClr val="92D050"/>
                </a:solidFill>
                <a:cs typeface="Aharoni" pitchFamily="2" charset="-79"/>
              </a:rPr>
            </a:br>
            <a:r>
              <a:rPr lang="ru-RU" sz="2000" dirty="0" smtClean="0">
                <a:solidFill>
                  <a:srgbClr val="92D050"/>
                </a:solidFill>
                <a:cs typeface="Aharoni" pitchFamily="2" charset="-79"/>
              </a:rPr>
              <a:t/>
            </a:r>
            <a:br>
              <a:rPr lang="ru-RU" sz="2000" dirty="0" smtClean="0">
                <a:solidFill>
                  <a:srgbClr val="92D050"/>
                </a:solidFill>
                <a:cs typeface="Aharoni" pitchFamily="2" charset="-79"/>
              </a:rPr>
            </a:br>
            <a:r>
              <a:rPr lang="ru-RU" sz="2000" dirty="0" smtClean="0">
                <a:solidFill>
                  <a:srgbClr val="92D050"/>
                </a:solidFill>
                <a:cs typeface="Aharoni" pitchFamily="2" charset="-79"/>
              </a:rPr>
              <a:t>                              Ю. </a:t>
            </a:r>
            <a:r>
              <a:rPr lang="ru-RU" sz="2000" dirty="0" err="1" smtClean="0">
                <a:solidFill>
                  <a:srgbClr val="92D050"/>
                </a:solidFill>
                <a:cs typeface="Aharoni" pitchFamily="2" charset="-79"/>
              </a:rPr>
              <a:t>Мориц</a:t>
            </a:r>
            <a:r>
              <a:rPr lang="ru-RU" sz="2000" dirty="0" smtClean="0">
                <a:solidFill>
                  <a:srgbClr val="92D050"/>
                </a:solidFill>
                <a:cs typeface="Aharoni" pitchFamily="2" charset="-79"/>
              </a:rPr>
              <a:t/>
            </a:r>
            <a:br>
              <a:rPr lang="ru-RU" sz="2000" dirty="0" smtClean="0">
                <a:solidFill>
                  <a:srgbClr val="92D050"/>
                </a:solidFill>
                <a:cs typeface="Aharoni" pitchFamily="2" charset="-79"/>
              </a:rPr>
            </a:br>
            <a:endParaRPr lang="ru-RU" sz="2000" dirty="0">
              <a:solidFill>
                <a:srgbClr val="92D050"/>
              </a:solidFill>
              <a:cs typeface="Aharoni" pitchFamily="2" charset="-79"/>
            </a:endParaRPr>
          </a:p>
        </p:txBody>
      </p:sp>
      <p:pic>
        <p:nvPicPr>
          <p:cNvPr id="5" name="Рисунок 4" descr="Книга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279" r="17279"/>
          <a:stretch>
            <a:fillRect/>
          </a:stretch>
        </p:blipFill>
        <p:spPr/>
      </p:pic>
    </p:spTree>
  </p:cSld>
  <p:clrMapOvr>
    <a:masterClrMapping/>
  </p:clrMapOvr>
  <p:transition advClick="0" advTm="15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714620"/>
            <a:ext cx="6377067" cy="923330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  <a:reflection blurRad="6350" stA="50000" endA="300" endPos="90000" dist="50800" dir="5400000" sy="-100000" algn="bl" rotWithShape="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/>
            <a:bevelB prst="softRound"/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МЯГКАЯ ПОСАДКА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500034" y="357166"/>
            <a:ext cx="2143140" cy="14287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СН…ЖОК</a:t>
            </a:r>
          </a:p>
          <a:p>
            <a:pPr algn="ctr"/>
            <a:r>
              <a:rPr lang="ru-RU" dirty="0" smtClean="0"/>
              <a:t>Д…СКА</a:t>
            </a:r>
            <a:endParaRPr lang="ru-RU" dirty="0"/>
          </a:p>
        </p:txBody>
      </p:sp>
      <p:sp>
        <p:nvSpPr>
          <p:cNvPr id="4" name="Облако 3"/>
          <p:cNvSpPr/>
          <p:nvPr/>
        </p:nvSpPr>
        <p:spPr>
          <a:xfrm>
            <a:off x="5572132" y="357166"/>
            <a:ext cx="2214578" cy="150019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Л…СТОК</a:t>
            </a:r>
          </a:p>
          <a:p>
            <a:pPr algn="ctr"/>
            <a:r>
              <a:rPr lang="ru-RU" dirty="0" smtClean="0"/>
              <a:t>СТ…НА</a:t>
            </a:r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>
            <a:off x="3071802" y="1142984"/>
            <a:ext cx="1928826" cy="121444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СК…ЛА</a:t>
            </a:r>
          </a:p>
          <a:p>
            <a:pPr algn="ctr"/>
            <a:r>
              <a:rPr lang="ru-RU" dirty="0" smtClean="0"/>
              <a:t>ПЛ…ТА</a:t>
            </a:r>
            <a:endParaRPr lang="ru-RU" dirty="0"/>
          </a:p>
        </p:txBody>
      </p:sp>
      <p:sp>
        <p:nvSpPr>
          <p:cNvPr id="6" name="Облако 5"/>
          <p:cNvSpPr/>
          <p:nvPr/>
        </p:nvSpPr>
        <p:spPr>
          <a:xfrm>
            <a:off x="357158" y="2285992"/>
            <a:ext cx="2286016" cy="128588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ГР…ЗА</a:t>
            </a:r>
          </a:p>
          <a:p>
            <a:pPr algn="ctr"/>
            <a:r>
              <a:rPr lang="ru-RU" dirty="0" smtClean="0"/>
              <a:t>ГР...ДА</a:t>
            </a:r>
            <a:endParaRPr lang="ru-RU" dirty="0"/>
          </a:p>
        </p:txBody>
      </p:sp>
      <p:sp>
        <p:nvSpPr>
          <p:cNvPr id="7" name="Облако 6"/>
          <p:cNvSpPr/>
          <p:nvPr/>
        </p:nvSpPr>
        <p:spPr>
          <a:xfrm>
            <a:off x="357158" y="5214950"/>
            <a:ext cx="2071702" cy="150019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ГЛ…ЗА</a:t>
            </a:r>
          </a:p>
          <a:p>
            <a:pPr algn="ctr"/>
            <a:r>
              <a:rPr lang="ru-RU" dirty="0" smtClean="0"/>
              <a:t>М…СТЫ</a:t>
            </a:r>
            <a:endParaRPr lang="ru-RU" dirty="0"/>
          </a:p>
        </p:txBody>
      </p:sp>
      <p:sp>
        <p:nvSpPr>
          <p:cNvPr id="8" name="Облако 7"/>
          <p:cNvSpPr/>
          <p:nvPr/>
        </p:nvSpPr>
        <p:spPr>
          <a:xfrm>
            <a:off x="6072198" y="3357562"/>
            <a:ext cx="2071702" cy="17145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Р…КА</a:t>
            </a:r>
          </a:p>
          <a:p>
            <a:pPr algn="ctr"/>
            <a:r>
              <a:rPr lang="ru-RU" dirty="0" smtClean="0"/>
              <a:t>СТ…ЛО</a:t>
            </a:r>
            <a:endParaRPr lang="ru-RU" dirty="0"/>
          </a:p>
        </p:txBody>
      </p:sp>
      <p:sp>
        <p:nvSpPr>
          <p:cNvPr id="9" name="Облако 8"/>
          <p:cNvSpPr/>
          <p:nvPr/>
        </p:nvSpPr>
        <p:spPr>
          <a:xfrm>
            <a:off x="2857488" y="4572008"/>
            <a:ext cx="2000264" cy="164307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С…СТРА</a:t>
            </a:r>
          </a:p>
          <a:p>
            <a:pPr algn="ctr"/>
            <a:r>
              <a:rPr lang="ru-RU" dirty="0" smtClean="0"/>
              <a:t>М…РЯК</a:t>
            </a:r>
            <a:endParaRPr lang="ru-RU" dirty="0"/>
          </a:p>
        </p:txBody>
      </p:sp>
      <p:sp>
        <p:nvSpPr>
          <p:cNvPr id="10" name="Облако 9"/>
          <p:cNvSpPr/>
          <p:nvPr/>
        </p:nvSpPr>
        <p:spPr>
          <a:xfrm>
            <a:off x="5143504" y="5143512"/>
            <a:ext cx="2071702" cy="150019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Ч…СЫ</a:t>
            </a:r>
          </a:p>
          <a:p>
            <a:pPr algn="ctr"/>
            <a:r>
              <a:rPr lang="ru-RU" dirty="0" smtClean="0"/>
              <a:t>К…ТЕНОК</a:t>
            </a:r>
            <a:endParaRPr lang="ru-RU" dirty="0"/>
          </a:p>
        </p:txBody>
      </p:sp>
    </p:spTree>
  </p:cSld>
  <p:clrMapOvr>
    <a:masterClrMapping/>
  </p:clrMapOvr>
  <p:transition advClick="0"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285728"/>
            <a:ext cx="3429000" cy="857240"/>
          </a:xfrm>
        </p:spPr>
        <p:txBody>
          <a:bodyPr anchor="t"/>
          <a:lstStyle/>
          <a:p>
            <a:pPr algn="ctr"/>
            <a:r>
              <a:rPr lang="ru-RU" dirty="0" smtClean="0"/>
              <a:t>Добрый гном</a:t>
            </a:r>
            <a:br>
              <a:rPr lang="ru-RU" dirty="0" smtClean="0"/>
            </a:br>
            <a:r>
              <a:rPr lang="ru-RU" sz="2000" dirty="0" smtClean="0"/>
              <a:t>Т. Сенчищева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57818" y="1142984"/>
            <a:ext cx="3429000" cy="5143536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Жил-был в лесу густом</a:t>
            </a:r>
          </a:p>
          <a:p>
            <a:pPr algn="ctr"/>
            <a:r>
              <a:rPr lang="ru-RU" sz="1800" dirty="0" smtClean="0"/>
              <a:t>Бородатый добрый гном.</a:t>
            </a:r>
          </a:p>
          <a:p>
            <a:pPr algn="ctr"/>
            <a:endParaRPr lang="ru-RU" sz="1800" dirty="0" smtClean="0"/>
          </a:p>
          <a:p>
            <a:pPr algn="ctr"/>
            <a:r>
              <a:rPr lang="ru-RU" sz="1800" dirty="0" smtClean="0"/>
              <a:t>У пенька растил цветы</a:t>
            </a:r>
          </a:p>
          <a:p>
            <a:pPr algn="ctr"/>
            <a:r>
              <a:rPr lang="ru-RU" sz="1800" dirty="0" smtClean="0"/>
              <a:t>Небывалой красоты.</a:t>
            </a:r>
          </a:p>
          <a:p>
            <a:pPr algn="ctr"/>
            <a:endParaRPr lang="ru-RU" sz="1800" dirty="0" smtClean="0"/>
          </a:p>
          <a:p>
            <a:pPr algn="ctr"/>
            <a:r>
              <a:rPr lang="ru-RU" sz="1800" dirty="0" smtClean="0"/>
              <a:t>Гном имел отличный дом,</a:t>
            </a:r>
          </a:p>
          <a:p>
            <a:pPr algn="ctr"/>
            <a:r>
              <a:rPr lang="ru-RU" sz="1800" dirty="0" smtClean="0"/>
              <a:t>Был ему не страшен гром.</a:t>
            </a:r>
          </a:p>
          <a:p>
            <a:pPr algn="ctr"/>
            <a:endParaRPr lang="ru-RU" sz="1800" dirty="0" smtClean="0"/>
          </a:p>
          <a:p>
            <a:pPr algn="ctr"/>
            <a:r>
              <a:rPr lang="ru-RU" sz="1800" dirty="0" smtClean="0"/>
              <a:t>Любил ходить он в гости днем</a:t>
            </a:r>
          </a:p>
          <a:p>
            <a:pPr algn="ctr"/>
            <a:r>
              <a:rPr lang="ru-RU" sz="1800" dirty="0" smtClean="0"/>
              <a:t>И звать гостей в свой теплый дом.</a:t>
            </a:r>
          </a:p>
          <a:p>
            <a:pPr algn="ctr"/>
            <a:endParaRPr lang="ru-RU" sz="1800" dirty="0" smtClean="0"/>
          </a:p>
          <a:p>
            <a:pPr algn="ctr"/>
            <a:r>
              <a:rPr lang="ru-RU" sz="1800" dirty="0" smtClean="0"/>
              <a:t>А ночью, в ясную погоду,</a:t>
            </a:r>
          </a:p>
          <a:p>
            <a:pPr algn="ctr"/>
            <a:r>
              <a:rPr lang="ru-RU" sz="1800" dirty="0" smtClean="0"/>
              <a:t>Гулял с сачком по небосводу.</a:t>
            </a:r>
          </a:p>
          <a:p>
            <a:pPr algn="ctr"/>
            <a:endParaRPr lang="ru-RU" sz="1800" dirty="0" smtClean="0"/>
          </a:p>
          <a:p>
            <a:pPr algn="ctr"/>
            <a:r>
              <a:rPr lang="ru-RU" sz="1800" dirty="0" smtClean="0"/>
              <a:t>Мечтал достать звезду с небес</a:t>
            </a:r>
          </a:p>
          <a:p>
            <a:pPr algn="ctr"/>
            <a:r>
              <a:rPr lang="ru-RU" sz="1800" dirty="0" smtClean="0"/>
              <a:t>И этим удивить весь лес.</a:t>
            </a:r>
            <a:endParaRPr lang="ru-RU" sz="1800" dirty="0"/>
          </a:p>
        </p:txBody>
      </p:sp>
      <p:pic>
        <p:nvPicPr>
          <p:cNvPr id="5" name="Рисунок 4" descr="Гном.gif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030" b="3030"/>
          <a:stretch>
            <a:fillRect/>
          </a:stretch>
        </p:blipFill>
        <p:spPr/>
      </p:pic>
    </p:spTree>
  </p:cSld>
  <p:clrMapOvr>
    <a:masterClrMapping/>
  </p:clrMapOvr>
  <p:transition advClick="0" advTm="2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Творческая работа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(восстанови стихи)</a:t>
            </a:r>
            <a:endParaRPr lang="ru-RU" sz="2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2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1" name="5-конечная звезда 10"/>
          <p:cNvSpPr/>
          <p:nvPr/>
        </p:nvSpPr>
        <p:spPr>
          <a:xfrm>
            <a:off x="714348" y="2000240"/>
            <a:ext cx="500066" cy="428628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1643042" y="2214554"/>
            <a:ext cx="500066" cy="428628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1285852" y="2786058"/>
            <a:ext cx="500066" cy="428628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3214678" y="3786190"/>
            <a:ext cx="500066" cy="428628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785786" y="3286124"/>
            <a:ext cx="500066" cy="428628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2857488" y="2143116"/>
            <a:ext cx="500066" cy="428628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2071670" y="3357562"/>
            <a:ext cx="500066" cy="42862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714348" y="4071942"/>
            <a:ext cx="500066" cy="4286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2786050" y="2928934"/>
            <a:ext cx="500066" cy="42862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2143108" y="4071942"/>
            <a:ext cx="500066" cy="428628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2928926" y="4714884"/>
            <a:ext cx="500066" cy="428628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>
            <a:off x="2214546" y="5143512"/>
            <a:ext cx="500066" cy="42862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>
            <a:off x="1500166" y="4643446"/>
            <a:ext cx="500066" cy="428628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5-конечная звезда 24"/>
          <p:cNvSpPr/>
          <p:nvPr/>
        </p:nvSpPr>
        <p:spPr>
          <a:xfrm>
            <a:off x="714348" y="5143512"/>
            <a:ext cx="500066" cy="428628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Горизонтальный свиток 32"/>
          <p:cNvSpPr/>
          <p:nvPr/>
        </p:nvSpPr>
        <p:spPr>
          <a:xfrm>
            <a:off x="4000496" y="3429000"/>
            <a:ext cx="4143404" cy="257176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Мечтал достать звезду с небес </a:t>
            </a:r>
          </a:p>
          <a:p>
            <a:pPr algn="ctr"/>
            <a:r>
              <a:rPr lang="ru-RU" dirty="0" smtClean="0"/>
              <a:t>И этим удивить </a:t>
            </a:r>
            <a:r>
              <a:rPr lang="ru-RU" dirty="0" smtClean="0"/>
              <a:t>весь лес.</a:t>
            </a:r>
            <a:endParaRPr lang="ru-RU" dirty="0"/>
          </a:p>
        </p:txBody>
      </p:sp>
      <p:sp>
        <p:nvSpPr>
          <p:cNvPr id="34" name="Горизонтальный свиток 33"/>
          <p:cNvSpPr/>
          <p:nvPr/>
        </p:nvSpPr>
        <p:spPr>
          <a:xfrm>
            <a:off x="4000496" y="1428736"/>
            <a:ext cx="4143404" cy="221457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dirty="0" smtClean="0"/>
              <a:t>с н…бес достать </a:t>
            </a:r>
            <a:r>
              <a:rPr lang="ru-RU" dirty="0" err="1" smtClean="0"/>
              <a:t>зв</a:t>
            </a:r>
            <a:r>
              <a:rPr lang="ru-RU" dirty="0" smtClean="0"/>
              <a:t>…</a:t>
            </a:r>
            <a:r>
              <a:rPr lang="ru-RU" dirty="0" err="1" smtClean="0"/>
              <a:t>зду</a:t>
            </a:r>
            <a:r>
              <a:rPr lang="ru-RU" dirty="0" smtClean="0"/>
              <a:t> </a:t>
            </a:r>
            <a:r>
              <a:rPr lang="ru-RU" dirty="0" smtClean="0"/>
              <a:t>Мечтал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уд…вить И лес этим </a:t>
            </a:r>
            <a:r>
              <a:rPr lang="ru-RU" dirty="0" smtClean="0"/>
              <a:t>весь</a:t>
            </a:r>
            <a:endParaRPr lang="ru-RU" dirty="0"/>
          </a:p>
        </p:txBody>
      </p:sp>
    </p:spTree>
  </p:cSld>
  <p:clrMapOvr>
    <a:masterClrMapping/>
  </p:clrMapOvr>
  <p:transition advClick="0" advTm="3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1" grpId="1" animBg="1"/>
      <p:bldP spid="11" grpId="2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/>
            <a:r>
              <a:rPr lang="ru-RU" sz="4800" dirty="0" smtClean="0"/>
              <a:t>   Итог урока</a:t>
            </a:r>
            <a:endParaRPr lang="ru-RU" sz="480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354442" y="2786058"/>
            <a:ext cx="5646714" cy="3286148"/>
          </a:xfrm>
        </p:spPr>
        <p:txBody>
          <a:bodyPr anchor="ctr">
            <a:normAutofit/>
          </a:bodyPr>
          <a:lstStyle/>
          <a:p>
            <a:pPr algn="ctr"/>
            <a:r>
              <a:rPr lang="ru-RU" dirty="0" smtClean="0"/>
              <a:t>Мы узнали мечту гнома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3600" dirty="0" smtClean="0"/>
              <a:t>Спасибо,</a:t>
            </a:r>
          </a:p>
          <a:p>
            <a:pPr algn="ctr"/>
            <a:r>
              <a:rPr lang="ru-RU" sz="3600" dirty="0" smtClean="0"/>
              <a:t>молодцы</a:t>
            </a:r>
            <a:r>
              <a:rPr lang="ru-RU" dirty="0" smtClean="0"/>
              <a:t>!</a:t>
            </a:r>
          </a:p>
        </p:txBody>
      </p:sp>
    </p:spTree>
  </p:cSld>
  <p:clrMapOvr>
    <a:masterClrMapping/>
  </p:clrMapOvr>
  <p:transition advTm="20000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122</TotalTime>
  <Words>244</Words>
  <Application>Microsoft Office PowerPoint</Application>
  <PresentationFormat>Экран (4:3)</PresentationFormat>
  <Paragraphs>70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Слайд 1</vt:lpstr>
      <vt:lpstr>Русский язык 2 класс</vt:lpstr>
      <vt:lpstr>Сказка-умница и прелесть, С нами рядышком живет, Чтобы, Чтобы, Чтобы снова  Добрый злого победил! Чтобы добрый Чтобы злого Стать хорошим Убедил!                                Ю. Мориц </vt:lpstr>
      <vt:lpstr>Слайд 4</vt:lpstr>
      <vt:lpstr>Добрый гном Т. Сенчищева</vt:lpstr>
      <vt:lpstr>Творческая работа (восстанови стихи)</vt:lpstr>
      <vt:lpstr>   Итог урока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Natalya</dc:creator>
  <cp:lastModifiedBy>Natalya</cp:lastModifiedBy>
  <cp:revision>32</cp:revision>
  <dcterms:created xsi:type="dcterms:W3CDTF">2011-10-15T22:01:15Z</dcterms:created>
  <dcterms:modified xsi:type="dcterms:W3CDTF">2011-10-16T12:39:34Z</dcterms:modified>
</cp:coreProperties>
</file>