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66" r:id="rId4"/>
    <p:sldId id="267" r:id="rId5"/>
    <p:sldId id="268" r:id="rId6"/>
    <p:sldId id="256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E876-BA5D-4804-BE26-15095707B84A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3FC6-0B4F-4DBC-902E-E3289CC1D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569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E876-BA5D-4804-BE26-15095707B84A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3FC6-0B4F-4DBC-902E-E3289CC1D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568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E876-BA5D-4804-BE26-15095707B84A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3FC6-0B4F-4DBC-902E-E3289CC1D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00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E876-BA5D-4804-BE26-15095707B84A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3FC6-0B4F-4DBC-902E-E3289CC1D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797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E876-BA5D-4804-BE26-15095707B84A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3FC6-0B4F-4DBC-902E-E3289CC1D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099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E876-BA5D-4804-BE26-15095707B84A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3FC6-0B4F-4DBC-902E-E3289CC1D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35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E876-BA5D-4804-BE26-15095707B84A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3FC6-0B4F-4DBC-902E-E3289CC1D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055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E876-BA5D-4804-BE26-15095707B84A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3FC6-0B4F-4DBC-902E-E3289CC1D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962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E876-BA5D-4804-BE26-15095707B84A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3FC6-0B4F-4DBC-902E-E3289CC1D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143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E876-BA5D-4804-BE26-15095707B84A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3FC6-0B4F-4DBC-902E-E3289CC1D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291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6E876-BA5D-4804-BE26-15095707B84A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73FC6-0B4F-4DBC-902E-E3289CC1D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223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6E876-BA5D-4804-BE26-15095707B84A}" type="datetimeFigureOut">
              <a:rPr lang="ru-RU" smtClean="0"/>
              <a:t>09.03.2013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73FC6-0B4F-4DBC-902E-E3289CC1DA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54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7" b="19798"/>
          <a:stretch/>
        </p:blipFill>
        <p:spPr bwMode="auto">
          <a:xfrm>
            <a:off x="0" y="1288472"/>
            <a:ext cx="9144000" cy="421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6718" y="0"/>
            <a:ext cx="9150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Нуклеиновые </a:t>
            </a:r>
            <a:endParaRPr lang="ru-RU" sz="8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500255"/>
            <a:ext cx="9150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кислоты</a:t>
            </a:r>
            <a:endParaRPr lang="ru-RU" sz="8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76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54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srgbClr val="0070C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Как называется мономер ДНК и РНК?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srgbClr val="0070C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Назовите черты сходства ДНК и РНК.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70C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3. Назовите черты отличия ДНК и РНК.</a:t>
            </a:r>
            <a:r>
              <a:rPr lang="ru-RU" sz="28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2800" dirty="0">
              <a:solidFill>
                <a:srgbClr val="0070C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2800" dirty="0" smtClean="0">
              <a:solidFill>
                <a:srgbClr val="0070C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2800" dirty="0" smtClean="0">
              <a:solidFill>
                <a:srgbClr val="0070C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70C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4. За счет каких связей НК растут в длину?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5. </a:t>
            </a:r>
            <a:r>
              <a:rPr lang="ru-RU" sz="2800" dirty="0" smtClean="0">
                <a:solidFill>
                  <a:srgbClr val="0070C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Какие связи удерживают цепочки в молекуле ДНК?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ru-RU" sz="2800" dirty="0">
              <a:solidFill>
                <a:srgbClr val="0070C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solidFill>
                  <a:srgbClr val="0070C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6. Назовите виды РНК, существующие в клетки. 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04448" y="980728"/>
            <a:ext cx="295232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04248" y="1249"/>
            <a:ext cx="1944216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нуклеотид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8042" y="968939"/>
            <a:ext cx="8424936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строение нуклеотида, ковалентные связи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938" y="1850106"/>
            <a:ext cx="9116606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сахар (рибоза, </a:t>
            </a:r>
            <a:r>
              <a:rPr lang="ru-RU" sz="2800" b="1" dirty="0" err="1" smtClean="0">
                <a:solidFill>
                  <a:srgbClr val="C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дезоксирибоза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), </a:t>
            </a:r>
            <a:r>
              <a:rPr lang="ru-RU" sz="2800" b="1" dirty="0" err="1" smtClean="0">
                <a:solidFill>
                  <a:srgbClr val="C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двуцепоченая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спираль ДНК, азотистое основание (ДНК – </a:t>
            </a:r>
            <a:r>
              <a:rPr lang="ru-RU" sz="2800" b="1" dirty="0" err="1" smtClean="0">
                <a:solidFill>
                  <a:srgbClr val="C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тимин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,                 РНК – </a:t>
            </a:r>
            <a:r>
              <a:rPr lang="ru-RU" sz="2800" b="1" dirty="0" err="1" smtClean="0">
                <a:solidFill>
                  <a:srgbClr val="C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урацил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r>
              <a:rPr lang="ru-RU" sz="2800" dirty="0" smtClean="0">
                <a:solidFill>
                  <a:srgbClr val="C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32240" y="3442451"/>
            <a:ext cx="2448272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ковалентные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9532" y="4393069"/>
            <a:ext cx="2124236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водородные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906" y="5373216"/>
            <a:ext cx="9116606" cy="1043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2800" b="1" dirty="0" err="1" smtClean="0">
                <a:solidFill>
                  <a:srgbClr val="C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Рибосомальная</a:t>
            </a:r>
            <a:r>
              <a:rPr lang="ru-RU" sz="2800" b="1" dirty="0" smtClean="0">
                <a:solidFill>
                  <a:srgbClr val="C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РНК (р-РНК), Информационная (матричная) РНК (и-РНК), Транспортная РНК (т-РНК)</a:t>
            </a:r>
            <a:endParaRPr lang="ru-RU" sz="2800" dirty="0" smtClean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0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72344"/>
              </p:ext>
            </p:extLst>
          </p:nvPr>
        </p:nvGraphicFramePr>
        <p:xfrm>
          <a:off x="0" y="0"/>
          <a:ext cx="9144000" cy="6881960"/>
        </p:xfrm>
        <a:graphic>
          <a:graphicData uri="http://schemas.openxmlformats.org/drawingml/2006/table">
            <a:tbl>
              <a:tblPr firstRow="1" firstCol="1" bandRow="1"/>
              <a:tblGrid>
                <a:gridCol w="467544"/>
                <a:gridCol w="4170679"/>
                <a:gridCol w="4505777"/>
              </a:tblGrid>
              <a:tr h="589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№ п/п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Этапы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Рисунок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9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Исходное состояние (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двуцепочечная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спираль).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3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 действием фермента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геликазы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дезоксирибонуклеазы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 – цепочка ДНК раскручивается.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53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Под действием фермента ДНК-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реструктазы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разрушаются водородные связи между азотистыми основаниями, удерживающие цепочки друг возле друга.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81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 принципу комплементарности, из кусочков ДНК – фрагменты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Оказаки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 идет сборка новых цепочек, при помощи фермента – ДНК- </a:t>
                      </a:r>
                      <a:r>
                        <a:rPr lang="ru-RU" sz="18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лигазы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(полимеразы).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98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Образование двух дочерних ДНК (ДНК</a:t>
                      </a:r>
                      <a:r>
                        <a:rPr lang="ru-RU" sz="1800" baseline="-25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и ДНК</a:t>
                      </a:r>
                      <a:r>
                        <a:rPr lang="ru-RU" sz="1800" baseline="-25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83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8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Принятие исходного состояния – закручивание в спираль.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5364088" y="692696"/>
            <a:ext cx="3096344" cy="60486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50077" y="4797152"/>
            <a:ext cx="4472282" cy="2060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56259" y="651874"/>
            <a:ext cx="4472282" cy="32811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97987" y="638020"/>
            <a:ext cx="4104456" cy="580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94187" y="1329092"/>
            <a:ext cx="4108256" cy="842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82232" y="2243141"/>
            <a:ext cx="4135966" cy="1501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44008" y="3645024"/>
            <a:ext cx="4472282" cy="129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95254" y="3806696"/>
            <a:ext cx="4110156" cy="13061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95254" y="5198757"/>
            <a:ext cx="411015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95254" y="5877272"/>
            <a:ext cx="4110156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96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87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Достроить молекулу ДНК по принципу комплементарности, если одна из цепей имеет следующую последовательность нуклеотидов – </a:t>
            </a:r>
            <a:r>
              <a:rPr lang="ru-RU" sz="2800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ААГЦЦГГТТТАЦ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. </a:t>
            </a:r>
            <a:endParaRPr lang="ru-RU" sz="28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022" y="2276872"/>
            <a:ext cx="9027756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2. 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Найти ошибку в цепи ДНК, если она имеет следующую последовательность нуклеотидов – </a:t>
            </a:r>
            <a:r>
              <a:rPr lang="ru-RU" sz="2800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Times New Roman"/>
              </a:rPr>
              <a:t>ААТУУЦГГАТЦЦТТААЦЦЦГГУТ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/>
                <a:ea typeface="Calibri"/>
                <a:cs typeface="Times New Roman"/>
              </a:rPr>
              <a:t>. К полученной цепочке ДНК подберите цепочку информационной РНК. Достройте молекулу ДНК по принципу комплементарности. </a:t>
            </a:r>
            <a:endParaRPr lang="ru-RU" sz="2800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1371749"/>
            <a:ext cx="4464496" cy="678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         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ТТЦГГЦЦАААТГ</a:t>
            </a:r>
            <a:endParaRPr lang="ru-RU" sz="28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5238403"/>
            <a:ext cx="90364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ААТТТЦГГАТЦЦТТААЦЦЦГГТТ (правильная цепочка)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УУАААГЦЦУАГГААУУГГГЦЦАА (и-РНК)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ТТАААГЦЦТАГГААТТГГГЦЦАА (вторая цепочка ДНК)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17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12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Домашнее задание: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3600" dirty="0" smtClean="0">
                <a:solidFill>
                  <a:srgbClr val="0070C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Повторить опорный конспект в тетради. 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3600" dirty="0" smtClean="0">
                <a:solidFill>
                  <a:srgbClr val="0070C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Решить задачу: Найти ошибку в цепи ДНК, если она имеет следующую последовательность нуклеотидов – ТУТУАЦТГАУЦЦГТААЦЦЦГГУТЦ. К полученной цепочке ДНК подберите цепочку информационной РНК. Достройте молекулу ДНК по принципу комплементарности. 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78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075305"/>
              </p:ext>
            </p:extLst>
          </p:nvPr>
        </p:nvGraphicFramePr>
        <p:xfrm>
          <a:off x="11654" y="0"/>
          <a:ext cx="9132346" cy="6449950"/>
        </p:xfrm>
        <a:graphic>
          <a:graphicData uri="http://schemas.openxmlformats.org/drawingml/2006/table">
            <a:tbl>
              <a:tblPr firstRow="1" firstCol="1" bandRow="1"/>
              <a:tblGrid>
                <a:gridCol w="2400106"/>
                <a:gridCol w="6732240"/>
              </a:tblGrid>
              <a:tr h="404664">
                <a:tc>
                  <a:txBody>
                    <a:bodyPr/>
                    <a:lstStyle/>
                    <a:p>
                      <a:pPr marL="1800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Функции белков</a:t>
                      </a:r>
                      <a:endParaRPr lang="ru-RU" sz="2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чем  проявляется</a:t>
                      </a:r>
                      <a:endParaRPr lang="ru-RU" sz="28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36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Структурная</a:t>
                      </a: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входит в состав плазматической мембраны (оболочка); кератин, белок, волос, перьев птиц, когтей пресмыкающихся и зверей; коллаген – входит в состав сухожилий; гистоны – белки ДНК.</a:t>
                      </a: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3440">
                <a:tc>
                  <a:txBody>
                    <a:bodyPr/>
                    <a:lstStyle/>
                    <a:p>
                      <a:pPr marL="36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Каталитическая </a:t>
                      </a: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ускоряют или замедляют химические реакции (катализаторы, ингибиторы)</a:t>
                      </a: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8513">
                <a:tc>
                  <a:txBody>
                    <a:bodyPr/>
                    <a:lstStyle/>
                    <a:p>
                      <a:pPr marL="36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Двигательная </a:t>
                      </a: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актин, миозин, белок мышц; </a:t>
                      </a:r>
                      <a:r>
                        <a:rPr lang="ru-RU" sz="1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тубулин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образованы микротрубочкой клеток; </a:t>
                      </a:r>
                      <a:r>
                        <a:rPr lang="ru-RU" sz="1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флагмин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– в состав жгутиков бактерий; </a:t>
                      </a:r>
                      <a:r>
                        <a:rPr lang="ru-RU" sz="1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динеин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</a:t>
                      </a:r>
                      <a:r>
                        <a:rPr lang="ru-RU" sz="1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кинезин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– молекулярные двигатели</a:t>
                      </a: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720">
                <a:tc>
                  <a:txBody>
                    <a:bodyPr/>
                    <a:lstStyle/>
                    <a:p>
                      <a:pPr marL="36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Рецепторная </a:t>
                      </a: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глюкагон -  рецептор инсулина </a:t>
                      </a: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7375">
                <a:tc>
                  <a:txBody>
                    <a:bodyPr/>
                    <a:lstStyle/>
                    <a:p>
                      <a:pPr marL="36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Транспортная </a:t>
                      </a: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гемоглобин – перенос О</a:t>
                      </a:r>
                      <a:r>
                        <a:rPr lang="ru-RU" sz="1800" baseline="-25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 Н</a:t>
                      </a:r>
                      <a:r>
                        <a:rPr lang="ru-RU" sz="1800" baseline="-250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О; </a:t>
                      </a:r>
                      <a:r>
                        <a:rPr lang="ru-RU" sz="1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ферритин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– транспортирует ионы железа; транспортные белки мембран образуют ионные каналы для перемещения </a:t>
                      </a:r>
                      <a:r>
                        <a:rPr lang="ru-RU" sz="1800" dirty="0" err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Na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+, К+.</a:t>
                      </a: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36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Защитная </a:t>
                      </a: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выработка антител, свертывание крови (протромбин, фибриноген), лизоцим – содержащийся в слюне; муцин – в слюне и желудке.</a:t>
                      </a: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36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Энергетическая </a:t>
                      </a: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 расщеплении выделяется 17,6 кДж энергии</a:t>
                      </a: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360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Ферментативная</a:t>
                      </a: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белки ферменты</a:t>
                      </a:r>
                    </a:p>
                  </a:txBody>
                  <a:tcPr marL="55001" marR="550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478474" y="1038881"/>
            <a:ext cx="6605588" cy="852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83766" y="4005064"/>
            <a:ext cx="6614153" cy="896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92328" y="2016549"/>
            <a:ext cx="6605589" cy="4874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92329" y="2620324"/>
            <a:ext cx="6605589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3593800"/>
            <a:ext cx="661593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83767" y="4966145"/>
            <a:ext cx="6614153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5630805"/>
            <a:ext cx="661593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83768" y="6052036"/>
            <a:ext cx="6629789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753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0"/>
          <a:stretch/>
        </p:blipFill>
        <p:spPr bwMode="auto">
          <a:xfrm>
            <a:off x="0" y="-6750"/>
            <a:ext cx="9144000" cy="7105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96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89" y="0"/>
            <a:ext cx="5289523" cy="687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6971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3965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33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281862" y="-1281863"/>
            <a:ext cx="6976828" cy="954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59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157192"/>
              </p:ext>
            </p:extLst>
          </p:nvPr>
        </p:nvGraphicFramePr>
        <p:xfrm>
          <a:off x="0" y="0"/>
          <a:ext cx="9144000" cy="6015736"/>
        </p:xfrm>
        <a:graphic>
          <a:graphicData uri="http://schemas.openxmlformats.org/drawingml/2006/table">
            <a:tbl>
              <a:tblPr firstRow="1" firstCol="1" bandRow="1"/>
              <a:tblGrid>
                <a:gridCol w="4571699"/>
                <a:gridCol w="4572301"/>
              </a:tblGrid>
              <a:tr h="243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ДНК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РНК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68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Название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3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Дезоксирибонуклеиновая кислота</a:t>
                      </a:r>
                      <a:endParaRPr lang="ru-RU" sz="2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Рибонуклеиновая кислота</a:t>
                      </a:r>
                      <a:endParaRPr lang="ru-RU" sz="2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68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Состав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702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err="1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Дезоксирибоза</a:t>
                      </a:r>
                      <a:r>
                        <a:rPr lang="ru-RU" sz="24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Остаток </a:t>
                      </a: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фосфорной </a:t>
                      </a:r>
                      <a:r>
                        <a:rPr lang="ru-RU" sz="24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кислоты (</a:t>
                      </a: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r>
                        <a:rPr lang="ru-RU" sz="2400" baseline="-250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</a:t>
                      </a:r>
                      <a:r>
                        <a:rPr lang="ru-RU" sz="2400" baseline="-250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24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). Азотистое </a:t>
                      </a: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основание (</a:t>
                      </a:r>
                      <a:r>
                        <a:rPr lang="ru-RU" sz="2400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аденин</a:t>
                      </a: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гуанин, </a:t>
                      </a:r>
                      <a:r>
                        <a:rPr lang="ru-RU" sz="2400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тимин</a:t>
                      </a: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400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цитозин</a:t>
                      </a: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НУКЛЕОТИД</a:t>
                      </a:r>
                      <a:endParaRPr lang="ru-RU" sz="2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Рибоза. Остаток </a:t>
                      </a: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фосфорной </a:t>
                      </a:r>
                      <a:r>
                        <a:rPr lang="ru-RU" sz="24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кислоты (</a:t>
                      </a: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r>
                        <a:rPr lang="ru-RU" sz="2400" baseline="-250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РО</a:t>
                      </a:r>
                      <a:r>
                        <a:rPr lang="ru-RU" sz="2400" baseline="-250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2400" dirty="0" smtClean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). Азотистое </a:t>
                      </a: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основание (</a:t>
                      </a:r>
                      <a:r>
                        <a:rPr lang="ru-RU" sz="2400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аденин</a:t>
                      </a: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гуанин, </a:t>
                      </a:r>
                      <a:r>
                        <a:rPr lang="ru-RU" sz="2400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урацил</a:t>
                      </a: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2400" dirty="0" err="1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цитозин</a:t>
                      </a: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2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               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70C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НУКЛЕОТИД</a:t>
                      </a:r>
                      <a:endParaRPr lang="ru-RU" sz="2400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4716016" y="4050338"/>
            <a:ext cx="4279900" cy="1322877"/>
            <a:chOff x="0" y="0"/>
            <a:chExt cx="3670300" cy="914400"/>
          </a:xfrm>
        </p:grpSpPr>
        <p:sp>
          <p:nvSpPr>
            <p:cNvPr id="4" name="Правильный пятиугольник 3"/>
            <p:cNvSpPr/>
            <p:nvPr/>
          </p:nvSpPr>
          <p:spPr>
            <a:xfrm>
              <a:off x="1295399" y="0"/>
              <a:ext cx="1112915" cy="914400"/>
            </a:xfrm>
            <a:prstGeom prst="pentagon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dirty="0">
                  <a:effectLst/>
                  <a:latin typeface="Times New Roman"/>
                  <a:ea typeface="Calibri"/>
                  <a:cs typeface="Times New Roman"/>
                </a:rPr>
                <a:t>Рибоза </a:t>
              </a:r>
              <a:endParaRPr lang="ru-RU" sz="14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5" name="Поле 7"/>
            <p:cNvSpPr txBox="1"/>
            <p:nvPr/>
          </p:nvSpPr>
          <p:spPr>
            <a:xfrm>
              <a:off x="2408315" y="0"/>
              <a:ext cx="1261985" cy="91440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dirty="0">
                  <a:effectLst/>
                  <a:latin typeface="Times New Roman"/>
                  <a:ea typeface="Calibri"/>
                  <a:cs typeface="Times New Roman"/>
                </a:rPr>
                <a:t>Остаток фосфорной кислоты </a:t>
              </a:r>
              <a:endParaRPr lang="ru-RU" sz="1400" dirty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dirty="0">
                  <a:effectLst/>
                  <a:latin typeface="Times New Roman"/>
                  <a:ea typeface="Calibri"/>
                  <a:cs typeface="Times New Roman"/>
                </a:rPr>
                <a:t>(Н</a:t>
              </a:r>
              <a:r>
                <a:rPr lang="ru-RU" sz="1400" baseline="-25000" dirty="0">
                  <a:effectLst/>
                  <a:latin typeface="Times New Roman"/>
                  <a:ea typeface="Calibri"/>
                  <a:cs typeface="Times New Roman"/>
                </a:rPr>
                <a:t>2</a:t>
              </a:r>
              <a:r>
                <a:rPr lang="ru-RU" sz="1400" dirty="0">
                  <a:effectLst/>
                  <a:latin typeface="Times New Roman"/>
                  <a:ea typeface="Calibri"/>
                  <a:cs typeface="Times New Roman"/>
                </a:rPr>
                <a:t>РО</a:t>
              </a:r>
              <a:r>
                <a:rPr lang="ru-RU" sz="1400" baseline="-25000" dirty="0">
                  <a:effectLst/>
                  <a:latin typeface="Times New Roman"/>
                  <a:ea typeface="Calibri"/>
                  <a:cs typeface="Times New Roman"/>
                </a:rPr>
                <a:t>4</a:t>
              </a:r>
              <a:r>
                <a:rPr lang="ru-RU" sz="1400" dirty="0">
                  <a:effectLst/>
                  <a:latin typeface="Times New Roman"/>
                  <a:ea typeface="Calibri"/>
                  <a:cs typeface="Times New Roman"/>
                </a:rPr>
                <a:t>)</a:t>
              </a:r>
              <a:endParaRPr lang="ru-RU" sz="14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6" name="Поле 8"/>
            <p:cNvSpPr txBox="1"/>
            <p:nvPr/>
          </p:nvSpPr>
          <p:spPr>
            <a:xfrm>
              <a:off x="0" y="0"/>
              <a:ext cx="1244600" cy="9144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dirty="0">
                  <a:effectLst/>
                  <a:latin typeface="Times New Roman"/>
                  <a:ea typeface="Calibri"/>
                  <a:cs typeface="Times New Roman"/>
                </a:rPr>
                <a:t>Азотистое основание (</a:t>
              </a:r>
              <a:r>
                <a:rPr lang="ru-RU" sz="1400" dirty="0" err="1">
                  <a:effectLst/>
                  <a:latin typeface="Times New Roman"/>
                  <a:ea typeface="Calibri"/>
                  <a:cs typeface="Times New Roman"/>
                </a:rPr>
                <a:t>аденин</a:t>
              </a:r>
              <a:r>
                <a:rPr lang="ru-RU" sz="1400" dirty="0">
                  <a:effectLst/>
                  <a:latin typeface="Times New Roman"/>
                  <a:ea typeface="Calibri"/>
                  <a:cs typeface="Times New Roman"/>
                </a:rPr>
                <a:t>, гуанин, </a:t>
              </a:r>
              <a:r>
                <a:rPr lang="ru-RU" sz="1400" dirty="0" err="1">
                  <a:effectLst/>
                  <a:latin typeface="Times New Roman"/>
                  <a:ea typeface="Calibri"/>
                  <a:cs typeface="Times New Roman"/>
                </a:rPr>
                <a:t>урацил</a:t>
              </a:r>
              <a:r>
                <a:rPr lang="ru-RU" sz="1400" dirty="0">
                  <a:effectLst/>
                  <a:latin typeface="Times New Roman"/>
                  <a:ea typeface="Calibri"/>
                  <a:cs typeface="Times New Roman"/>
                </a:rPr>
                <a:t>, </a:t>
              </a:r>
              <a:r>
                <a:rPr lang="ru-RU" sz="1400" dirty="0" err="1">
                  <a:effectLst/>
                  <a:latin typeface="Times New Roman"/>
                  <a:ea typeface="Calibri"/>
                  <a:cs typeface="Times New Roman"/>
                </a:rPr>
                <a:t>цитозин</a:t>
              </a:r>
              <a:r>
                <a:rPr lang="ru-RU" sz="1400" dirty="0">
                  <a:effectLst/>
                  <a:latin typeface="Times New Roman"/>
                  <a:ea typeface="Calibri"/>
                  <a:cs typeface="Times New Roman"/>
                </a:rPr>
                <a:t>)</a:t>
              </a:r>
              <a:endParaRPr lang="ru-RU" sz="1400" dirty="0">
                <a:effectLst/>
                <a:ea typeface="Calibri"/>
                <a:cs typeface="Times New Roman"/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87312" y="4041006"/>
            <a:ext cx="4340671" cy="1332210"/>
            <a:chOff x="0" y="0"/>
            <a:chExt cx="3670300" cy="914400"/>
          </a:xfrm>
        </p:grpSpPr>
        <p:sp>
          <p:nvSpPr>
            <p:cNvPr id="8" name="Правильный пятиугольник 7"/>
            <p:cNvSpPr/>
            <p:nvPr/>
          </p:nvSpPr>
          <p:spPr>
            <a:xfrm>
              <a:off x="1295400" y="0"/>
              <a:ext cx="960120" cy="914400"/>
            </a:xfrm>
            <a:prstGeom prst="pentagon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dirty="0" err="1">
                  <a:effectLst/>
                  <a:latin typeface="Times New Roman"/>
                  <a:ea typeface="Calibri"/>
                  <a:cs typeface="Times New Roman"/>
                </a:rPr>
                <a:t>Дезоксирибоза</a:t>
              </a:r>
              <a:r>
                <a:rPr lang="ru-RU" sz="1400" dirty="0">
                  <a:effectLst/>
                  <a:latin typeface="Times New Roman"/>
                  <a:ea typeface="Calibri"/>
                  <a:cs typeface="Times New Roman"/>
                </a:rPr>
                <a:t> </a:t>
              </a:r>
              <a:endParaRPr lang="ru-RU" sz="14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9" name="Поле 21"/>
            <p:cNvSpPr txBox="1"/>
            <p:nvPr/>
          </p:nvSpPr>
          <p:spPr>
            <a:xfrm>
              <a:off x="2311400" y="0"/>
              <a:ext cx="1358900" cy="91440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dirty="0">
                  <a:effectLst/>
                  <a:latin typeface="Times New Roman"/>
                  <a:ea typeface="Calibri"/>
                  <a:cs typeface="Times New Roman"/>
                </a:rPr>
                <a:t>Остаток фосфорной кислоты </a:t>
              </a:r>
              <a:endParaRPr lang="ru-RU" sz="1400" dirty="0"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dirty="0">
                  <a:effectLst/>
                  <a:latin typeface="Times New Roman"/>
                  <a:ea typeface="Calibri"/>
                  <a:cs typeface="Times New Roman"/>
                </a:rPr>
                <a:t>(Н</a:t>
              </a:r>
              <a:r>
                <a:rPr lang="ru-RU" sz="1400" baseline="-25000" dirty="0">
                  <a:effectLst/>
                  <a:latin typeface="Times New Roman"/>
                  <a:ea typeface="Calibri"/>
                  <a:cs typeface="Times New Roman"/>
                </a:rPr>
                <a:t>2</a:t>
              </a:r>
              <a:r>
                <a:rPr lang="ru-RU" sz="1400" dirty="0">
                  <a:effectLst/>
                  <a:latin typeface="Times New Roman"/>
                  <a:ea typeface="Calibri"/>
                  <a:cs typeface="Times New Roman"/>
                </a:rPr>
                <a:t>РО</a:t>
              </a:r>
              <a:r>
                <a:rPr lang="ru-RU" sz="1400" baseline="-25000" dirty="0">
                  <a:effectLst/>
                  <a:latin typeface="Times New Roman"/>
                  <a:ea typeface="Calibri"/>
                  <a:cs typeface="Times New Roman"/>
                </a:rPr>
                <a:t>4</a:t>
              </a:r>
              <a:r>
                <a:rPr lang="ru-RU" sz="1400" dirty="0">
                  <a:effectLst/>
                  <a:latin typeface="Times New Roman"/>
                  <a:ea typeface="Calibri"/>
                  <a:cs typeface="Times New Roman"/>
                </a:rPr>
                <a:t>)</a:t>
              </a:r>
              <a:endParaRPr lang="ru-RU" sz="14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0" name="Поле 22"/>
            <p:cNvSpPr txBox="1"/>
            <p:nvPr/>
          </p:nvSpPr>
          <p:spPr>
            <a:xfrm>
              <a:off x="0" y="0"/>
              <a:ext cx="1244600" cy="91440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400" dirty="0">
                  <a:effectLst/>
                  <a:latin typeface="Times New Roman"/>
                  <a:ea typeface="Calibri"/>
                  <a:cs typeface="Times New Roman"/>
                </a:rPr>
                <a:t>Азотистое основание (</a:t>
              </a:r>
              <a:r>
                <a:rPr lang="ru-RU" sz="1400" dirty="0" err="1">
                  <a:effectLst/>
                  <a:latin typeface="Times New Roman"/>
                  <a:ea typeface="Calibri"/>
                  <a:cs typeface="Times New Roman"/>
                </a:rPr>
                <a:t>аденин</a:t>
              </a:r>
              <a:r>
                <a:rPr lang="ru-RU" sz="1400" dirty="0">
                  <a:effectLst/>
                  <a:latin typeface="Times New Roman"/>
                  <a:ea typeface="Calibri"/>
                  <a:cs typeface="Times New Roman"/>
                </a:rPr>
                <a:t>, гуанин, </a:t>
              </a:r>
              <a:r>
                <a:rPr lang="ru-RU" sz="1400" dirty="0" err="1">
                  <a:effectLst/>
                  <a:latin typeface="Times New Roman"/>
                  <a:ea typeface="Calibri"/>
                  <a:cs typeface="Times New Roman"/>
                </a:rPr>
                <a:t>тимин</a:t>
              </a:r>
              <a:r>
                <a:rPr lang="ru-RU" sz="1400" dirty="0">
                  <a:effectLst/>
                  <a:latin typeface="Times New Roman"/>
                  <a:ea typeface="Calibri"/>
                  <a:cs typeface="Times New Roman"/>
                </a:rPr>
                <a:t>, </a:t>
              </a:r>
              <a:r>
                <a:rPr lang="ru-RU" sz="1400" dirty="0" err="1">
                  <a:effectLst/>
                  <a:latin typeface="Times New Roman"/>
                  <a:ea typeface="Calibri"/>
                  <a:cs typeface="Times New Roman"/>
                </a:rPr>
                <a:t>цитозин</a:t>
              </a:r>
              <a:r>
                <a:rPr lang="ru-RU" sz="1400" dirty="0">
                  <a:effectLst/>
                  <a:latin typeface="Times New Roman"/>
                  <a:ea typeface="Calibri"/>
                  <a:cs typeface="Times New Roman"/>
                </a:rPr>
                <a:t>)</a:t>
              </a:r>
              <a:endParaRPr lang="ru-RU" sz="1400" dirty="0">
                <a:effectLst/>
                <a:ea typeface="Calibri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965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332164"/>
              </p:ext>
            </p:extLst>
          </p:nvPr>
        </p:nvGraphicFramePr>
        <p:xfrm>
          <a:off x="22594" y="23872"/>
          <a:ext cx="9121405" cy="6449568"/>
        </p:xfrm>
        <a:graphic>
          <a:graphicData uri="http://schemas.openxmlformats.org/drawingml/2006/table">
            <a:tbl>
              <a:tblPr firstRow="1" firstCol="1" bandRow="1"/>
              <a:tblGrid>
                <a:gridCol w="4560402"/>
                <a:gridCol w="4561003"/>
              </a:tblGrid>
              <a:tr h="56581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Принцип комплементарности</a:t>
                      </a:r>
                      <a:r>
                        <a:rPr lang="ru-RU" sz="23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– взаимное соответствие в химическом строении молекул, обеспечивающее их взаимодействие, комплементарные структуры подходят друг к другу, </a:t>
                      </a:r>
                      <a:endParaRPr lang="ru-RU" sz="2300" dirty="0" smtClean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как </a:t>
                      </a:r>
                      <a:r>
                        <a:rPr lang="ru-RU" sz="23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«ключ к замку».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5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Аденину</a:t>
                      </a:r>
                      <a:r>
                        <a:rPr lang="ru-RU" sz="23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соответствует </a:t>
                      </a:r>
                      <a:r>
                        <a:rPr lang="ru-RU" sz="230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Тимин</a:t>
                      </a:r>
                      <a:r>
                        <a:rPr lang="ru-RU" sz="23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(двойная связь)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Гуанину соответствует </a:t>
                      </a:r>
                      <a:r>
                        <a:rPr lang="ru-RU" sz="23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Цитозин</a:t>
                      </a:r>
                      <a:r>
                        <a:rPr lang="ru-RU" sz="23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(тройная связь)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Аденину</a:t>
                      </a:r>
                      <a:r>
                        <a:rPr lang="ru-RU" sz="23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соответствует </a:t>
                      </a:r>
                      <a:r>
                        <a:rPr lang="ru-RU" sz="2300" b="1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Урацил</a:t>
                      </a:r>
                      <a:r>
                        <a:rPr lang="ru-RU" sz="2300" b="1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23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(двойная связь)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Гуанину соответствует </a:t>
                      </a:r>
                      <a:r>
                        <a:rPr lang="ru-RU" sz="23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Цитозин</a:t>
                      </a:r>
                      <a:r>
                        <a:rPr lang="ru-RU" sz="23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(тройная связь)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90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b="1" i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Наличие связей</a:t>
                      </a:r>
                      <a:endParaRPr lang="ru-RU" sz="23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90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Ковалентные (увеличение цепи в длину)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5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Между дезоксирибозой одного нуклеотида и остатком фосфорной кислоты другого нуклеотида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Между рибозой одного нуклеотида и остатком фосфорной кислоты другого нуклеотида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90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Водородные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9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Удерживают две цепочки ДНК  в пространстве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3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Поддерживают структуру РНК в пространстве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595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788498"/>
              </p:ext>
            </p:extLst>
          </p:nvPr>
        </p:nvGraphicFramePr>
        <p:xfrm>
          <a:off x="0" y="11113"/>
          <a:ext cx="9144000" cy="6239256"/>
        </p:xfrm>
        <a:graphic>
          <a:graphicData uri="http://schemas.openxmlformats.org/drawingml/2006/table">
            <a:tbl>
              <a:tblPr firstRow="1" firstCol="1" bandRow="1"/>
              <a:tblGrid>
                <a:gridCol w="4571699"/>
                <a:gridCol w="4572301"/>
              </a:tblGrid>
              <a:tr h="26590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Виды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9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виде </a:t>
                      </a:r>
                      <a:r>
                        <a:rPr lang="ru-RU" sz="2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двуцепочечной</a:t>
                      </a:r>
                      <a:r>
                        <a:rPr lang="ru-RU" sz="2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спирали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Одноцепочечная</a:t>
                      </a:r>
                      <a:r>
                        <a:rPr lang="ru-RU" sz="2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 err="1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Рибосомальная</a:t>
                      </a:r>
                      <a:r>
                        <a:rPr lang="ru-RU" sz="2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РНК (м-РНК), Информационная (матричная) РНК (и-РНК), Транспортная РНК (т-РНК)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06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Местонахождение и Функции</a:t>
                      </a:r>
                      <a:endParaRPr lang="ru-RU" sz="2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295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Митохондрии (носитель генетической информации в клетке)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Хлоропласты (носитель генетической информации в клетке)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Ядро (ДНК + белок = хромосомы) (носитель генетической информации в клетке)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Рибосомы (структурная основ рибосомы)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Ядро (матрица для биологического синтеза (полипептидной цепи))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Цитоплазма (перенос аминокислот к рибосомам при биологическом синтезе)</a:t>
                      </a:r>
                    </a:p>
                  </a:txBody>
                  <a:tcPr marL="58554" marR="58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2" name="Picture 3" descr="080106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722562" y="-591468"/>
            <a:ext cx="1114425" cy="420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Рисунок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7" b="80862"/>
          <a:stretch>
            <a:fillRect/>
          </a:stretch>
        </p:blipFill>
        <p:spPr bwMode="auto">
          <a:xfrm>
            <a:off x="4716017" y="908720"/>
            <a:ext cx="4176464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87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673</Words>
  <Application>Microsoft Office PowerPoint</Application>
  <PresentationFormat>Экран (4:3)</PresentationFormat>
  <Paragraphs>118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17</cp:revision>
  <dcterms:created xsi:type="dcterms:W3CDTF">2013-03-09T06:55:48Z</dcterms:created>
  <dcterms:modified xsi:type="dcterms:W3CDTF">2013-03-09T09:59:28Z</dcterms:modified>
</cp:coreProperties>
</file>