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82" r:id="rId8"/>
    <p:sldId id="262" r:id="rId9"/>
    <p:sldId id="263" r:id="rId10"/>
    <p:sldId id="266"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9B202B-5202-471A-87ED-01730DEC3D59}" type="datetimeFigureOut">
              <a:rPr lang="ru-RU" smtClean="0"/>
              <a:t>09.10.2013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9B202B-5202-471A-87ED-01730DEC3D59}" type="datetimeFigureOut">
              <a:rPr lang="ru-RU" smtClean="0"/>
              <a:t>09.10.2013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9B202B-5202-471A-87ED-01730DEC3D59}" type="datetimeFigureOut">
              <a:rPr lang="ru-RU" smtClean="0"/>
              <a:t>09.10.2013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9B202B-5202-471A-87ED-01730DEC3D59}" type="datetimeFigureOut">
              <a:rPr lang="ru-RU" smtClean="0"/>
              <a:t>09.10.2013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9B202B-5202-471A-87ED-01730DEC3D59}" type="datetimeFigureOut">
              <a:rPr lang="ru-RU" smtClean="0"/>
              <a:t>09.10.2013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9B202B-5202-471A-87ED-01730DEC3D59}" type="datetimeFigureOut">
              <a:rPr lang="ru-RU" smtClean="0"/>
              <a:t>09.10.2013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9B202B-5202-471A-87ED-01730DEC3D59}" type="datetimeFigureOut">
              <a:rPr lang="ru-RU" smtClean="0"/>
              <a:t>09.10.2013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9B202B-5202-471A-87ED-01730DEC3D59}" type="datetimeFigureOut">
              <a:rPr lang="ru-RU" smtClean="0"/>
              <a:t>09.10.2013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9B202B-5202-471A-87ED-01730DEC3D59}" type="datetimeFigureOut">
              <a:rPr lang="ru-RU" smtClean="0"/>
              <a:t>09.10.2013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9B202B-5202-471A-87ED-01730DEC3D59}" type="datetimeFigureOut">
              <a:rPr lang="ru-RU" smtClean="0"/>
              <a:t>09.10.2013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9B202B-5202-471A-87ED-01730DEC3D59}" type="datetimeFigureOut">
              <a:rPr lang="ru-RU" smtClean="0"/>
              <a:t>09.10.2013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C9813-A7BC-45E4-A9EB-C1C81232F64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B202B-5202-471A-87ED-01730DEC3D59}" type="datetimeFigureOut">
              <a:rPr lang="ru-RU" smtClean="0"/>
              <a:t>09.10.2013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C9813-A7BC-45E4-A9EB-C1C81232F64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ww.onyamagazine.com/wp-content/uploads/2010/12/draft_lens2278636module63524832photo_1255747258santa-hat-beach6001.jpg"/>
          <p:cNvPicPr>
            <a:picLocks noChangeAspect="1" noChangeArrowheads="1"/>
          </p:cNvPicPr>
          <p:nvPr/>
        </p:nvPicPr>
        <p:blipFill>
          <a:blip r:embed="rId2">
            <a:lum bright="-1000"/>
          </a:blip>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0" y="1214422"/>
            <a:ext cx="7000924" cy="4000528"/>
          </a:xfrm>
        </p:spPr>
        <p:txBody>
          <a:bodyPr>
            <a:normAutofit/>
          </a:bodyPr>
          <a:lstStyle/>
          <a:p>
            <a:r>
              <a:rPr lang="en-US" sz="9600" b="1" dirty="0" smtClean="0">
                <a:solidFill>
                  <a:srgbClr val="000099"/>
                </a:solidFill>
                <a:effectLst>
                  <a:outerShdw blurRad="38100" dist="38100" dir="2700000" algn="tl">
                    <a:srgbClr val="000000">
                      <a:alpha val="43137"/>
                    </a:srgbClr>
                  </a:outerShdw>
                </a:effectLst>
                <a:latin typeface="Agency FB" pitchFamily="34" charset="0"/>
              </a:rPr>
              <a:t>Christmas in Australia</a:t>
            </a:r>
            <a:r>
              <a:rPr lang="en-US" b="1" dirty="0" smtClean="0"/>
              <a:t/>
            </a:r>
            <a:br>
              <a:rPr lang="en-US" b="1" dirty="0" smtClean="0"/>
            </a:br>
            <a:endParaRPr lang="ru-RU" dirty="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2530" name="Picture 2" descr="http://www.christmaskangaroo.co.uk/dataupload/kangaroowithchristmashat.jpg"/>
          <p:cNvPicPr>
            <a:picLocks noChangeAspect="1" noChangeArrowheads="1"/>
          </p:cNvPicPr>
          <p:nvPr/>
        </p:nvPicPr>
        <p:blipFill>
          <a:blip r:embed="rId3"/>
          <a:srcRect/>
          <a:stretch>
            <a:fillRect/>
          </a:stretch>
        </p:blipFill>
        <p:spPr bwMode="auto">
          <a:xfrm>
            <a:off x="5143504" y="1428736"/>
            <a:ext cx="3819470"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farm1.static.flickr.com/126/329580748_4e0f34b646.jpg?v=0"/>
          <p:cNvPicPr>
            <a:picLocks noChangeAspect="1" noChangeArrowheads="1"/>
          </p:cNvPicPr>
          <p:nvPr/>
        </p:nvPicPr>
        <p:blipFill>
          <a:blip r:embed="rId4"/>
          <a:srcRect/>
          <a:stretch>
            <a:fillRect/>
          </a:stretch>
        </p:blipFill>
        <p:spPr bwMode="auto">
          <a:xfrm>
            <a:off x="285720" y="928670"/>
            <a:ext cx="4714908"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http://lbbonline.com/media/cache/a5/5b/a55b66f65e319f3dea3376b1c19b8a80.jpg"/>
          <p:cNvPicPr>
            <a:picLocks noChangeAspect="1" noChangeArrowheads="1"/>
          </p:cNvPicPr>
          <p:nvPr/>
        </p:nvPicPr>
        <p:blipFill>
          <a:blip r:embed="rId2"/>
          <a:srcRect/>
          <a:stretch>
            <a:fillRect/>
          </a:stretch>
        </p:blipFill>
        <p:spPr bwMode="auto">
          <a:xfrm>
            <a:off x="0" y="0"/>
            <a:ext cx="9149682" cy="685800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357166"/>
            <a:ext cx="8858280" cy="6357982"/>
          </a:xfrm>
        </p:spPr>
        <p:txBody>
          <a:bodyPr>
            <a:normAutofit/>
          </a:bodyPr>
          <a:lstStyle/>
          <a:p>
            <a:pPr>
              <a:buNone/>
            </a:pPr>
            <a:r>
              <a:rPr lang="en-US" sz="2800" b="1" dirty="0" smtClean="0">
                <a:solidFill>
                  <a:srgbClr val="002060"/>
                </a:solidFill>
                <a:latin typeface="Andalus" pitchFamily="18" charset="-78"/>
                <a:cs typeface="Andalus" pitchFamily="18" charset="-78"/>
              </a:rPr>
              <a:t>    Many people eat </a:t>
            </a:r>
            <a:r>
              <a:rPr lang="en-US" sz="2800" b="1" dirty="0" smtClean="0">
                <a:solidFill>
                  <a:srgbClr val="002060"/>
                </a:solidFill>
                <a:latin typeface="Andalus" pitchFamily="18" charset="-78"/>
                <a:cs typeface="Andalus" pitchFamily="18" charset="-78"/>
              </a:rPr>
              <a:t> </a:t>
            </a:r>
            <a:r>
              <a:rPr lang="en-US" sz="2800" b="1" dirty="0" smtClean="0">
                <a:solidFill>
                  <a:srgbClr val="002060"/>
                </a:solidFill>
                <a:latin typeface="Andalus" pitchFamily="18" charset="-78"/>
                <a:cs typeface="Andalus" pitchFamily="18" charset="-78"/>
              </a:rPr>
              <a:t>special </a:t>
            </a:r>
            <a:r>
              <a:rPr lang="en-US" sz="2800" b="1" dirty="0" smtClean="0">
                <a:solidFill>
                  <a:srgbClr val="002060"/>
                </a:solidFill>
                <a:latin typeface="Andalus" pitchFamily="18" charset="-78"/>
                <a:cs typeface="Andalus" pitchFamily="18" charset="-78"/>
              </a:rPr>
              <a:t>food</a:t>
            </a:r>
            <a:r>
              <a:rPr lang="en-US" sz="2800" b="1" dirty="0" smtClean="0">
                <a:solidFill>
                  <a:srgbClr val="002060"/>
                </a:solidFill>
                <a:latin typeface="Andalus" pitchFamily="18" charset="-78"/>
                <a:cs typeface="Andalus" pitchFamily="18" charset="-78"/>
              </a:rPr>
              <a:t> </a:t>
            </a:r>
            <a:r>
              <a:rPr lang="en-US" sz="2800" b="1" dirty="0" smtClean="0">
                <a:solidFill>
                  <a:srgbClr val="002060"/>
                </a:solidFill>
                <a:latin typeface="Andalus" pitchFamily="18" charset="-78"/>
                <a:cs typeface="Andalus" pitchFamily="18" charset="-78"/>
              </a:rPr>
              <a:t>on Christmas Day. Traditionally, the main meal was similar to the Christmas meals served in Europe. They </a:t>
            </a:r>
            <a:r>
              <a:rPr lang="en-US" sz="2800" b="1" dirty="0" smtClean="0">
                <a:solidFill>
                  <a:srgbClr val="002060"/>
                </a:solidFill>
                <a:latin typeface="Andalus" pitchFamily="18" charset="-78"/>
                <a:cs typeface="Andalus" pitchFamily="18" charset="-78"/>
              </a:rPr>
              <a:t>consist of </a:t>
            </a:r>
            <a:r>
              <a:rPr lang="en-US" sz="2800" b="1" dirty="0" smtClean="0">
                <a:solidFill>
                  <a:srgbClr val="002060"/>
                </a:solidFill>
                <a:latin typeface="Andalus" pitchFamily="18" charset="-78"/>
                <a:cs typeface="Andalus" pitchFamily="18" charset="-78"/>
              </a:rPr>
              <a:t>roast </a:t>
            </a:r>
            <a:r>
              <a:rPr lang="en-US" sz="2800" b="1" dirty="0" smtClean="0">
                <a:solidFill>
                  <a:srgbClr val="002060"/>
                </a:solidFill>
                <a:latin typeface="Andalus" pitchFamily="18" charset="-78"/>
                <a:cs typeface="Andalus" pitchFamily="18" charset="-78"/>
              </a:rPr>
              <a:t>meat </a:t>
            </a:r>
            <a:r>
              <a:rPr lang="en-US" sz="2800" b="1" dirty="0" smtClean="0">
                <a:solidFill>
                  <a:srgbClr val="002060"/>
                </a:solidFill>
                <a:latin typeface="Andalus" pitchFamily="18" charset="-78"/>
                <a:cs typeface="Andalus" pitchFamily="18" charset="-78"/>
              </a:rPr>
              <a:t>and vegetables and heavy fruit cakes and steamed puddings. A small coin was often baked inside a steamed pudding, which was doused with burning alcohol before being served. Whoever found the coin in his or her portion, would have a lucky year. However, </a:t>
            </a:r>
            <a:r>
              <a:rPr lang="en-US" sz="2800" b="1" dirty="0" smtClean="0">
                <a:solidFill>
                  <a:srgbClr val="002060"/>
                </a:solidFill>
                <a:latin typeface="Andalus" pitchFamily="18" charset="-78"/>
                <a:cs typeface="Andalus" pitchFamily="18" charset="-78"/>
              </a:rPr>
              <a:t>nowadays </a:t>
            </a:r>
            <a:r>
              <a:rPr lang="en-US" sz="2800" b="1" dirty="0" smtClean="0">
                <a:solidFill>
                  <a:srgbClr val="002060"/>
                </a:solidFill>
                <a:latin typeface="Andalus" pitchFamily="18" charset="-78"/>
                <a:cs typeface="Andalus" pitchFamily="18" charset="-78"/>
              </a:rPr>
              <a:t>many people choose to </a:t>
            </a:r>
            <a:r>
              <a:rPr lang="en-US" sz="2800" b="1" dirty="0" smtClean="0">
                <a:solidFill>
                  <a:srgbClr val="002060"/>
                </a:solidFill>
                <a:latin typeface="Andalus" pitchFamily="18" charset="-78"/>
                <a:cs typeface="Andalus" pitchFamily="18" charset="-78"/>
              </a:rPr>
              <a:t>have </a:t>
            </a:r>
            <a:r>
              <a:rPr lang="en-US" sz="2800" b="1" dirty="0" smtClean="0">
                <a:solidFill>
                  <a:srgbClr val="002060"/>
                </a:solidFill>
                <a:latin typeface="Andalus" pitchFamily="18" charset="-78"/>
                <a:cs typeface="Andalus" pitchFamily="18" charset="-78"/>
              </a:rPr>
              <a:t>a barbecue </a:t>
            </a:r>
            <a:r>
              <a:rPr lang="en-US" sz="2800" b="1" dirty="0" smtClean="0">
                <a:solidFill>
                  <a:srgbClr val="002060"/>
                </a:solidFill>
                <a:latin typeface="Andalus" pitchFamily="18" charset="-78"/>
                <a:cs typeface="Andalus" pitchFamily="18" charset="-78"/>
              </a:rPr>
              <a:t>on</a:t>
            </a:r>
            <a:r>
              <a:rPr lang="en-US" sz="2800" b="1" dirty="0" smtClean="0">
                <a:solidFill>
                  <a:srgbClr val="002060"/>
                </a:solidFill>
                <a:latin typeface="Andalus" pitchFamily="18" charset="-78"/>
                <a:cs typeface="Andalus" pitchFamily="18" charset="-78"/>
              </a:rPr>
              <a:t> </a:t>
            </a:r>
            <a:r>
              <a:rPr lang="en-US" sz="2800" b="1" dirty="0" smtClean="0">
                <a:solidFill>
                  <a:srgbClr val="002060"/>
                </a:solidFill>
                <a:latin typeface="Andalus" pitchFamily="18" charset="-78"/>
                <a:cs typeface="Andalus" pitchFamily="18" charset="-78"/>
              </a:rPr>
              <a:t>the beach or a picnic in a park or prepare </a:t>
            </a:r>
            <a:r>
              <a:rPr lang="en-US" sz="2800" b="1" dirty="0" smtClean="0">
                <a:solidFill>
                  <a:srgbClr val="002060"/>
                </a:solidFill>
                <a:latin typeface="Andalus" pitchFamily="18" charset="-78"/>
                <a:cs typeface="Andalus" pitchFamily="18" charset="-78"/>
              </a:rPr>
              <a:t>tasty</a:t>
            </a:r>
            <a:r>
              <a:rPr lang="en-US" sz="2800" b="1" dirty="0" smtClean="0">
                <a:solidFill>
                  <a:srgbClr val="002060"/>
                </a:solidFill>
                <a:latin typeface="Andalus" pitchFamily="18" charset="-78"/>
                <a:cs typeface="Andalus" pitchFamily="18" charset="-78"/>
              </a:rPr>
              <a:t> </a:t>
            </a:r>
            <a:r>
              <a:rPr lang="en-US" sz="2800" b="1" dirty="0" smtClean="0">
                <a:solidFill>
                  <a:srgbClr val="002060"/>
                </a:solidFill>
                <a:latin typeface="Andalus" pitchFamily="18" charset="-78"/>
                <a:cs typeface="Andalus" pitchFamily="18" charset="-78"/>
              </a:rPr>
              <a:t>cold meat and seafood, a soft meringue cake topped with whipped cream and fresh fruit.</a:t>
            </a:r>
            <a:endParaRPr lang="ru-RU" sz="2800" b="1" dirty="0">
              <a:solidFill>
                <a:srgbClr val="002060"/>
              </a:solidFill>
              <a:cs typeface="Andalus" pitchFamily="18" charset="-78"/>
            </a:endParaRPr>
          </a:p>
        </p:txBody>
      </p:sp>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onyamagazine.com/wp-content/uploads/2010/12/draft_lens2278636module63524832photo_1255747258santa-hat-beach6001.jpg"/>
          <p:cNvPicPr>
            <a:picLocks noChangeAspect="1" noChangeArrowheads="1"/>
          </p:cNvPicPr>
          <p:nvPr/>
        </p:nvPicPr>
        <p:blipFill>
          <a:blip r:embed="rId2">
            <a:lum bright="17000"/>
          </a:blip>
          <a:srcRect/>
          <a:stretch>
            <a:fillRect/>
          </a:stretch>
        </p:blipFill>
        <p:spPr bwMode="auto">
          <a:xfrm>
            <a:off x="0" y="0"/>
            <a:ext cx="9144000" cy="6858000"/>
          </a:xfrm>
          <a:prstGeom prst="rect">
            <a:avLst/>
          </a:prstGeom>
          <a:noFill/>
        </p:spPr>
      </p:pic>
      <p:pic>
        <p:nvPicPr>
          <p:cNvPr id="24578" name="Picture 2" descr="http://static.guim.co.uk/sys-images/Guardian/Pix/pictures/2012/12/18/1355846626451/TRADITIONAL-CHRISTMAS-FOO-008.jpg"/>
          <p:cNvPicPr>
            <a:picLocks noChangeAspect="1" noChangeArrowheads="1"/>
          </p:cNvPicPr>
          <p:nvPr/>
        </p:nvPicPr>
        <p:blipFill>
          <a:blip r:embed="rId3"/>
          <a:srcRect/>
          <a:stretch>
            <a:fillRect/>
          </a:stretch>
        </p:blipFill>
        <p:spPr bwMode="auto">
          <a:xfrm>
            <a:off x="285720" y="0"/>
            <a:ext cx="6429420" cy="35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0" name="Picture 4" descr="http://static.guim.co.uk/sys-images/Media/Pix/pictures/2007/12/24/pudding460.jpg"/>
          <p:cNvPicPr>
            <a:picLocks noChangeAspect="1" noChangeArrowheads="1"/>
          </p:cNvPicPr>
          <p:nvPr/>
        </p:nvPicPr>
        <p:blipFill>
          <a:blip r:embed="rId4"/>
          <a:srcRect/>
          <a:stretch>
            <a:fillRect/>
          </a:stretch>
        </p:blipFill>
        <p:spPr bwMode="auto">
          <a:xfrm>
            <a:off x="2285984" y="3643314"/>
            <a:ext cx="6594421" cy="3071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dn.taste.com.au/images/recipes/wfr/2004/12/7169_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57222" y="2428868"/>
            <a:ext cx="6929486" cy="1857388"/>
          </a:xfrm>
        </p:spPr>
        <p:txBody>
          <a:bodyPr>
            <a:noAutofit/>
          </a:bodyPr>
          <a:lstStyle/>
          <a:p>
            <a:r>
              <a:rPr lang="en-US" sz="8800" b="1" dirty="0" smtClean="0">
                <a:solidFill>
                  <a:srgbClr val="000099"/>
                </a:solidFill>
                <a:effectLst>
                  <a:outerShdw blurRad="38100" dist="38100" dir="2700000" algn="tl">
                    <a:srgbClr val="000000">
                      <a:alpha val="43137"/>
                    </a:srgbClr>
                  </a:outerShdw>
                </a:effectLst>
                <a:latin typeface="Agency FB" pitchFamily="34" charset="0"/>
              </a:rPr>
              <a:t>Public life</a:t>
            </a:r>
            <a:endParaRPr lang="ru-RU" sz="8800" dirty="0">
              <a:solidFill>
                <a:srgbClr val="000099"/>
              </a:solidFill>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57158" y="428604"/>
            <a:ext cx="8229600" cy="4525963"/>
          </a:xfrm>
        </p:spPr>
        <p:txBody>
          <a:bodyPr/>
          <a:lstStyle/>
          <a:p>
            <a:pPr>
              <a:buNone/>
            </a:pPr>
            <a:r>
              <a:rPr lang="en-US" b="1" dirty="0" smtClean="0">
                <a:solidFill>
                  <a:srgbClr val="002060"/>
                </a:solidFill>
                <a:latin typeface="Andalus" pitchFamily="18" charset="-78"/>
                <a:cs typeface="Andalus" pitchFamily="18" charset="-78"/>
              </a:rPr>
              <a:t>   Christmas Day falls in the summer school holiday. All schools and other educational establishments, many businesses and many stores are closed on Christmas Day. Some public transport systems close down and others offer only a limited service. If you wish to travel by public transport, it is a good idea to check the services before you make your plans.</a:t>
            </a:r>
            <a:endParaRPr lang="ru-RU" b="1" dirty="0">
              <a:solidFill>
                <a:srgbClr val="002060"/>
              </a:solidFill>
              <a:cs typeface="Andalus" pitchFamily="18" charset="-78"/>
            </a:endParaRPr>
          </a:p>
        </p:txBody>
      </p:sp>
    </p:spTree>
  </p:cSld>
  <p:clrMapOvr>
    <a:masterClrMapping/>
  </p:clrMapOvr>
  <p:transition spd="slow">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ustomsofchristmas.files.wordpress.com/2012/04/christmas-in-australia.jpg"/>
          <p:cNvPicPr>
            <a:picLocks noChangeAspect="1" noChangeArrowheads="1"/>
          </p:cNvPicPr>
          <p:nvPr/>
        </p:nvPicPr>
        <p:blipFill>
          <a:blip r:embed="rId2"/>
          <a:srcRect/>
          <a:stretch>
            <a:fillRect/>
          </a:stretch>
        </p:blipFill>
        <p:spPr bwMode="auto">
          <a:xfrm>
            <a:off x="0" y="0"/>
            <a:ext cx="9177838" cy="685800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resources3.news.com.au/images/2011/12/09/1226218/632335-christmas-beach-holiday.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785850" y="2643182"/>
            <a:ext cx="8229600" cy="1143000"/>
          </a:xfrm>
        </p:spPr>
        <p:txBody>
          <a:bodyPr>
            <a:noAutofit/>
          </a:bodyPr>
          <a:lstStyle/>
          <a:p>
            <a:r>
              <a:rPr lang="en-US" sz="8000" b="1" dirty="0" smtClean="0">
                <a:solidFill>
                  <a:srgbClr val="000099"/>
                </a:solidFill>
                <a:effectLst>
                  <a:outerShdw blurRad="38100" dist="38100" dir="2700000" algn="tl">
                    <a:srgbClr val="000000">
                      <a:alpha val="43137"/>
                    </a:srgbClr>
                  </a:outerShdw>
                </a:effectLst>
                <a:latin typeface="Agency FB" pitchFamily="34" charset="0"/>
              </a:rPr>
              <a:t>Background and symbols</a:t>
            </a:r>
            <a:endParaRPr lang="ru-RU" sz="8000" dirty="0">
              <a:solidFill>
                <a:srgbClr val="000099"/>
              </a:solidFill>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39290" cy="6858000"/>
          </a:xfrm>
          <a:prstGeom prst="rect">
            <a:avLst/>
          </a:prstGeom>
          <a:noFill/>
        </p:spPr>
      </p:pic>
      <p:sp>
        <p:nvSpPr>
          <p:cNvPr id="3" name="Содержимое 2"/>
          <p:cNvSpPr>
            <a:spLocks noGrp="1"/>
          </p:cNvSpPr>
          <p:nvPr>
            <p:ph idx="1"/>
          </p:nvPr>
        </p:nvSpPr>
        <p:spPr>
          <a:xfrm>
            <a:off x="-214346" y="357166"/>
            <a:ext cx="9144000" cy="4643470"/>
          </a:xfrm>
        </p:spPr>
        <p:txBody>
          <a:bodyPr>
            <a:normAutofit fontScale="92500" lnSpcReduction="10000"/>
          </a:bodyPr>
          <a:lstStyle/>
          <a:p>
            <a:pPr algn="just">
              <a:buNone/>
            </a:pPr>
            <a:r>
              <a:rPr lang="en-US" sz="3600" b="1" dirty="0">
                <a:solidFill>
                  <a:srgbClr val="002060"/>
                </a:solidFill>
                <a:latin typeface="Andalus" pitchFamily="18" charset="-78"/>
                <a:cs typeface="Andalus" pitchFamily="18" charset="-78"/>
              </a:rPr>
              <a:t> </a:t>
            </a:r>
            <a:r>
              <a:rPr lang="en-US" sz="3600" b="1" dirty="0" smtClean="0">
                <a:solidFill>
                  <a:srgbClr val="002060"/>
                </a:solidFill>
                <a:latin typeface="Andalus" pitchFamily="18" charset="-78"/>
                <a:cs typeface="Andalus" pitchFamily="18" charset="-78"/>
              </a:rPr>
              <a:t>  Christmas Day falls in the middle of the summer school </a:t>
            </a:r>
            <a:r>
              <a:rPr lang="en-US" sz="3600" b="1" dirty="0" smtClean="0">
                <a:solidFill>
                  <a:srgbClr val="002060"/>
                </a:solidFill>
                <a:latin typeface="Andalus" pitchFamily="18" charset="-78"/>
                <a:cs typeface="Andalus" pitchFamily="18" charset="-78"/>
              </a:rPr>
              <a:t>holidays </a:t>
            </a:r>
            <a:r>
              <a:rPr lang="en-US" sz="3600" b="1" dirty="0" smtClean="0">
                <a:solidFill>
                  <a:srgbClr val="002060"/>
                </a:solidFill>
                <a:latin typeface="Andalus" pitchFamily="18" charset="-78"/>
                <a:cs typeface="Andalus" pitchFamily="18" charset="-78"/>
              </a:rPr>
              <a:t>and both December 25 and 26 are public holidays. </a:t>
            </a:r>
            <a:r>
              <a:rPr lang="en-US" sz="3600" b="1" dirty="0">
                <a:solidFill>
                  <a:srgbClr val="002060"/>
                </a:solidFill>
                <a:latin typeface="Andalus" pitchFamily="18" charset="-78"/>
                <a:cs typeface="Andalus" pitchFamily="18" charset="-78"/>
              </a:rPr>
              <a:t>M</a:t>
            </a:r>
            <a:r>
              <a:rPr lang="en-US" sz="3600" b="1" dirty="0" smtClean="0">
                <a:solidFill>
                  <a:srgbClr val="002060"/>
                </a:solidFill>
                <a:latin typeface="Andalus" pitchFamily="18" charset="-78"/>
                <a:cs typeface="Andalus" pitchFamily="18" charset="-78"/>
              </a:rPr>
              <a:t>any people celebrate the event away from home, in holiday parks, </a:t>
            </a:r>
            <a:r>
              <a:rPr lang="en-US" sz="3600" b="1" dirty="0" smtClean="0">
                <a:solidFill>
                  <a:srgbClr val="002060"/>
                </a:solidFill>
                <a:latin typeface="Andalus" pitchFamily="18" charset="-78"/>
                <a:cs typeface="Andalus" pitchFamily="18" charset="-78"/>
              </a:rPr>
              <a:t>in </a:t>
            </a:r>
            <a:r>
              <a:rPr lang="en-US" sz="3600" b="1" dirty="0" smtClean="0">
                <a:solidFill>
                  <a:srgbClr val="002060"/>
                </a:solidFill>
                <a:latin typeface="Andalus" pitchFamily="18" charset="-78"/>
                <a:cs typeface="Andalus" pitchFamily="18" charset="-78"/>
              </a:rPr>
              <a:t>camp sites or at relatives' homes. Christmas Day falls on December 25 and </a:t>
            </a:r>
            <a:r>
              <a:rPr lang="en-US" sz="3600" b="1" dirty="0" smtClean="0">
                <a:solidFill>
                  <a:srgbClr val="002060"/>
                </a:solidFill>
                <a:latin typeface="Andalus" pitchFamily="18" charset="-78"/>
                <a:cs typeface="Andalus" pitchFamily="18" charset="-78"/>
              </a:rPr>
              <a:t>it is a </a:t>
            </a:r>
            <a:r>
              <a:rPr lang="en-US" sz="3600" b="1" dirty="0" smtClean="0">
                <a:solidFill>
                  <a:srgbClr val="002060"/>
                </a:solidFill>
                <a:latin typeface="Andalus" pitchFamily="18" charset="-78"/>
                <a:cs typeface="Andalus" pitchFamily="18" charset="-78"/>
              </a:rPr>
              <a:t>reason for Christians to celebrate the birth of Jesus. Many people, even if they are not </a:t>
            </a:r>
            <a:r>
              <a:rPr lang="en-US" sz="3600" b="1" dirty="0" smtClean="0">
                <a:solidFill>
                  <a:srgbClr val="002060"/>
                </a:solidFill>
                <a:latin typeface="Andalus" pitchFamily="18" charset="-78"/>
                <a:cs typeface="Andalus" pitchFamily="18" charset="-78"/>
              </a:rPr>
              <a:t>Christians, </a:t>
            </a:r>
            <a:r>
              <a:rPr lang="en-US" sz="3600" b="1" dirty="0" smtClean="0">
                <a:solidFill>
                  <a:srgbClr val="002060"/>
                </a:solidFill>
                <a:latin typeface="Andalus" pitchFamily="18" charset="-78"/>
                <a:cs typeface="Andalus" pitchFamily="18" charset="-78"/>
              </a:rPr>
              <a:t>give each other gifts, prepare special meals and decorate their homes at this time of year.</a:t>
            </a:r>
            <a:endParaRPr lang="ru-RU" sz="3600" b="1" dirty="0">
              <a:solidFill>
                <a:srgbClr val="002060"/>
              </a:solidFill>
              <a:cs typeface="Andalus" pitchFamily="18" charset="-78"/>
            </a:endParaRPr>
          </a:p>
        </p:txBody>
      </p:sp>
    </p:spTree>
  </p:cSld>
  <p:clrMapOvr>
    <a:masterClrMapping/>
  </p:clrMapOvr>
  <p:transition spd="slow">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57158" y="1142984"/>
            <a:ext cx="8429684" cy="4643494"/>
          </a:xfrm>
        </p:spPr>
        <p:txBody>
          <a:bodyPr/>
          <a:lstStyle/>
          <a:p>
            <a:pPr>
              <a:buNone/>
            </a:pPr>
            <a:r>
              <a:rPr lang="en-US" b="1" dirty="0" smtClean="0">
                <a:solidFill>
                  <a:srgbClr val="002060"/>
                </a:solidFill>
                <a:latin typeface="Andalus" pitchFamily="18" charset="-78"/>
                <a:cs typeface="Andalus" pitchFamily="18" charset="-78"/>
              </a:rPr>
              <a:t>   On Christmas Day, Christians celebrate the birth of Jesus. Different denominations have a range of traditions and types of Church service around Christmas Day. Catholics often attend midnight mass, which starts at midnight as Christmas Eve leads to Christmas Day. Other denominations attend special church services during the day on December 25.</a:t>
            </a:r>
            <a:endParaRPr lang="ru-RU" b="1" dirty="0">
              <a:solidFill>
                <a:srgbClr val="002060"/>
              </a:solidFill>
              <a:cs typeface="Andalus" pitchFamily="18" charset="-78"/>
            </a:endParaRPr>
          </a:p>
        </p:txBody>
      </p:sp>
    </p:spTree>
  </p:cSld>
  <p:clrMapOvr>
    <a:masterClrMapping/>
  </p:clrMapOvr>
  <p:transition spd="slow">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28596" y="928646"/>
            <a:ext cx="8358246" cy="4643494"/>
          </a:xfrm>
        </p:spPr>
        <p:txBody>
          <a:bodyPr>
            <a:normAutofit/>
          </a:bodyPr>
          <a:lstStyle/>
          <a:p>
            <a:pPr>
              <a:buNone/>
            </a:pPr>
            <a:r>
              <a:rPr lang="en-US" sz="3600" b="1" dirty="0" smtClean="0">
                <a:solidFill>
                  <a:srgbClr val="002060"/>
                </a:solidFill>
                <a:latin typeface="Andalus" pitchFamily="18" charset="-78"/>
                <a:cs typeface="Andalus" pitchFamily="18" charset="-78"/>
              </a:rPr>
              <a:t>    There </a:t>
            </a:r>
            <a:r>
              <a:rPr lang="en-US" sz="3600" b="1" dirty="0" smtClean="0">
                <a:solidFill>
                  <a:srgbClr val="002060"/>
                </a:solidFill>
                <a:latin typeface="Andalus" pitchFamily="18" charset="-78"/>
                <a:cs typeface="Andalus" pitchFamily="18" charset="-78"/>
              </a:rPr>
              <a:t>is</a:t>
            </a:r>
            <a:r>
              <a:rPr lang="en-US" sz="3600" b="1" dirty="0" smtClean="0">
                <a:solidFill>
                  <a:srgbClr val="002060"/>
                </a:solidFill>
                <a:latin typeface="Andalus" pitchFamily="18" charset="-78"/>
                <a:cs typeface="Andalus" pitchFamily="18" charset="-78"/>
              </a:rPr>
              <a:t> </a:t>
            </a:r>
            <a:r>
              <a:rPr lang="en-US" sz="3600" b="1" dirty="0" smtClean="0">
                <a:solidFill>
                  <a:srgbClr val="002060"/>
                </a:solidFill>
                <a:latin typeface="Andalus" pitchFamily="18" charset="-78"/>
                <a:cs typeface="Andalus" pitchFamily="18" charset="-78"/>
              </a:rPr>
              <a:t>a number of native Australian plants that include “Christmas” in their popular names</a:t>
            </a:r>
            <a:r>
              <a:rPr lang="en-US" sz="3600" b="1" dirty="0" smtClean="0">
                <a:solidFill>
                  <a:srgbClr val="002060"/>
                </a:solidFill>
                <a:latin typeface="Andalus" pitchFamily="18" charset="-78"/>
                <a:cs typeface="Andalus" pitchFamily="18" charset="-78"/>
              </a:rPr>
              <a:t>. Usually it is </a:t>
            </a:r>
            <a:r>
              <a:rPr lang="en-US" sz="3600" b="1" dirty="0" smtClean="0">
                <a:solidFill>
                  <a:srgbClr val="002060"/>
                </a:solidFill>
                <a:latin typeface="Andalus" pitchFamily="18" charset="-78"/>
                <a:cs typeface="Andalus" pitchFamily="18" charset="-78"/>
              </a:rPr>
              <a:t>because </a:t>
            </a:r>
            <a:r>
              <a:rPr lang="en-US" sz="3600" b="1" dirty="0" smtClean="0">
                <a:solidFill>
                  <a:srgbClr val="002060"/>
                </a:solidFill>
                <a:latin typeface="Andalus" pitchFamily="18" charset="-78"/>
                <a:cs typeface="Andalus" pitchFamily="18" charset="-78"/>
              </a:rPr>
              <a:t>of they are in </a:t>
            </a:r>
            <a:r>
              <a:rPr lang="en-US" sz="3600" b="1" dirty="0" smtClean="0">
                <a:solidFill>
                  <a:srgbClr val="002060"/>
                </a:solidFill>
                <a:latin typeface="Andalus" pitchFamily="18" charset="-78"/>
                <a:cs typeface="Andalus" pitchFamily="18" charset="-78"/>
              </a:rPr>
              <a:t>blossom during the Christmas </a:t>
            </a:r>
            <a:r>
              <a:rPr lang="en-US" sz="3600" b="1" dirty="0" smtClean="0">
                <a:solidFill>
                  <a:srgbClr val="002060"/>
                </a:solidFill>
                <a:latin typeface="Andalus" pitchFamily="18" charset="-78"/>
                <a:cs typeface="Andalus" pitchFamily="18" charset="-78"/>
              </a:rPr>
              <a:t>period. For </a:t>
            </a:r>
            <a:r>
              <a:rPr lang="en-US" sz="3600" b="1" dirty="0" smtClean="0">
                <a:solidFill>
                  <a:srgbClr val="002060"/>
                </a:solidFill>
                <a:latin typeface="Andalus" pitchFamily="18" charset="-78"/>
                <a:cs typeface="Andalus" pitchFamily="18" charset="-78"/>
              </a:rPr>
              <a:t>e</a:t>
            </a:r>
            <a:r>
              <a:rPr lang="en-US" sz="3600" b="1" dirty="0" smtClean="0">
                <a:solidFill>
                  <a:srgbClr val="002060"/>
                </a:solidFill>
                <a:latin typeface="Andalus" pitchFamily="18" charset="-78"/>
                <a:cs typeface="Andalus" pitchFamily="18" charset="-78"/>
              </a:rPr>
              <a:t>xample, </a:t>
            </a:r>
            <a:r>
              <a:rPr lang="en-US" sz="3600" b="1" dirty="0" smtClean="0">
                <a:solidFill>
                  <a:srgbClr val="002060"/>
                </a:solidFill>
                <a:latin typeface="Andalus" pitchFamily="18" charset="-78"/>
                <a:cs typeface="Andalus" pitchFamily="18" charset="-78"/>
              </a:rPr>
              <a:t>Christmas bells, Christmas Bush, the Christmas tree and the Christmas orchid.</a:t>
            </a:r>
            <a:endParaRPr lang="ru-RU" sz="3600" b="1" dirty="0">
              <a:solidFill>
                <a:srgbClr val="002060"/>
              </a:solidFill>
              <a:cs typeface="Andalus" pitchFamily="18" charset="-78"/>
            </a:endParaRPr>
          </a:p>
        </p:txBody>
      </p:sp>
    </p:spTree>
  </p:cSld>
  <p:clrMapOvr>
    <a:masterClrMapping/>
  </p:clrMapOvr>
  <p:transition spd="slow">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solidFill>
                  <a:srgbClr val="002060"/>
                </a:solidFill>
                <a:latin typeface="Andalus" pitchFamily="18" charset="-78"/>
                <a:cs typeface="Andalus" pitchFamily="18" charset="-78"/>
              </a:rPr>
              <a:t>Christmas Bells</a:t>
            </a:r>
            <a:endParaRPr lang="ru-RU" b="1" dirty="0">
              <a:solidFill>
                <a:srgbClr val="002060"/>
              </a:solidFill>
              <a:cs typeface="Andalus" pitchFamily="18" charset="-78"/>
            </a:endParaRPr>
          </a:p>
        </p:txBody>
      </p:sp>
      <p:pic>
        <p:nvPicPr>
          <p:cNvPr id="30722" name="Picture 2" descr="http://www.geniecoupons.in/wp-content/uploads/2012/03/Christmas-Bell-flowers.jpg"/>
          <p:cNvPicPr>
            <a:picLocks noChangeAspect="1" noChangeArrowheads="1"/>
          </p:cNvPicPr>
          <p:nvPr/>
        </p:nvPicPr>
        <p:blipFill>
          <a:blip r:embed="rId3"/>
          <a:srcRect/>
          <a:stretch>
            <a:fillRect/>
          </a:stretch>
        </p:blipFill>
        <p:spPr bwMode="auto">
          <a:xfrm>
            <a:off x="1785918" y="1643050"/>
            <a:ext cx="5803085"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solidFill>
                  <a:srgbClr val="002060"/>
                </a:solidFill>
                <a:latin typeface="Andalus" pitchFamily="18" charset="-78"/>
                <a:cs typeface="Andalus" pitchFamily="18" charset="-78"/>
              </a:rPr>
              <a:t>Christmas Bush</a:t>
            </a:r>
            <a:endParaRPr lang="ru-RU" dirty="0">
              <a:solidFill>
                <a:srgbClr val="002060"/>
              </a:solidFill>
              <a:cs typeface="Andalus" pitchFamily="18" charset="-78"/>
            </a:endParaRPr>
          </a:p>
        </p:txBody>
      </p:sp>
      <p:pic>
        <p:nvPicPr>
          <p:cNvPr id="34818" name="Picture 2" descr="http://www.australisplants.com.au/ornamentals/images/growing/ceratopetalumAlberysRed1.jpg"/>
          <p:cNvPicPr>
            <a:picLocks noChangeAspect="1" noChangeArrowheads="1"/>
          </p:cNvPicPr>
          <p:nvPr/>
        </p:nvPicPr>
        <p:blipFill>
          <a:blip r:embed="rId3"/>
          <a:srcRect/>
          <a:stretch>
            <a:fillRect/>
          </a:stretch>
        </p:blipFill>
        <p:spPr bwMode="auto">
          <a:xfrm>
            <a:off x="285720" y="1214422"/>
            <a:ext cx="4714908"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20" name="Picture 4" descr="http://www.flowersqueensland.asn.au/assets/images/Flower%20Types/Xmas%20Bush%20Wreath%206.jpg"/>
          <p:cNvPicPr>
            <a:picLocks noChangeAspect="1" noChangeArrowheads="1"/>
          </p:cNvPicPr>
          <p:nvPr/>
        </p:nvPicPr>
        <p:blipFill>
          <a:blip r:embed="rId4" cstate="print"/>
          <a:srcRect/>
          <a:stretch>
            <a:fillRect/>
          </a:stretch>
        </p:blipFill>
        <p:spPr bwMode="auto">
          <a:xfrm>
            <a:off x="5143504" y="2643182"/>
            <a:ext cx="3723422" cy="3952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solidFill>
                  <a:srgbClr val="002060"/>
                </a:solidFill>
                <a:latin typeface="Andalus" pitchFamily="18" charset="-78"/>
                <a:cs typeface="Andalus" pitchFamily="18" charset="-78"/>
              </a:rPr>
              <a:t>Christmas orchid</a:t>
            </a:r>
            <a:endParaRPr lang="ru-RU" b="1" dirty="0">
              <a:solidFill>
                <a:srgbClr val="002060"/>
              </a:solidFill>
              <a:cs typeface="Andalus" pitchFamily="18" charset="-78"/>
            </a:endParaRPr>
          </a:p>
        </p:txBody>
      </p:sp>
      <p:pic>
        <p:nvPicPr>
          <p:cNvPr id="35842" name="Picture 2" descr="http://farm5.static.flickr.com/4008/4275666521_e5644a7baa.jpg"/>
          <p:cNvPicPr>
            <a:picLocks noChangeAspect="1" noChangeArrowheads="1"/>
          </p:cNvPicPr>
          <p:nvPr/>
        </p:nvPicPr>
        <p:blipFill>
          <a:blip r:embed="rId3"/>
          <a:srcRect/>
          <a:stretch>
            <a:fillRect/>
          </a:stretch>
        </p:blipFill>
        <p:spPr bwMode="auto">
          <a:xfrm>
            <a:off x="1714480" y="1500174"/>
            <a:ext cx="6381795"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solidFill>
                  <a:srgbClr val="002060"/>
                </a:solidFill>
                <a:latin typeface="Andalus" pitchFamily="18" charset="-78"/>
                <a:cs typeface="Andalus" pitchFamily="18" charset="-78"/>
              </a:rPr>
              <a:t>And the Christmas Tree!</a:t>
            </a:r>
            <a:endParaRPr lang="ru-RU" b="1" dirty="0">
              <a:solidFill>
                <a:srgbClr val="002060"/>
              </a:solidFill>
              <a:cs typeface="Andalus" pitchFamily="18" charset="-78"/>
            </a:endParaRPr>
          </a:p>
        </p:txBody>
      </p:sp>
      <p:pic>
        <p:nvPicPr>
          <p:cNvPr id="36872" name="Picture 8" descr="http://donegaldollop.files.wordpress.com/2012/10/bondi-beach-australia-christmas.jpg"/>
          <p:cNvPicPr>
            <a:picLocks noChangeAspect="1" noChangeArrowheads="1"/>
          </p:cNvPicPr>
          <p:nvPr/>
        </p:nvPicPr>
        <p:blipFill>
          <a:blip r:embed="rId3"/>
          <a:srcRect/>
          <a:stretch>
            <a:fillRect/>
          </a:stretch>
        </p:blipFill>
        <p:spPr bwMode="auto">
          <a:xfrm>
            <a:off x="1500166" y="1214422"/>
            <a:ext cx="6286544" cy="5154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2500306"/>
            <a:ext cx="8229600" cy="1143000"/>
          </a:xfrm>
        </p:spPr>
        <p:txBody>
          <a:bodyPr>
            <a:noAutofit/>
          </a:bodyPr>
          <a:lstStyle/>
          <a:p>
            <a:r>
              <a:rPr lang="en-US" sz="9600" b="1" dirty="0" smtClean="0">
                <a:solidFill>
                  <a:srgbClr val="000099"/>
                </a:solidFill>
                <a:effectLst>
                  <a:outerShdw blurRad="38100" dist="38100" dir="2700000" algn="tl">
                    <a:srgbClr val="000000">
                      <a:alpha val="43137"/>
                    </a:srgbClr>
                  </a:outerShdw>
                </a:effectLst>
                <a:latin typeface="Agency FB" pitchFamily="34" charset="0"/>
              </a:rPr>
              <a:t>Merry Christmas, Australians!</a:t>
            </a:r>
            <a:br>
              <a:rPr lang="en-US" sz="9600" b="1" dirty="0" smtClean="0">
                <a:solidFill>
                  <a:srgbClr val="000099"/>
                </a:solidFill>
                <a:effectLst>
                  <a:outerShdw blurRad="38100" dist="38100" dir="2700000" algn="tl">
                    <a:srgbClr val="000000">
                      <a:alpha val="43137"/>
                    </a:srgbClr>
                  </a:outerShdw>
                </a:effectLst>
                <a:latin typeface="Agency FB" pitchFamily="34" charset="0"/>
              </a:rPr>
            </a:br>
            <a:r>
              <a:rPr lang="ru-RU" sz="9600" b="1" dirty="0" smtClean="0">
                <a:solidFill>
                  <a:srgbClr val="000099"/>
                </a:solidFill>
                <a:effectLst>
                  <a:outerShdw blurRad="38100" dist="38100" dir="2700000" algn="tl">
                    <a:srgbClr val="000000">
                      <a:alpha val="43137"/>
                    </a:srgbClr>
                  </a:outerShdw>
                </a:effectLst>
                <a:latin typeface="Agency FB" pitchFamily="34" charset="0"/>
              </a:rPr>
              <a:t>;)</a:t>
            </a:r>
            <a:endParaRPr lang="ru-RU" sz="9600" b="1" dirty="0">
              <a:solidFill>
                <a:srgbClr val="000099"/>
              </a:solidFill>
              <a:effectLst>
                <a:outerShdw blurRad="38100" dist="38100" dir="2700000" algn="tl">
                  <a:srgbClr val="000000">
                    <a:alpha val="43137"/>
                  </a:srgbClr>
                </a:outerShdw>
              </a:effectLst>
            </a:endParaRPr>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3.bp.blogspot.com/-u2qphKtmjVg/UNe2RnI8fgI/AAAAAAAAFUo/n-n2J-4OjHY/s1600/Beach-Santa_729-620x349.jpg"/>
          <p:cNvPicPr>
            <a:picLocks noChangeAspect="1" noChangeArrowheads="1"/>
          </p:cNvPicPr>
          <p:nvPr/>
        </p:nvPicPr>
        <p:blipFill>
          <a:blip r:embed="rId2"/>
          <a:srcRect/>
          <a:stretch>
            <a:fillRect/>
          </a:stretch>
        </p:blipFill>
        <p:spPr bwMode="auto">
          <a:xfrm>
            <a:off x="6488" y="0"/>
            <a:ext cx="9137512" cy="6858000"/>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3.bp.blogspot.com/-HDFrfGdywwc/TuJzi2rFtLI/AAAAAAAAAqU/SnvUE3W2nHY/s1600/20091223_australia.jpeg"/>
          <p:cNvPicPr>
            <a:picLocks noChangeAspect="1" noChangeArrowheads="1"/>
          </p:cNvPicPr>
          <p:nvPr/>
        </p:nvPicPr>
        <p:blipFill>
          <a:blip r:embed="rId2"/>
          <a:srcRect/>
          <a:stretch>
            <a:fillRect/>
          </a:stretch>
        </p:blipFill>
        <p:spPr bwMode="auto">
          <a:xfrm>
            <a:off x="0" y="0"/>
            <a:ext cx="9144000" cy="6868732"/>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1571612"/>
            <a:ext cx="5214974" cy="3000396"/>
          </a:xfrm>
        </p:spPr>
        <p:txBody>
          <a:bodyPr>
            <a:noAutofit/>
          </a:bodyPr>
          <a:lstStyle/>
          <a:p>
            <a:r>
              <a:rPr lang="en-US" sz="8800" b="1" dirty="0" smtClean="0">
                <a:solidFill>
                  <a:srgbClr val="000099"/>
                </a:solidFill>
                <a:effectLst>
                  <a:outerShdw blurRad="38100" dist="38100" dir="2700000" algn="tl">
                    <a:srgbClr val="000000">
                      <a:alpha val="43137"/>
                    </a:srgbClr>
                  </a:outerShdw>
                </a:effectLst>
                <a:latin typeface="Agency FB" pitchFamily="34" charset="0"/>
              </a:rPr>
              <a:t>What do people do?</a:t>
            </a:r>
            <a:endParaRPr lang="ru-RU" sz="8800" dirty="0">
              <a:solidFill>
                <a:srgbClr val="000099"/>
              </a:solidFill>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14346" y="428604"/>
            <a:ext cx="9215502" cy="6143668"/>
          </a:xfrm>
        </p:spPr>
        <p:txBody>
          <a:bodyPr>
            <a:normAutofit lnSpcReduction="10000"/>
          </a:bodyPr>
          <a:lstStyle/>
          <a:p>
            <a:pPr algn="just">
              <a:buNone/>
            </a:pPr>
            <a:r>
              <a:rPr lang="en-US" dirty="0" smtClean="0">
                <a:solidFill>
                  <a:srgbClr val="002060"/>
                </a:solidFill>
              </a:rPr>
              <a:t>    </a:t>
            </a:r>
            <a:r>
              <a:rPr lang="en-US" b="1" dirty="0" smtClean="0">
                <a:solidFill>
                  <a:srgbClr val="002060"/>
                </a:solidFill>
                <a:latin typeface="Andalus" pitchFamily="18" charset="-78"/>
                <a:cs typeface="Andalus" pitchFamily="18" charset="-78"/>
              </a:rPr>
              <a:t>In the weeks before Christmas Day, many people decorate their homes with Christmas </a:t>
            </a:r>
            <a:r>
              <a:rPr lang="en-US" b="1" dirty="0" smtClean="0">
                <a:solidFill>
                  <a:srgbClr val="002060"/>
                </a:solidFill>
                <a:latin typeface="Andalus" pitchFamily="18" charset="-78"/>
                <a:cs typeface="Andalus" pitchFamily="18" charset="-78"/>
              </a:rPr>
              <a:t>decorations</a:t>
            </a:r>
            <a:r>
              <a:rPr lang="en-US" b="1" dirty="0">
                <a:solidFill>
                  <a:srgbClr val="002060"/>
                </a:solidFill>
                <a:latin typeface="Andalus" pitchFamily="18" charset="-78"/>
                <a:cs typeface="Andalus" pitchFamily="18" charset="-78"/>
              </a:rPr>
              <a:t> </a:t>
            </a:r>
            <a:r>
              <a:rPr lang="en-US" b="1" dirty="0" smtClean="0">
                <a:solidFill>
                  <a:srgbClr val="002060"/>
                </a:solidFill>
                <a:latin typeface="Andalus" pitchFamily="18" charset="-78"/>
                <a:cs typeface="Andalus" pitchFamily="18" charset="-78"/>
              </a:rPr>
              <a:t>such as</a:t>
            </a:r>
            <a:r>
              <a:rPr lang="en-US" b="1" dirty="0" smtClean="0">
                <a:solidFill>
                  <a:srgbClr val="002060"/>
                </a:solidFill>
                <a:latin typeface="Andalus" pitchFamily="18" charset="-78"/>
                <a:cs typeface="Andalus" pitchFamily="18" charset="-78"/>
              </a:rPr>
              <a:t> </a:t>
            </a:r>
            <a:r>
              <a:rPr lang="en-US" b="1" dirty="0" smtClean="0">
                <a:solidFill>
                  <a:srgbClr val="002060"/>
                </a:solidFill>
                <a:latin typeface="Andalus" pitchFamily="18" charset="-78"/>
                <a:cs typeface="Andalus" pitchFamily="18" charset="-78"/>
              </a:rPr>
              <a:t>a Christmas tree, candles or small electric lights, glass baubles, tinsel, snowmen, fake snow and figures of Santa Claus in his red furry outfit. Typically Australian decorations are also used. These are glass baubles or wooden ornaments decorated with images of Australian wildlife, such as koalas, king parrots, </a:t>
            </a:r>
            <a:r>
              <a:rPr lang="en-US" b="1" dirty="0" err="1" smtClean="0">
                <a:solidFill>
                  <a:srgbClr val="002060"/>
                </a:solidFill>
                <a:latin typeface="Andalus" pitchFamily="18" charset="-78"/>
                <a:cs typeface="Andalus" pitchFamily="18" charset="-78"/>
              </a:rPr>
              <a:t>Waratah</a:t>
            </a:r>
            <a:r>
              <a:rPr lang="en-US" b="1" dirty="0" smtClean="0">
                <a:solidFill>
                  <a:srgbClr val="002060"/>
                </a:solidFill>
                <a:latin typeface="Andalus" pitchFamily="18" charset="-78"/>
                <a:cs typeface="Andalus" pitchFamily="18" charset="-78"/>
              </a:rPr>
              <a:t> flowers, or Australian sights. Small statues of native animals dressed in 'Santa' hats and sleighs pulled by groups of six white kangaroos are also </a:t>
            </a:r>
            <a:r>
              <a:rPr lang="en-US" b="1" dirty="0" smtClean="0">
                <a:solidFill>
                  <a:srgbClr val="002060"/>
                </a:solidFill>
                <a:latin typeface="Andalus" pitchFamily="18" charset="-78"/>
                <a:cs typeface="Andalus" pitchFamily="18" charset="-78"/>
              </a:rPr>
              <a:t>popular </a:t>
            </a:r>
            <a:r>
              <a:rPr lang="en-US" b="1" dirty="0" smtClean="0">
                <a:solidFill>
                  <a:srgbClr val="002060"/>
                </a:solidFill>
                <a:latin typeface="Andalus" pitchFamily="18" charset="-78"/>
                <a:cs typeface="Andalus" pitchFamily="18" charset="-78"/>
              </a:rPr>
              <a:t>as </a:t>
            </a:r>
            <a:r>
              <a:rPr lang="en-US" b="1" dirty="0" smtClean="0">
                <a:solidFill>
                  <a:srgbClr val="002060"/>
                </a:solidFill>
                <a:latin typeface="Andalus" pitchFamily="18" charset="-78"/>
                <a:cs typeface="Andalus" pitchFamily="18" charset="-78"/>
              </a:rPr>
              <a:t> </a:t>
            </a:r>
            <a:r>
              <a:rPr lang="en-US" b="1" dirty="0" smtClean="0">
                <a:solidFill>
                  <a:srgbClr val="002060"/>
                </a:solidFill>
                <a:latin typeface="Andalus" pitchFamily="18" charset="-78"/>
                <a:cs typeface="Andalus" pitchFamily="18" charset="-78"/>
              </a:rPr>
              <a:t>figures of Santa Claus in beach clothing.</a:t>
            </a:r>
            <a:endParaRPr lang="ru-RU" b="1" dirty="0">
              <a:solidFill>
                <a:srgbClr val="002060"/>
              </a:solidFill>
              <a:cs typeface="Andalus" pitchFamily="18" charset="-78"/>
            </a:endParaRPr>
          </a:p>
        </p:txBody>
      </p:sp>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7412" name="Picture 4" descr="http://1.bp.blogspot.com/-_FI5vqD9_Sk/TucBO7nkIII/AAAAAAAAGew/-2SKV8w0uv4/s1600/Christmas%2BLight%2BPalm%2BTree%2B3.jpg"/>
          <p:cNvPicPr>
            <a:picLocks noChangeAspect="1" noChangeArrowheads="1"/>
          </p:cNvPicPr>
          <p:nvPr/>
        </p:nvPicPr>
        <p:blipFill>
          <a:blip r:embed="rId3"/>
          <a:srcRect/>
          <a:stretch>
            <a:fillRect/>
          </a:stretch>
        </p:blipFill>
        <p:spPr bwMode="auto">
          <a:xfrm>
            <a:off x="4500562" y="357166"/>
            <a:ext cx="4415776" cy="6143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0" name="Picture 2" descr="http://deeshore.files.wordpress.com/2010/11/my-christmas-palm-tree-1.jpg?w=479"/>
          <p:cNvPicPr>
            <a:picLocks noChangeAspect="1" noChangeArrowheads="1"/>
          </p:cNvPicPr>
          <p:nvPr/>
        </p:nvPicPr>
        <p:blipFill>
          <a:blip r:embed="rId4"/>
          <a:srcRect/>
          <a:stretch>
            <a:fillRect/>
          </a:stretch>
        </p:blipFill>
        <p:spPr bwMode="auto">
          <a:xfrm>
            <a:off x="214282" y="357166"/>
            <a:ext cx="4078108" cy="6143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9938" name="Picture 2" descr="http://wodumedia.com/wp-content/uploads/2012/11/Homes-in-suburban-Sydney-Australia-are-decorated-with-Christmas-lights-and-illuminations-in-Matraville-on-December-21-2009.-Lisa-Maree-WilliamsGetty-Images-960x614.jpg"/>
          <p:cNvPicPr>
            <a:picLocks noChangeAspect="1" noChangeArrowheads="1"/>
          </p:cNvPicPr>
          <p:nvPr/>
        </p:nvPicPr>
        <p:blipFill>
          <a:blip r:embed="rId2"/>
          <a:srcRect/>
          <a:stretch>
            <a:fillRect/>
          </a:stretch>
        </p:blipFill>
        <p:spPr bwMode="auto">
          <a:xfrm>
            <a:off x="0" y="0"/>
            <a:ext cx="91637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yamagazine.com/wp-content/uploads/2010/12/draft_lens2278636module63524832photo_1255747258santa-hat-beach6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14282" y="214290"/>
            <a:ext cx="8715436" cy="6143644"/>
          </a:xfrm>
        </p:spPr>
        <p:txBody>
          <a:bodyPr>
            <a:normAutofit/>
          </a:bodyPr>
          <a:lstStyle/>
          <a:p>
            <a:pPr>
              <a:buNone/>
            </a:pPr>
            <a:r>
              <a:rPr lang="en-US" b="1" dirty="0" smtClean="0">
                <a:solidFill>
                  <a:srgbClr val="002060"/>
                </a:solidFill>
                <a:latin typeface="Andalus" pitchFamily="18" charset="-78"/>
                <a:cs typeface="Andalus" pitchFamily="18" charset="-78"/>
              </a:rPr>
              <a:t>   On Christmas Day, children hope to receive gifts in </a:t>
            </a:r>
            <a:r>
              <a:rPr lang="en-US" b="1" dirty="0" smtClean="0">
                <a:solidFill>
                  <a:srgbClr val="002060"/>
                </a:solidFill>
                <a:latin typeface="Andalus" pitchFamily="18" charset="-78"/>
                <a:cs typeface="Andalus" pitchFamily="18" charset="-78"/>
              </a:rPr>
              <a:t> stockings or </a:t>
            </a:r>
            <a:r>
              <a:rPr lang="en-US" b="1" dirty="0" smtClean="0">
                <a:solidFill>
                  <a:srgbClr val="002060"/>
                </a:solidFill>
                <a:latin typeface="Andalus" pitchFamily="18" charset="-78"/>
                <a:cs typeface="Andalus" pitchFamily="18" charset="-78"/>
              </a:rPr>
              <a:t>under the Christmas tree from the mythical figure Santa Claus.  In the weeks before Christmas, they write letters to him so that he knows what they want. In some stories, Santa Claus wears a thick red, fur-trimmed suit and travels in a sleigh pulled by reindeer. In others he wears shorts and a loose, brightly </a:t>
            </a:r>
            <a:r>
              <a:rPr lang="en-US" b="1" dirty="0" err="1" smtClean="0">
                <a:solidFill>
                  <a:srgbClr val="002060"/>
                </a:solidFill>
                <a:latin typeface="Andalus" pitchFamily="18" charset="-78"/>
                <a:cs typeface="Andalus" pitchFamily="18" charset="-78"/>
              </a:rPr>
              <a:t>coloured</a:t>
            </a:r>
            <a:r>
              <a:rPr lang="en-US" b="1" dirty="0" smtClean="0">
                <a:solidFill>
                  <a:srgbClr val="002060"/>
                </a:solidFill>
                <a:latin typeface="Andalus" pitchFamily="18" charset="-78"/>
                <a:cs typeface="Andalus" pitchFamily="18" charset="-78"/>
              </a:rPr>
              <a:t> </a:t>
            </a:r>
            <a:r>
              <a:rPr lang="en-US" b="1" dirty="0" smtClean="0">
                <a:solidFill>
                  <a:srgbClr val="002060"/>
                </a:solidFill>
                <a:latin typeface="Andalus" pitchFamily="18" charset="-78"/>
                <a:cs typeface="Andalus" pitchFamily="18" charset="-78"/>
              </a:rPr>
              <a:t>shirt and his sleigh is pulled by six white kangaroos. In some families, individual members also exchange gifts.</a:t>
            </a:r>
            <a:endParaRPr lang="ru-RU" b="1" dirty="0">
              <a:solidFill>
                <a:srgbClr val="002060"/>
              </a:solidFill>
              <a:cs typeface="Andalus" pitchFamily="18" charset="-78"/>
            </a:endParaRPr>
          </a:p>
        </p:txBody>
      </p:sp>
    </p:spTree>
  </p:cSld>
  <p:clrMapOvr>
    <a:masterClrMapping/>
  </p:clrMapOvr>
  <p:transition spd="slow">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ravel.ninemsn.com.au/img/holiday-types/kids-family/santa-in-canoe.jpg"/>
          <p:cNvPicPr>
            <a:picLocks noChangeAspect="1" noChangeArrowheads="1"/>
          </p:cNvPicPr>
          <p:nvPr/>
        </p:nvPicPr>
        <p:blipFill>
          <a:blip r:embed="rId2"/>
          <a:srcRect/>
          <a:stretch>
            <a:fillRect/>
          </a:stretch>
        </p:blipFill>
        <p:spPr bwMode="auto">
          <a:xfrm>
            <a:off x="0" y="0"/>
            <a:ext cx="9140756" cy="6858000"/>
          </a:xfrm>
          <a:prstGeom prst="rect">
            <a:avLst/>
          </a:prstGeom>
          <a:noFill/>
        </p:spPr>
      </p:pic>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550</Words>
  <Application>Microsoft Office PowerPoint</Application>
  <PresentationFormat>Экран (4:3)</PresentationFormat>
  <Paragraphs>16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Christmas in Australia </vt:lpstr>
      <vt:lpstr>Презентация PowerPoint</vt:lpstr>
      <vt:lpstr>Презентация PowerPoint</vt:lpstr>
      <vt:lpstr>What do people do?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Public life</vt:lpstr>
      <vt:lpstr>Презентация PowerPoint</vt:lpstr>
      <vt:lpstr>Презентация PowerPoint</vt:lpstr>
      <vt:lpstr>Презентация PowerPoint</vt:lpstr>
      <vt:lpstr>Background and symbols</vt:lpstr>
      <vt:lpstr>Презентация PowerPoint</vt:lpstr>
      <vt:lpstr>Презентация PowerPoint</vt:lpstr>
      <vt:lpstr>Christmas Bells</vt:lpstr>
      <vt:lpstr>Christmas Bush</vt:lpstr>
      <vt:lpstr>Christmas orchid</vt:lpstr>
      <vt:lpstr>And the Christmas Tree!</vt:lpstr>
      <vt:lpstr>Merry Christmas, Australians!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Day in Australia</dc:title>
  <dc:creator>Nast-Win-7</dc:creator>
  <cp:lastModifiedBy>дтв</cp:lastModifiedBy>
  <cp:revision>18</cp:revision>
  <dcterms:created xsi:type="dcterms:W3CDTF">2012-12-27T15:46:32Z</dcterms:created>
  <dcterms:modified xsi:type="dcterms:W3CDTF">2013-10-09T10:26:08Z</dcterms:modified>
</cp:coreProperties>
</file>