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70" r:id="rId7"/>
    <p:sldId id="261" r:id="rId8"/>
    <p:sldId id="262" r:id="rId9"/>
    <p:sldId id="264" r:id="rId10"/>
    <p:sldId id="271" r:id="rId11"/>
    <p:sldId id="272" r:id="rId12"/>
    <p:sldId id="273" r:id="rId13"/>
    <p:sldId id="274" r:id="rId14"/>
    <p:sldId id="266" r:id="rId15"/>
    <p:sldId id="267" r:id="rId16"/>
    <p:sldId id="268" r:id="rId17"/>
    <p:sldId id="269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Объект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Объект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Объект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15.04.2013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8117230"/>
              </p:ext>
            </p:extLst>
          </p:nvPr>
        </p:nvGraphicFramePr>
        <p:xfrm>
          <a:off x="467544" y="692696"/>
          <a:ext cx="8208912" cy="482453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8208912"/>
              </a:tblGrid>
              <a:tr h="48245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4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400" dirty="0" smtClean="0">
                          <a:effectLst/>
                        </a:rPr>
                        <a:t>Антон </a:t>
                      </a:r>
                      <a:r>
                        <a:rPr lang="ru-RU" sz="4400" dirty="0">
                          <a:effectLst/>
                        </a:rPr>
                        <a:t>Павлович </a:t>
                      </a:r>
                      <a:r>
                        <a:rPr lang="ru-RU" sz="4400" dirty="0" smtClean="0">
                          <a:effectLst/>
                        </a:rPr>
                        <a:t>Чехов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4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400" dirty="0" smtClean="0">
                          <a:effectLst/>
                        </a:rPr>
                        <a:t> </a:t>
                      </a:r>
                      <a:r>
                        <a:rPr lang="ru-RU" sz="4400" dirty="0">
                          <a:effectLst/>
                        </a:rPr>
                        <a:t>Очерк жизни и </a:t>
                      </a:r>
                      <a:r>
                        <a:rPr lang="ru-RU" sz="4400" dirty="0" smtClean="0">
                          <a:effectLst/>
                        </a:rPr>
                        <a:t>творчества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ru-RU" sz="4400" dirty="0" smtClean="0"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400" dirty="0" smtClean="0">
                          <a:effectLst/>
                        </a:rPr>
                        <a:t> </a:t>
                      </a:r>
                      <a:r>
                        <a:rPr lang="ru-RU" sz="4400" dirty="0">
                          <a:effectLst/>
                        </a:rPr>
                        <a:t>Пьеса «Вишневый сад»</a:t>
                      </a:r>
                      <a:endParaRPr lang="ru-RU" sz="4400" i="1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9290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Угадай героя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2654487"/>
              </p:ext>
            </p:extLst>
          </p:nvPr>
        </p:nvGraphicFramePr>
        <p:xfrm>
          <a:off x="755576" y="1617667"/>
          <a:ext cx="7848872" cy="431563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924026"/>
                <a:gridCol w="3924846"/>
              </a:tblGrid>
              <a:tr h="5984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Отрывок из произведения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Имя и характеристика героя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603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2000">
                          <a:effectLst/>
                          <a:latin typeface="Times New Roman"/>
                          <a:ea typeface="Times New Roman"/>
                        </a:rPr>
                        <a:t>«Я любил для себя, для собственного удовольствия. Да и какое дело мне до радостей и бедствий человеческих, мне, странствующему офицеру…»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Печорин – герой романа Лермонтова «Герой нашего времени» - умен, наблюдателен, хладнокровен, смел, решителен, но вместе с тем эгоистичен, не чувствует ответственности за свои поступки. Стал причиной гибели целой семьи горцев («Бэла»): нарушил спокойствие семьи контрабандистов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9789099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5713857"/>
              </p:ext>
            </p:extLst>
          </p:nvPr>
        </p:nvGraphicFramePr>
        <p:xfrm>
          <a:off x="755576" y="908720"/>
          <a:ext cx="8064895" cy="540060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104456"/>
                <a:gridCol w="3960439"/>
              </a:tblGrid>
              <a:tr h="540060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Это тип старого кавказского служаки, закаленного в опасностях, трудах и битвах, которого лицо так же загорело и сурово, как манеры простоваты и грубы, но у которого чудесная душа и золотое сердце 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Максим </a:t>
                      </a:r>
                      <a:r>
                        <a:rPr lang="ru-RU" sz="2400" dirty="0" err="1">
                          <a:effectLst/>
                          <a:latin typeface="Times New Roman"/>
                          <a:ea typeface="Times New Roman"/>
                        </a:rPr>
                        <a:t>Максимыч</a:t>
                      </a: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 – мужественный, честный, искренний человек. Его отношение к людям проникнуто подлинной человечностью. Он ответственный человек, честно выполняющий свой служебный долг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2243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6259050"/>
              </p:ext>
            </p:extLst>
          </p:nvPr>
        </p:nvGraphicFramePr>
        <p:xfrm>
          <a:off x="467544" y="764704"/>
          <a:ext cx="8208912" cy="445540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176464"/>
                <a:gridCol w="4032448"/>
              </a:tblGrid>
              <a:tr h="445540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Тип молодого человека, верящего исключительного в науку и относящегося презрительно к искусству и религии.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Базаров – «Отцы и дети » Тургенева предлагает разрушить все, чтобы расчистить место для будущего. Но каково оно будет, это будущее, герой романа не знает. В этом его трагизм. Каждое поколение должно быть ответственно за свои поступки, нельзя отрицать прошлое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0901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99616329"/>
              </p:ext>
            </p:extLst>
          </p:nvPr>
        </p:nvGraphicFramePr>
        <p:xfrm>
          <a:off x="539552" y="1628800"/>
          <a:ext cx="7863328" cy="32403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931253"/>
                <a:gridCol w="3932075"/>
              </a:tblGrid>
              <a:tr h="324036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Тварь ли я дрожащая, или право имею?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Раскольников – ему кажется, что воля и разум «сильной личности » могут осчастливить «толпу». Он нарушил закон человеческой совести, нравственный закон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335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1944216"/>
          </a:xfrm>
        </p:spPr>
        <p:txBody>
          <a:bodyPr>
            <a:normAutofit/>
          </a:bodyPr>
          <a:lstStyle/>
          <a:p>
            <a:r>
              <a:rPr lang="ru-RU" dirty="0" smtClean="0"/>
              <a:t>Жизнь и творчество А.П. Чехова</a:t>
            </a:r>
            <a:br>
              <a:rPr lang="ru-RU" dirty="0" smtClean="0"/>
            </a:br>
            <a:r>
              <a:rPr lang="ru-RU" sz="3200" dirty="0" smtClean="0"/>
              <a:t>Музей </a:t>
            </a:r>
            <a:r>
              <a:rPr lang="ru-RU" sz="3200" dirty="0" smtClean="0">
                <a:effectLst/>
                <a:latin typeface="Times New Roman"/>
                <a:ea typeface="Times New Roman"/>
              </a:rPr>
              <a:t>в</a:t>
            </a:r>
            <a:r>
              <a:rPr lang="ru-RU" sz="3600" dirty="0" smtClean="0">
                <a:effectLst/>
                <a:latin typeface="Times New Roman"/>
                <a:ea typeface="Times New Roman"/>
              </a:rPr>
              <a:t> Таганроге. </a:t>
            </a:r>
            <a:r>
              <a:rPr lang="ru-RU" sz="3600" dirty="0">
                <a:effectLst/>
                <a:latin typeface="Times New Roman"/>
                <a:ea typeface="Times New Roman"/>
              </a:rPr>
              <a:t>Открыт в </a:t>
            </a:r>
            <a:r>
              <a:rPr lang="ru-RU" sz="3600" dirty="0" smtClean="0">
                <a:effectLst/>
                <a:latin typeface="Times New Roman"/>
                <a:ea typeface="Times New Roman"/>
              </a:rPr>
              <a:t>1914</a:t>
            </a:r>
            <a:r>
              <a:rPr lang="ru-RU" sz="3600" dirty="0">
                <a:effectLst/>
                <a:latin typeface="Times New Roman"/>
                <a:ea typeface="Times New Roman"/>
              </a:rPr>
              <a:t>. В 1935 преобразован в лит. музей им. А. П. Чехова</a:t>
            </a:r>
            <a:endParaRPr lang="ru-RU" sz="3600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2800476"/>
            <a:ext cx="6696744" cy="35088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4509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>
                <a:effectLst/>
                <a:latin typeface="Times New Roman"/>
                <a:ea typeface="Times New Roman"/>
              </a:rPr>
              <a:t>Дом-музей </a:t>
            </a:r>
            <a:r>
              <a:rPr lang="ru-RU" sz="4400" spc="-20" dirty="0">
                <a:effectLst/>
                <a:latin typeface="Times New Roman"/>
                <a:ea typeface="Times New Roman"/>
              </a:rPr>
              <a:t>А. П. Чехова в Ялте.</a:t>
            </a:r>
            <a:endParaRPr lang="ru-RU" dirty="0"/>
          </a:p>
        </p:txBody>
      </p:sp>
      <p:pic>
        <p:nvPicPr>
          <p:cNvPr id="81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988840"/>
            <a:ext cx="6120680" cy="34563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081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260648"/>
            <a:ext cx="6480720" cy="5835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23497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450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84659" y="3815278"/>
            <a:ext cx="32403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/>
                </a:solidFill>
              </a:rPr>
              <a:t>Ответственность</a:t>
            </a:r>
            <a:endParaRPr lang="ru-RU" sz="2800" b="1" dirty="0">
              <a:solidFill>
                <a:schemeClr val="bg1"/>
              </a:solidFill>
            </a:endParaRPr>
          </a:p>
        </p:txBody>
      </p:sp>
      <p:cxnSp>
        <p:nvCxnSpPr>
          <p:cNvPr id="6" name="Прямая со стрелкой 5"/>
          <p:cNvCxnSpPr>
            <a:stCxn id="4" idx="1"/>
            <a:endCxn id="7" idx="3"/>
          </p:cNvCxnSpPr>
          <p:nvPr/>
        </p:nvCxnSpPr>
        <p:spPr>
          <a:xfrm flipH="1">
            <a:off x="1947958" y="4076888"/>
            <a:ext cx="936701" cy="0"/>
          </a:xfrm>
          <a:prstGeom prst="straightConnector1">
            <a:avLst/>
          </a:prstGeom>
          <a:ln w="50800" cap="sq" cmpd="sng">
            <a:solidFill>
              <a:schemeClr val="bg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478838" y="3815278"/>
            <a:ext cx="146912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Совесть</a:t>
            </a:r>
            <a:endParaRPr lang="ru-RU" sz="2800" dirty="0">
              <a:solidFill>
                <a:schemeClr val="bg1"/>
              </a:solidFill>
            </a:endParaRPr>
          </a:p>
        </p:txBody>
      </p:sp>
      <p:cxnSp>
        <p:nvCxnSpPr>
          <p:cNvPr id="9" name="Прямая со стрелкой 8"/>
          <p:cNvCxnSpPr>
            <a:endCxn id="11" idx="2"/>
          </p:cNvCxnSpPr>
          <p:nvPr/>
        </p:nvCxnSpPr>
        <p:spPr>
          <a:xfrm flipH="1" flipV="1">
            <a:off x="1853236" y="2093492"/>
            <a:ext cx="1737131" cy="1721786"/>
          </a:xfrm>
          <a:prstGeom prst="straightConnector1">
            <a:avLst/>
          </a:prstGeom>
          <a:ln w="50800" cap="sq">
            <a:solidFill>
              <a:schemeClr val="bg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510592" y="1570272"/>
            <a:ext cx="268528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u="sng" dirty="0" smtClean="0">
                <a:solidFill>
                  <a:schemeClr val="bg1"/>
                </a:solidFill>
              </a:rPr>
              <a:t>Решительность</a:t>
            </a:r>
            <a:endParaRPr lang="ru-RU" sz="2800" u="sng" dirty="0">
              <a:solidFill>
                <a:schemeClr val="bg1"/>
              </a:solidFill>
            </a:endParaRPr>
          </a:p>
        </p:txBody>
      </p:sp>
      <p:cxnSp>
        <p:nvCxnSpPr>
          <p:cNvPr id="13" name="Прямая со стрелкой 12"/>
          <p:cNvCxnSpPr>
            <a:stCxn id="4" idx="0"/>
            <a:endCxn id="15" idx="2"/>
          </p:cNvCxnSpPr>
          <p:nvPr/>
        </p:nvCxnSpPr>
        <p:spPr>
          <a:xfrm flipH="1" flipV="1">
            <a:off x="4482599" y="2093492"/>
            <a:ext cx="22240" cy="1721786"/>
          </a:xfrm>
          <a:prstGeom prst="straightConnector1">
            <a:avLst/>
          </a:prstGeom>
          <a:ln w="50800" cap="sq">
            <a:solidFill>
              <a:schemeClr val="bg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590367" y="1570272"/>
            <a:ext cx="17844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u="sng" dirty="0" smtClean="0">
                <a:solidFill>
                  <a:schemeClr val="bg1"/>
                </a:solidFill>
              </a:rPr>
              <a:t>Поступки</a:t>
            </a:r>
            <a:endParaRPr lang="ru-RU" sz="2800" u="sng" dirty="0">
              <a:solidFill>
                <a:schemeClr val="bg1"/>
              </a:solidFill>
            </a:endParaRPr>
          </a:p>
        </p:txBody>
      </p:sp>
      <p:cxnSp>
        <p:nvCxnSpPr>
          <p:cNvPr id="17" name="Прямая со стрелкой 16"/>
          <p:cNvCxnSpPr>
            <a:endCxn id="22" idx="2"/>
          </p:cNvCxnSpPr>
          <p:nvPr/>
        </p:nvCxnSpPr>
        <p:spPr>
          <a:xfrm flipV="1">
            <a:off x="5580112" y="2093492"/>
            <a:ext cx="1506761" cy="1721786"/>
          </a:xfrm>
          <a:prstGeom prst="straightConnector1">
            <a:avLst/>
          </a:prstGeom>
          <a:ln w="50800" cap="sq">
            <a:solidFill>
              <a:schemeClr val="bg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5724128" y="1570272"/>
            <a:ext cx="27254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u="sng" dirty="0" smtClean="0">
                <a:solidFill>
                  <a:schemeClr val="bg1"/>
                </a:solidFill>
              </a:rPr>
              <a:t>Необходимость</a:t>
            </a:r>
            <a:endParaRPr lang="ru-RU" u="sng" dirty="0">
              <a:solidFill>
                <a:schemeClr val="bg1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086873" y="3815278"/>
            <a:ext cx="8720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 smtClean="0">
                <a:solidFill>
                  <a:schemeClr val="bg1"/>
                </a:solidFill>
              </a:rPr>
              <a:t>Дом</a:t>
            </a:r>
            <a:endParaRPr lang="ru-RU" dirty="0">
              <a:solidFill>
                <a:schemeClr val="bg1"/>
              </a:solidFill>
            </a:endParaRPr>
          </a:p>
        </p:txBody>
      </p:sp>
      <p:cxnSp>
        <p:nvCxnSpPr>
          <p:cNvPr id="29" name="Прямая со стрелкой 28"/>
          <p:cNvCxnSpPr>
            <a:stCxn id="4" idx="3"/>
            <a:endCxn id="27" idx="1"/>
          </p:cNvCxnSpPr>
          <p:nvPr/>
        </p:nvCxnSpPr>
        <p:spPr>
          <a:xfrm>
            <a:off x="6125019" y="4076888"/>
            <a:ext cx="961854" cy="0"/>
          </a:xfrm>
          <a:prstGeom prst="straightConnector1">
            <a:avLst/>
          </a:prstGeom>
          <a:ln w="50800" cap="sq">
            <a:solidFill>
              <a:schemeClr val="bg1"/>
            </a:solidFill>
            <a:miter lim="800000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3195879" y="476671"/>
            <a:ext cx="265046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800" b="1" dirty="0" smtClean="0">
                <a:solidFill>
                  <a:schemeClr val="bg1"/>
                </a:solidFill>
              </a:rPr>
              <a:t>Кластер</a:t>
            </a:r>
            <a:endParaRPr lang="ru-RU" sz="36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963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11" grpId="0"/>
      <p:bldP spid="15" grpId="0"/>
      <p:bldP spid="22" grpId="0"/>
      <p:bldP spid="27" grpId="0"/>
      <p:bldP spid="3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Aft>
                <a:spcPts val="0"/>
              </a:spcAft>
              <a:tabLst>
                <a:tab pos="1816100" algn="l"/>
              </a:tabLst>
            </a:pPr>
            <a:r>
              <a:rPr lang="ru-RU" sz="2800" dirty="0">
                <a:latin typeface="Times New Roman"/>
                <a:ea typeface="Times New Roman"/>
              </a:rPr>
              <a:t>- Белеет парус одинокий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sz="2800" i="1" dirty="0" smtClean="0">
                <a:latin typeface="Times New Roman"/>
                <a:ea typeface="Times New Roman"/>
              </a:rPr>
              <a:t>     в тумане </a:t>
            </a:r>
            <a:r>
              <a:rPr lang="ru-RU" sz="2800" i="1" dirty="0">
                <a:latin typeface="Times New Roman"/>
                <a:ea typeface="Times New Roman"/>
              </a:rPr>
              <a:t>моря голубом… </a:t>
            </a:r>
            <a:endParaRPr lang="ru-RU" sz="2800" i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1816100" algn="l"/>
              </a:tabLst>
            </a:pPr>
            <a:r>
              <a:rPr lang="ru-RU" sz="2800" dirty="0">
                <a:latin typeface="Times New Roman"/>
                <a:ea typeface="Times New Roman"/>
              </a:rPr>
              <a:t>- Я к вам пишу -  чего же боле ?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i="1" dirty="0" smtClean="0">
                <a:latin typeface="Times New Roman"/>
                <a:ea typeface="Times New Roman"/>
              </a:rPr>
              <a:t>    Что </a:t>
            </a:r>
            <a:r>
              <a:rPr lang="ru-RU" sz="2800" i="1" dirty="0">
                <a:latin typeface="Times New Roman"/>
                <a:ea typeface="Times New Roman"/>
              </a:rPr>
              <a:t>я могу еще сказать,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i="1" dirty="0" smtClean="0">
                <a:latin typeface="Times New Roman"/>
                <a:ea typeface="Times New Roman"/>
              </a:rPr>
              <a:t>    Теперь</a:t>
            </a:r>
            <a:r>
              <a:rPr lang="ru-RU" sz="2800" i="1" dirty="0">
                <a:latin typeface="Times New Roman"/>
                <a:ea typeface="Times New Roman"/>
              </a:rPr>
              <a:t>, я знаю, в вашей воле 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sz="2800" i="1" dirty="0" smtClean="0">
                <a:latin typeface="Times New Roman"/>
                <a:ea typeface="Times New Roman"/>
              </a:rPr>
              <a:t>    Меня </a:t>
            </a:r>
            <a:r>
              <a:rPr lang="ru-RU" sz="2800" i="1" dirty="0">
                <a:latin typeface="Times New Roman"/>
                <a:ea typeface="Times New Roman"/>
              </a:rPr>
              <a:t>презреньем наказать </a:t>
            </a:r>
            <a:endParaRPr lang="ru-RU" sz="2800" i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1816100" algn="l"/>
              </a:tabLst>
            </a:pPr>
            <a:r>
              <a:rPr lang="ru-RU" sz="2800" dirty="0">
                <a:latin typeface="Times New Roman"/>
                <a:ea typeface="Times New Roman"/>
              </a:rPr>
              <a:t>- Шепот, робкое дыхание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i="1" dirty="0" smtClean="0">
                <a:latin typeface="Times New Roman"/>
                <a:ea typeface="Times New Roman"/>
              </a:rPr>
              <a:t>    Трели </a:t>
            </a:r>
            <a:r>
              <a:rPr lang="ru-RU" sz="2800" i="1" dirty="0">
                <a:latin typeface="Times New Roman"/>
                <a:ea typeface="Times New Roman"/>
              </a:rPr>
              <a:t>соловья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sz="2800" i="1" dirty="0" smtClean="0">
                <a:latin typeface="Times New Roman"/>
                <a:ea typeface="Times New Roman"/>
              </a:rPr>
              <a:t>    Серебро </a:t>
            </a:r>
            <a:r>
              <a:rPr lang="ru-RU" sz="2800" i="1" dirty="0">
                <a:latin typeface="Times New Roman"/>
                <a:ea typeface="Times New Roman"/>
              </a:rPr>
              <a:t>и колыханье сонного ручья. 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Узнай стихотворение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899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145360"/>
          </a:xfrm>
        </p:spPr>
        <p:txBody>
          <a:bodyPr>
            <a:normAutofit fontScale="92500" lnSpcReduction="10000"/>
          </a:bodyPr>
          <a:lstStyle/>
          <a:p>
            <a:pPr algn="just">
              <a:spcAft>
                <a:spcPts val="0"/>
              </a:spcAft>
              <a:tabLst>
                <a:tab pos="1816100" algn="l"/>
              </a:tabLst>
            </a:pPr>
            <a:r>
              <a:rPr lang="ru-RU" sz="2800" dirty="0">
                <a:latin typeface="Times New Roman"/>
                <a:ea typeface="Times New Roman"/>
              </a:rPr>
              <a:t>- О, как убийственно мы любим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dirty="0" smtClean="0">
                <a:latin typeface="Times New Roman"/>
                <a:ea typeface="Times New Roman"/>
              </a:rPr>
              <a:t>   Как </a:t>
            </a:r>
            <a:r>
              <a:rPr lang="ru-RU" sz="2800" dirty="0">
                <a:latin typeface="Times New Roman"/>
                <a:ea typeface="Times New Roman"/>
              </a:rPr>
              <a:t>в буйной слепоте страстей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i="1" dirty="0" smtClean="0">
                <a:latin typeface="Times New Roman"/>
                <a:ea typeface="Times New Roman"/>
              </a:rPr>
              <a:t>  Мы </a:t>
            </a:r>
            <a:r>
              <a:rPr lang="ru-RU" sz="2800" i="1" dirty="0">
                <a:latin typeface="Times New Roman"/>
                <a:ea typeface="Times New Roman"/>
              </a:rPr>
              <a:t>то всего вернее губим,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>
              <a:buNone/>
            </a:pPr>
            <a:r>
              <a:rPr lang="ru-RU" sz="2800" i="1" dirty="0" smtClean="0">
                <a:latin typeface="Times New Roman"/>
                <a:ea typeface="Times New Roman"/>
              </a:rPr>
              <a:t>  Что </a:t>
            </a:r>
            <a:r>
              <a:rPr lang="ru-RU" sz="2800" i="1" dirty="0">
                <a:latin typeface="Times New Roman"/>
                <a:ea typeface="Times New Roman"/>
              </a:rPr>
              <a:t>сердцу нашему милей </a:t>
            </a:r>
            <a:endParaRPr lang="ru-RU" sz="2800" i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1816100" algn="l"/>
              </a:tabLst>
            </a:pPr>
            <a:r>
              <a:rPr lang="ru-RU" sz="2800" dirty="0">
                <a:latin typeface="Times New Roman"/>
                <a:ea typeface="Times New Roman"/>
              </a:rPr>
              <a:t>- Погиб Поэт – невольник чести –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dirty="0" smtClean="0">
                <a:latin typeface="Times New Roman"/>
                <a:ea typeface="Times New Roman"/>
              </a:rPr>
              <a:t>   Пал</a:t>
            </a:r>
            <a:r>
              <a:rPr lang="ru-RU" sz="2800" dirty="0">
                <a:latin typeface="Times New Roman"/>
                <a:ea typeface="Times New Roman"/>
              </a:rPr>
              <a:t>, оклеветанный молвой,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i="1" dirty="0" smtClean="0">
                <a:latin typeface="Times New Roman"/>
                <a:ea typeface="Times New Roman"/>
              </a:rPr>
              <a:t>  С </a:t>
            </a:r>
            <a:r>
              <a:rPr lang="ru-RU" sz="2800" i="1" dirty="0">
                <a:latin typeface="Times New Roman"/>
                <a:ea typeface="Times New Roman"/>
              </a:rPr>
              <a:t>свинцом в груди и жаждой мести 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i="1" dirty="0" smtClean="0">
                <a:latin typeface="Times New Roman"/>
                <a:ea typeface="Times New Roman"/>
              </a:rPr>
              <a:t>   Поникнув </a:t>
            </a:r>
            <a:r>
              <a:rPr lang="ru-RU" sz="2800" i="1" dirty="0">
                <a:latin typeface="Times New Roman"/>
                <a:ea typeface="Times New Roman"/>
              </a:rPr>
              <a:t>гордой головой!  </a:t>
            </a:r>
            <a:endParaRPr lang="ru-RU" sz="2800" i="1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tabLst>
                <a:tab pos="1816100" algn="l"/>
              </a:tabLst>
            </a:pPr>
            <a:r>
              <a:rPr lang="ru-RU" sz="2400" dirty="0">
                <a:latin typeface="Times New Roman"/>
                <a:ea typeface="Times New Roman"/>
              </a:rPr>
              <a:t>- Я вас любил, любовь еще быть может</a:t>
            </a:r>
            <a:endParaRPr lang="ru-RU" sz="20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400" dirty="0" smtClean="0">
                <a:latin typeface="Times New Roman"/>
                <a:ea typeface="Times New Roman"/>
              </a:rPr>
              <a:t>    В </a:t>
            </a:r>
            <a:r>
              <a:rPr lang="ru-RU" sz="2400" dirty="0">
                <a:latin typeface="Times New Roman"/>
                <a:ea typeface="Times New Roman"/>
              </a:rPr>
              <a:t>душе моей угасла не совсем</a:t>
            </a:r>
            <a:endParaRPr lang="ru-RU" sz="20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400" i="1" dirty="0" smtClean="0">
                <a:latin typeface="Times New Roman"/>
                <a:ea typeface="Times New Roman"/>
              </a:rPr>
              <a:t>   Но </a:t>
            </a:r>
            <a:r>
              <a:rPr lang="ru-RU" sz="2400" i="1" dirty="0">
                <a:latin typeface="Times New Roman"/>
                <a:ea typeface="Times New Roman"/>
              </a:rPr>
              <a:t>пусть она вас больше не тревожит,</a:t>
            </a:r>
            <a:endParaRPr lang="ru-RU" sz="20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400" i="1" dirty="0" smtClean="0">
                <a:latin typeface="Times New Roman"/>
                <a:ea typeface="Times New Roman"/>
              </a:rPr>
              <a:t>  Я </a:t>
            </a:r>
            <a:r>
              <a:rPr lang="ru-RU" sz="2400" i="1" dirty="0">
                <a:latin typeface="Times New Roman"/>
                <a:ea typeface="Times New Roman"/>
              </a:rPr>
              <a:t>не хочу печалить вас ничем </a:t>
            </a:r>
            <a:r>
              <a:rPr lang="ru-RU" sz="2400" dirty="0">
                <a:latin typeface="Times New Roman"/>
                <a:ea typeface="Times New Roman"/>
              </a:rPr>
              <a:t>  </a:t>
            </a:r>
            <a:endParaRPr lang="ru-RU" sz="20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endParaRPr lang="ru-RU" sz="24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Узнай стихотворение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63800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Aft>
                <a:spcPts val="0"/>
              </a:spcAft>
              <a:tabLst>
                <a:tab pos="1816100" algn="l"/>
              </a:tabLst>
            </a:pPr>
            <a:r>
              <a:rPr lang="ru-RU" sz="2800" dirty="0">
                <a:latin typeface="Times New Roman"/>
                <a:ea typeface="Times New Roman"/>
              </a:rPr>
              <a:t>- Я пришел к тебе с приветом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dirty="0" smtClean="0">
                <a:latin typeface="Times New Roman"/>
                <a:ea typeface="Times New Roman"/>
              </a:rPr>
              <a:t>   Рассказать</a:t>
            </a:r>
            <a:r>
              <a:rPr lang="ru-RU" sz="2800" dirty="0">
                <a:latin typeface="Times New Roman"/>
                <a:ea typeface="Times New Roman"/>
              </a:rPr>
              <a:t>, что солнце встало,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i="1" dirty="0" smtClean="0">
                <a:latin typeface="Times New Roman"/>
                <a:ea typeface="Times New Roman"/>
              </a:rPr>
              <a:t>  Что </a:t>
            </a:r>
            <a:r>
              <a:rPr lang="ru-RU" sz="2800" i="1" dirty="0">
                <a:latin typeface="Times New Roman"/>
                <a:ea typeface="Times New Roman"/>
              </a:rPr>
              <a:t>оно горячим светом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i="1" dirty="0">
                <a:latin typeface="Times New Roman"/>
                <a:ea typeface="Times New Roman"/>
              </a:rPr>
              <a:t> </a:t>
            </a:r>
            <a:r>
              <a:rPr lang="ru-RU" sz="2800" i="1" dirty="0" smtClean="0">
                <a:latin typeface="Times New Roman"/>
                <a:ea typeface="Times New Roman"/>
              </a:rPr>
              <a:t> По </a:t>
            </a:r>
            <a:r>
              <a:rPr lang="ru-RU" sz="2800" i="1" dirty="0">
                <a:latin typeface="Times New Roman"/>
                <a:ea typeface="Times New Roman"/>
              </a:rPr>
              <a:t>листам затрепетало  </a:t>
            </a:r>
            <a:endParaRPr lang="ru-RU" sz="2800" i="1" dirty="0" smtClean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endParaRPr lang="ru-RU" sz="28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dirty="0">
                <a:latin typeface="Times New Roman"/>
                <a:ea typeface="Times New Roman"/>
              </a:rPr>
              <a:t>-</a:t>
            </a:r>
            <a:r>
              <a:rPr lang="ru-RU" sz="2800" dirty="0" smtClean="0">
                <a:latin typeface="Times New Roman"/>
                <a:ea typeface="Times New Roman"/>
              </a:rPr>
              <a:t> </a:t>
            </a:r>
            <a:r>
              <a:rPr lang="ru-RU" sz="2800" dirty="0">
                <a:latin typeface="Times New Roman"/>
                <a:ea typeface="Times New Roman"/>
              </a:rPr>
              <a:t>Я вас любил, любовь еще быть может</a:t>
            </a: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dirty="0" smtClean="0">
                <a:latin typeface="Times New Roman"/>
                <a:ea typeface="Times New Roman"/>
              </a:rPr>
              <a:t>  В </a:t>
            </a:r>
            <a:r>
              <a:rPr lang="ru-RU" sz="2800" dirty="0">
                <a:latin typeface="Times New Roman"/>
                <a:ea typeface="Times New Roman"/>
              </a:rPr>
              <a:t>душе моей угасла не совсем</a:t>
            </a: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i="1" dirty="0" smtClean="0">
                <a:latin typeface="Times New Roman"/>
                <a:ea typeface="Times New Roman"/>
              </a:rPr>
              <a:t>  Но </a:t>
            </a:r>
            <a:r>
              <a:rPr lang="ru-RU" sz="2800" i="1" dirty="0">
                <a:latin typeface="Times New Roman"/>
                <a:ea typeface="Times New Roman"/>
              </a:rPr>
              <a:t>пусть она вас больше не тревожит,</a:t>
            </a:r>
            <a:endParaRPr lang="ru-RU" sz="2800" dirty="0">
              <a:latin typeface="Times New Roman"/>
              <a:ea typeface="Times New Roman"/>
            </a:endParaRPr>
          </a:p>
          <a:p>
            <a:pPr marL="0" indent="0" algn="just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i="1" dirty="0" smtClean="0">
                <a:latin typeface="Times New Roman"/>
                <a:ea typeface="Times New Roman"/>
              </a:rPr>
              <a:t> Я </a:t>
            </a:r>
            <a:r>
              <a:rPr lang="ru-RU" sz="2800" i="1" dirty="0">
                <a:latin typeface="Times New Roman"/>
                <a:ea typeface="Times New Roman"/>
              </a:rPr>
              <a:t>не хочу печалить вас </a:t>
            </a:r>
            <a:r>
              <a:rPr lang="ru-RU" sz="2800" i="1" dirty="0" smtClean="0">
                <a:latin typeface="Times New Roman"/>
                <a:ea typeface="Times New Roman"/>
              </a:rPr>
              <a:t>ничем</a:t>
            </a:r>
            <a:endParaRPr lang="ru-RU" sz="2800" dirty="0">
              <a:effectLst/>
              <a:latin typeface="Times New Roman"/>
              <a:ea typeface="Times New Roman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Узнай стихотворение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3098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3584060"/>
              </p:ext>
            </p:extLst>
          </p:nvPr>
        </p:nvGraphicFramePr>
        <p:xfrm>
          <a:off x="323528" y="908719"/>
          <a:ext cx="8229600" cy="57838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08312"/>
                <a:gridCol w="5421288"/>
              </a:tblGrid>
              <a:tr h="74719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А.С</a:t>
                      </a:r>
                      <a:r>
                        <a:rPr lang="ru-RU" sz="2400" dirty="0" smtClean="0"/>
                        <a:t>. Пушкин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«Преступление и наказание», «Идиот», «Бедные люди», «Белые ночи », «Бесы», «Братья Карамазовы», «Подросток»</a:t>
                      </a:r>
                      <a:endParaRPr lang="ru-RU" sz="16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</a:tr>
              <a:tr h="1254803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М.</a:t>
                      </a:r>
                      <a:r>
                        <a:rPr lang="ru-RU" sz="2400" baseline="0" dirty="0" smtClean="0"/>
                        <a:t> </a:t>
                      </a:r>
                      <a:r>
                        <a:rPr lang="ru-RU" sz="2400" baseline="0" dirty="0" smtClean="0"/>
                        <a:t>Ю. </a:t>
                      </a:r>
                      <a:r>
                        <a:rPr lang="ru-RU" sz="2400" baseline="0" dirty="0" smtClean="0"/>
                        <a:t> Лермонтов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«Отцы и дети », «Накануне», «Рудин», «Записки охотника»,  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«Стихотворения в прозе »</a:t>
                      </a:r>
                      <a:endParaRPr lang="ru-RU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1287995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И.С</a:t>
                      </a:r>
                      <a:r>
                        <a:rPr lang="ru-RU" sz="2400" dirty="0" smtClean="0"/>
                        <a:t>. Тургенев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«Евгений Онегин», «Повести Белкина», «Дубровский»,</a:t>
                      </a:r>
                      <a:endParaRPr lang="ru-RU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«Капитанская дочка»</a:t>
                      </a:r>
                      <a:endParaRPr lang="ru-RU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1253700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Ф.М</a:t>
                      </a:r>
                      <a:r>
                        <a:rPr lang="ru-RU" sz="2400" dirty="0" smtClean="0"/>
                        <a:t>. Достоевский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«Война и мир», «Анна Каренина», «Воскресенье», «Детство», «Отрочество», «Юность»</a:t>
                      </a:r>
                      <a:endParaRPr lang="ru-RU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  <a:tr h="1072928">
                <a:tc>
                  <a:txBody>
                    <a:bodyPr/>
                    <a:lstStyle/>
                    <a:p>
                      <a:r>
                        <a:rPr lang="ru-RU" sz="2400" dirty="0" smtClean="0"/>
                        <a:t>Л.Н</a:t>
                      </a:r>
                      <a:r>
                        <a:rPr lang="ru-RU" sz="2400" dirty="0" smtClean="0"/>
                        <a:t>. Толстой</a:t>
                      </a:r>
                      <a:endParaRPr lang="ru-RU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«Герой нашего времени», «Демон», «Хаджи Абрек »,</a:t>
                      </a:r>
                      <a:endParaRPr lang="ru-RU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</a:rPr>
                        <a:t>                                  «Маскарад », «Дума»</a:t>
                      </a:r>
                      <a:endParaRPr lang="ru-RU" sz="1600" dirty="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75632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Собери библиотеку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79667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43264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0"/>
              </a:spcAft>
              <a:tabLst>
                <a:tab pos="1816100" algn="l"/>
              </a:tabLst>
            </a:pPr>
            <a:r>
              <a:rPr lang="ru-RU" sz="2800" dirty="0">
                <a:latin typeface="Times New Roman"/>
                <a:ea typeface="Times New Roman"/>
              </a:rPr>
              <a:t>А.С . Пушкин  - «Евгений Онегин», «Повести Белкина», «Дубровский», </a:t>
            </a:r>
            <a:r>
              <a:rPr lang="ru-RU" sz="2800" dirty="0" smtClean="0">
                <a:latin typeface="Times New Roman"/>
                <a:ea typeface="Times New Roman"/>
              </a:rPr>
              <a:t> «</a:t>
            </a:r>
            <a:r>
              <a:rPr lang="ru-RU" sz="2800" dirty="0">
                <a:latin typeface="Times New Roman"/>
                <a:ea typeface="Times New Roman"/>
              </a:rPr>
              <a:t>Капитанская </a:t>
            </a:r>
            <a:r>
              <a:rPr lang="ru-RU" sz="2800" dirty="0" smtClean="0">
                <a:latin typeface="Times New Roman"/>
                <a:ea typeface="Times New Roman"/>
              </a:rPr>
              <a:t>дочка</a:t>
            </a:r>
            <a:r>
              <a:rPr lang="ru-RU" sz="2800" dirty="0">
                <a:latin typeface="Times New Roman"/>
                <a:ea typeface="Times New Roman"/>
              </a:rPr>
              <a:t> </a:t>
            </a:r>
            <a:endParaRPr lang="ru-RU" sz="2800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  <a:tabLst>
                <a:tab pos="1816100" algn="l"/>
              </a:tabLst>
            </a:pPr>
            <a:endParaRPr lang="ru-RU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  <a:tabLst>
                <a:tab pos="1816100" algn="l"/>
              </a:tabLst>
            </a:pPr>
            <a:r>
              <a:rPr lang="ru-RU" sz="2800" dirty="0">
                <a:latin typeface="Times New Roman"/>
                <a:ea typeface="Times New Roman"/>
              </a:rPr>
              <a:t>М. Ю. Лермонтов – «Герой нашего времени», «Демон», </a:t>
            </a:r>
            <a:endParaRPr lang="ru-RU" sz="2800" dirty="0" smtClean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  <a:tabLst>
                <a:tab pos="1816100" algn="l"/>
              </a:tabLst>
            </a:pPr>
            <a:r>
              <a:rPr lang="ru-RU" sz="2800" dirty="0" smtClean="0">
                <a:latin typeface="Times New Roman"/>
                <a:ea typeface="Times New Roman"/>
              </a:rPr>
              <a:t>«</a:t>
            </a:r>
            <a:r>
              <a:rPr lang="ru-RU" sz="2800" dirty="0">
                <a:latin typeface="Times New Roman"/>
                <a:ea typeface="Times New Roman"/>
              </a:rPr>
              <a:t>Хаджи </a:t>
            </a:r>
            <a:r>
              <a:rPr lang="ru-RU" sz="2800" dirty="0" smtClean="0">
                <a:latin typeface="Times New Roman"/>
                <a:ea typeface="Times New Roman"/>
              </a:rPr>
              <a:t>Абрек»,   «Маскарад», </a:t>
            </a:r>
            <a:r>
              <a:rPr lang="ru-RU" sz="2800" dirty="0">
                <a:latin typeface="Times New Roman"/>
                <a:ea typeface="Times New Roman"/>
              </a:rPr>
              <a:t>«Дума»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dirty="0">
                <a:latin typeface="Times New Roman"/>
                <a:ea typeface="Times New Roman"/>
              </a:rPr>
              <a:t> </a:t>
            </a:r>
            <a:endParaRPr lang="ru-RU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  <a:tabLst>
                <a:tab pos="1816100" algn="l"/>
              </a:tabLst>
            </a:pPr>
            <a:r>
              <a:rPr lang="ru-RU" sz="2800" dirty="0">
                <a:latin typeface="Times New Roman"/>
                <a:ea typeface="Times New Roman"/>
              </a:rPr>
              <a:t>И.С. Тургенев – «Отцы и дети », «Накануне», «Рудин», «Записки охотника</a:t>
            </a:r>
            <a:r>
              <a:rPr lang="ru-RU" sz="2800" dirty="0" smtClean="0">
                <a:latin typeface="Times New Roman"/>
                <a:ea typeface="Times New Roman"/>
              </a:rPr>
              <a:t>», «Стихотворения </a:t>
            </a:r>
            <a:r>
              <a:rPr lang="ru-RU" sz="2800" dirty="0">
                <a:latin typeface="Times New Roman"/>
                <a:ea typeface="Times New Roman"/>
              </a:rPr>
              <a:t>в прозе »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dirty="0">
                <a:latin typeface="Times New Roman"/>
                <a:ea typeface="Times New Roman"/>
              </a:rPr>
              <a:t> </a:t>
            </a:r>
            <a:endParaRPr lang="ru-RU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  <a:tabLst>
                <a:tab pos="1816100" algn="l"/>
              </a:tabLst>
            </a:pPr>
            <a:r>
              <a:rPr lang="ru-RU" sz="2800" dirty="0">
                <a:latin typeface="Times New Roman"/>
                <a:ea typeface="Times New Roman"/>
              </a:rPr>
              <a:t>Ф. М .  Достоевский – «Преступление и наказание», «Идиот», «Бедные люди», «Белые ночи », «Бесы», «Братья Карамазовы», «Подросток»</a:t>
            </a:r>
            <a:endParaRPr lang="ru-RU" sz="2400" dirty="0">
              <a:latin typeface="Times New Roman"/>
              <a:ea typeface="Times New Roman"/>
            </a:endParaRPr>
          </a:p>
          <a:p>
            <a:pPr marL="0" indent="0">
              <a:spcAft>
                <a:spcPts val="0"/>
              </a:spcAft>
              <a:buNone/>
              <a:tabLst>
                <a:tab pos="1816100" algn="l"/>
              </a:tabLst>
            </a:pPr>
            <a:r>
              <a:rPr lang="ru-RU" sz="2800" dirty="0">
                <a:latin typeface="Times New Roman"/>
                <a:ea typeface="Times New Roman"/>
              </a:rPr>
              <a:t> </a:t>
            </a:r>
            <a:endParaRPr lang="ru-RU" sz="2400" dirty="0">
              <a:latin typeface="Times New Roman"/>
              <a:ea typeface="Times New Roman"/>
            </a:endParaRPr>
          </a:p>
          <a:p>
            <a:pPr>
              <a:spcAft>
                <a:spcPts val="0"/>
              </a:spcAft>
              <a:tabLst>
                <a:tab pos="1816100" algn="l"/>
              </a:tabLst>
            </a:pPr>
            <a:r>
              <a:rPr lang="ru-RU" sz="2800" dirty="0">
                <a:latin typeface="Times New Roman"/>
                <a:ea typeface="Times New Roman"/>
              </a:rPr>
              <a:t>Л.Н. Толстой – «Война и мир», «Анна Каренина», «Воскресенье», «Детство», «Отрочество», «Юность»</a:t>
            </a:r>
            <a:endParaRPr lang="ru-RU" sz="2400" dirty="0">
              <a:latin typeface="Times New Roman"/>
              <a:ea typeface="Times New Roman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828328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/>
              <a:t>Собери библиотеку (проверь себя)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622857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Угадай героя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2377029"/>
              </p:ext>
            </p:extLst>
          </p:nvPr>
        </p:nvGraphicFramePr>
        <p:xfrm>
          <a:off x="755576" y="1617667"/>
          <a:ext cx="7848872" cy="4315636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924026"/>
                <a:gridCol w="3924846"/>
              </a:tblGrid>
              <a:tr h="5984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Отрывок из произведения</a:t>
                      </a: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16100" algn="l"/>
                        </a:tabLst>
                        <a:defRPr/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</a:rPr>
                        <a:t>Имя и характеристика героя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603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16100" algn="l"/>
                        </a:tabLst>
                        <a:defRPr/>
                      </a:pPr>
                      <a:r>
                        <a:rPr lang="ru-RU" sz="2000" dirty="0">
                          <a:effectLst/>
                          <a:latin typeface="Times New Roman"/>
                          <a:ea typeface="Times New Roman"/>
                        </a:rPr>
                        <a:t>«Я любил для себя, для собственного удовольствия. Да и какое дело мне до радостей и бедствий человеческих, мне, странствующему офицеру</a:t>
                      </a: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</a:rPr>
                        <a:t>…» Это тип старого кавказского служаки, закаленного в опасностях, трудах и битвах, которого лицо так же загорело и сурово, как манеры простоваты и грубы, но у которого чудесная душа и золотое сердце »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endParaRPr lang="ru-RU" sz="20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9755239"/>
      </p:ext>
    </p:extLst>
  </p:cSld>
  <p:clrMapOvr>
    <a:masterClrMapping/>
  </p:clrMapOvr>
  <p:transition>
    <p:cut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80399499"/>
              </p:ext>
            </p:extLst>
          </p:nvPr>
        </p:nvGraphicFramePr>
        <p:xfrm>
          <a:off x="467544" y="764704"/>
          <a:ext cx="8208912" cy="4455408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4176464"/>
                <a:gridCol w="4032448"/>
              </a:tblGrid>
              <a:tr h="4455408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16100" algn="l"/>
                        </a:tabLst>
                        <a:defRPr/>
                      </a:pPr>
                      <a:r>
                        <a:rPr lang="ru-RU" sz="2400" dirty="0">
                          <a:effectLst/>
                          <a:latin typeface="Times New Roman"/>
                          <a:ea typeface="Times New Roman"/>
                        </a:rPr>
                        <a:t>Тип молодого человека, верящего исключительного в науку и относящегося презрительно к искусству и религии. </a:t>
                      </a:r>
                      <a:r>
                        <a:rPr lang="ru-RU" sz="2400" dirty="0" smtClean="0">
                          <a:effectLst/>
                          <a:latin typeface="Times New Roman"/>
                          <a:ea typeface="Times New Roman"/>
                        </a:rPr>
                        <a:t>Тварь ли я дрожащая, или право имею? </a:t>
                      </a:r>
                    </a:p>
                    <a:p>
                      <a:pPr algn="just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  <a:tabLst>
                          <a:tab pos="1816100" algn="l"/>
                        </a:tabLst>
                      </a:pPr>
                      <a:endParaRPr lang="ru-RU" sz="2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7781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110</TotalTime>
  <Words>721</Words>
  <Application>Microsoft Office PowerPoint</Application>
  <PresentationFormat>Экран (4:3)</PresentationFormat>
  <Paragraphs>90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Бумажная</vt:lpstr>
      <vt:lpstr>Презентация PowerPoint</vt:lpstr>
      <vt:lpstr>Презентация PowerPoint</vt:lpstr>
      <vt:lpstr>Узнай стихотворение</vt:lpstr>
      <vt:lpstr>Узнай стихотворение</vt:lpstr>
      <vt:lpstr>Узнай стихотворение</vt:lpstr>
      <vt:lpstr>Собери библиотеку</vt:lpstr>
      <vt:lpstr>Собери библиотеку (проверь себя)</vt:lpstr>
      <vt:lpstr>Угадай героя</vt:lpstr>
      <vt:lpstr>Презентация PowerPoint</vt:lpstr>
      <vt:lpstr>Угадай героя</vt:lpstr>
      <vt:lpstr>Презентация PowerPoint</vt:lpstr>
      <vt:lpstr>Презентация PowerPoint</vt:lpstr>
      <vt:lpstr>Презентация PowerPoint</vt:lpstr>
      <vt:lpstr>Жизнь и творчество А.П. Чехова Музей в Таганроге. Открыт в 1914. В 1935 преобразован в лит. музей им. А. П. Чехова</vt:lpstr>
      <vt:lpstr>Дом-музей А. П. Чехова в Ялте.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ЕЛЕНА</cp:lastModifiedBy>
  <cp:revision>13</cp:revision>
  <dcterms:created xsi:type="dcterms:W3CDTF">2013-04-15T02:37:51Z</dcterms:created>
  <dcterms:modified xsi:type="dcterms:W3CDTF">2013-04-15T07:07:19Z</dcterms:modified>
</cp:coreProperties>
</file>