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5" r:id="rId2"/>
    <p:sldId id="330" r:id="rId3"/>
    <p:sldId id="326" r:id="rId4"/>
    <p:sldId id="335" r:id="rId5"/>
    <p:sldId id="329" r:id="rId6"/>
    <p:sldId id="334" r:id="rId7"/>
    <p:sldId id="327" r:id="rId8"/>
    <p:sldId id="317" r:id="rId9"/>
    <p:sldId id="264" r:id="rId10"/>
    <p:sldId id="265" r:id="rId11"/>
    <p:sldId id="307" r:id="rId12"/>
    <p:sldId id="308" r:id="rId13"/>
    <p:sldId id="271" r:id="rId14"/>
    <p:sldId id="276" r:id="rId15"/>
    <p:sldId id="336" r:id="rId16"/>
    <p:sldId id="337" r:id="rId17"/>
    <p:sldId id="300" r:id="rId18"/>
    <p:sldId id="302" r:id="rId19"/>
    <p:sldId id="321" r:id="rId20"/>
    <p:sldId id="304" r:id="rId21"/>
    <p:sldId id="338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1E6"/>
    <a:srgbClr val="007A37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>
        <p:scale>
          <a:sx n="100" d="100"/>
          <a:sy n="100" d="100"/>
        </p:scale>
        <p:origin x="-480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E57E-6EBF-4CD7-9614-07BFA211AEB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B72CB-90B5-4653-932F-7B15A45C0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0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2CB-90B5-4653-932F-7B15A45C06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EC2F1A-265D-4AB5-A517-24836231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769055-E4F9-49BE-AE1F-371F2877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705A6DE-0B16-4E63-9BD1-241229B7D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3AF574E-7647-4CE9-80B7-A4AA9846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EA546F-18DE-404F-809E-3F826894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E034A2-6BEC-4A1A-883C-0E99D3E2E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530DDD7-771C-4089-98B1-C0F89F361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6F3D64-DC84-404D-91A2-0DF04194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176190-067D-49EA-A3C5-C4CD1FC5E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43001C-9DF1-4F4C-8A46-FC47D7834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72C1131-B719-46D2-8DD9-492D55B44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0441E44-244F-4439-9331-8B271D0C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C5C64D-333E-4E31-B3E4-8B789F696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EDF6B4-59FE-4AB3-822B-00C611EBD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025C5E2-598C-4CC8-982E-583755AC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80924D-D724-4A0B-BB52-FFF3C8D2D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786FE14-B9A4-43C8-AD05-864C5085C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CCEC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07CCD2-C362-4AA5-A476-CEB29B632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Изображение 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13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Oval 6"/>
          <p:cNvSpPr>
            <a:spLocks noChangeArrowheads="1"/>
          </p:cNvSpPr>
          <p:nvPr/>
        </p:nvSpPr>
        <p:spPr bwMode="auto">
          <a:xfrm>
            <a:off x="1692275" y="333375"/>
            <a:ext cx="5759450" cy="1727200"/>
          </a:xfrm>
          <a:prstGeom prst="ellipse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66FFFF"/>
              </a:solidFill>
              <a:latin typeface="Arial" charset="0"/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7383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6600"/>
                </a:solidFill>
                <a:latin typeface="BernhardMod BT" pitchFamily="18" charset="0"/>
              </a:rPr>
              <a:t>Занятие кружка</a:t>
            </a:r>
            <a:r>
              <a:rPr lang="ru-RU" sz="3600" smtClean="0">
                <a:latin typeface="BernhardMod BT" pitchFamily="18" charset="0"/>
              </a:rPr>
              <a:t/>
            </a:r>
            <a:br>
              <a:rPr lang="ru-RU" sz="3600" smtClean="0">
                <a:latin typeface="BernhardMod BT" pitchFamily="18" charset="0"/>
              </a:rPr>
            </a:br>
            <a:r>
              <a:rPr lang="ru-RU" sz="3600" smtClean="0">
                <a:solidFill>
                  <a:srgbClr val="0066FF"/>
                </a:solidFill>
                <a:latin typeface="Monotype Corsiva" pitchFamily="66" charset="0"/>
              </a:rPr>
              <a:t>«Занимательный русский»</a:t>
            </a:r>
            <a:br>
              <a:rPr lang="ru-RU" sz="3600" smtClean="0">
                <a:solidFill>
                  <a:srgbClr val="0066FF"/>
                </a:solidFill>
                <a:latin typeface="Monotype Corsiva" pitchFamily="66" charset="0"/>
              </a:rPr>
            </a:br>
            <a:endParaRPr lang="ru-RU" sz="3600" smtClean="0">
              <a:solidFill>
                <a:schemeClr val="hlink"/>
              </a:solidFill>
              <a:latin typeface="BernhardMod BT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1"/>
            <a:ext cx="7561263" cy="1142999"/>
          </a:xfrm>
          <a:solidFill>
            <a:srgbClr val="00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FF00FF"/>
                </a:solidFill>
                <a:latin typeface="Estrangelo Edessa" pitchFamily="66"/>
              </a:rPr>
              <a:t>«Час весёлой грамматики. Словарные слова»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733800"/>
            <a:ext cx="6629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“Учиться надо только весело.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Чтобы переварить знания,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Надо поглощать их с аппетитом!”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 Анатоль Франс.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609600"/>
            <a:ext cx="502979" cy="838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8800" y="990600"/>
            <a:ext cx="106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ГУРЕЦ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1" y="457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Как-то Мише дал отец</a:t>
            </a:r>
          </a:p>
          <a:p>
            <a:r>
              <a:rPr lang="ru-RU" dirty="0" smtClean="0"/>
              <a:t>Преогромный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гурец!</a:t>
            </a:r>
          </a:p>
          <a:p>
            <a:r>
              <a:rPr lang="ru-RU" dirty="0" smtClean="0"/>
              <a:t>Смотрит Миша на него</a:t>
            </a:r>
          </a:p>
          <a:p>
            <a:r>
              <a:rPr lang="ru-RU" dirty="0" smtClean="0"/>
              <a:t>Он похож на букву «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 descr="05_enl.jpg"/>
          <p:cNvPicPr>
            <a:picLocks noChangeAspect="1"/>
          </p:cNvPicPr>
          <p:nvPr/>
        </p:nvPicPr>
        <p:blipFill>
          <a:blip r:embed="rId3" cstate="print"/>
          <a:srcRect b="16275"/>
          <a:stretch>
            <a:fillRect/>
          </a:stretch>
        </p:blipFill>
        <p:spPr>
          <a:xfrm>
            <a:off x="5638800" y="1752600"/>
            <a:ext cx="2472416" cy="1752599"/>
          </a:xfrm>
          <a:prstGeom prst="rect">
            <a:avLst/>
          </a:prstGeom>
          <a:ln w="38100">
            <a:solidFill>
              <a:srgbClr val="1A41E6"/>
            </a:solidFill>
          </a:ln>
        </p:spPr>
      </p:pic>
      <p:pic>
        <p:nvPicPr>
          <p:cNvPr id="8" name="Рисунок 7" descr="crow10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752600"/>
            <a:ext cx="2324490" cy="1702689"/>
          </a:xfrm>
          <a:prstGeom prst="rect">
            <a:avLst/>
          </a:prstGeom>
          <a:ln w="38100">
            <a:solidFill>
              <a:srgbClr val="1A41E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3733800"/>
            <a:ext cx="2819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Окраской сероватая,</a:t>
            </a:r>
          </a:p>
          <a:p>
            <a:r>
              <a:rPr lang="ru-RU" dirty="0" smtClean="0"/>
              <a:t>Повадкой – вороватая, </a:t>
            </a:r>
          </a:p>
          <a:p>
            <a:r>
              <a:rPr lang="ru-RU" dirty="0" smtClean="0"/>
              <a:t>Крикунья </a:t>
            </a:r>
            <a:r>
              <a:rPr lang="ru-RU" dirty="0" err="1" smtClean="0"/>
              <a:t>хриповатая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Известная персона –</a:t>
            </a:r>
          </a:p>
          <a:p>
            <a:r>
              <a:rPr lang="ru-RU" dirty="0" smtClean="0"/>
              <a:t>Это… в</a:t>
            </a:r>
            <a:r>
              <a:rPr lang="ru-RU" dirty="0" smtClean="0">
                <a:solidFill>
                  <a:srgbClr val="FF0000"/>
                </a:solidFill>
              </a:rPr>
              <a:t>оро</a:t>
            </a:r>
            <a:r>
              <a:rPr lang="ru-RU" dirty="0" smtClean="0"/>
              <a:t>на.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810000"/>
            <a:ext cx="315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Сорок</a:t>
            </a:r>
            <a:r>
              <a:rPr lang="ru-RU" dirty="0" smtClean="0"/>
              <a:t>е нынче </a:t>
            </a:r>
            <a:r>
              <a:rPr lang="ru-RU" dirty="0" smtClean="0">
                <a:solidFill>
                  <a:srgbClr val="FF0000"/>
                </a:solidFill>
              </a:rPr>
              <a:t>сорок</a:t>
            </a:r>
            <a:r>
              <a:rPr lang="ru-RU" dirty="0" smtClean="0"/>
              <a:t> лет,</a:t>
            </a:r>
          </a:p>
          <a:p>
            <a:r>
              <a:rPr lang="ru-RU" dirty="0" smtClean="0"/>
              <a:t>Она для всех даёт обед.</a:t>
            </a:r>
          </a:p>
          <a:p>
            <a:r>
              <a:rPr lang="ru-RU" dirty="0" smtClean="0"/>
              <a:t>Потом даёт она обет</a:t>
            </a:r>
          </a:p>
          <a:p>
            <a:r>
              <a:rPr lang="ru-RU" dirty="0" smtClean="0"/>
              <a:t>Не кушать целых </a:t>
            </a:r>
            <a:r>
              <a:rPr lang="ru-RU" dirty="0" smtClean="0">
                <a:solidFill>
                  <a:srgbClr val="FF0000"/>
                </a:solidFill>
              </a:rPr>
              <a:t>сорок</a:t>
            </a:r>
            <a:r>
              <a:rPr lang="ru-RU" dirty="0" smtClean="0"/>
              <a:t>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rit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400"/>
            <a:ext cx="2381249" cy="1991101"/>
          </a:xfrm>
          <a:prstGeom prst="rect">
            <a:avLst/>
          </a:prstGeom>
        </p:spPr>
      </p:pic>
      <p:pic>
        <p:nvPicPr>
          <p:cNvPr id="3" name="Рисунок 2" descr="crow1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2860491" cy="2095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505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К..</a:t>
            </a:r>
            <a:r>
              <a:rPr lang="ru-RU" sz="40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ртина,к</a:t>
            </a:r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ru-RU" sz="40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мната,к</a:t>
            </a:r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ru-RU" sz="40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рова</a:t>
            </a:r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   к..</a:t>
            </a:r>
            <a:r>
              <a:rPr lang="ru-RU" sz="40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ртофель,к</a:t>
            </a:r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ru-RU" sz="40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рандаш</a:t>
            </a:r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к..</a:t>
            </a:r>
            <a:r>
              <a:rPr lang="ru-RU" sz="40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ньки</a:t>
            </a:r>
            <a:r>
              <a:rPr lang="ru-RU" sz="40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400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dirty="0" smtClean="0"/>
              <a:t>Игра «Кто это сказал?»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12954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слова подобны птице.</a:t>
            </a:r>
          </a:p>
          <a:p>
            <a:r>
              <a:rPr lang="ru-RU" sz="2400" dirty="0" smtClean="0"/>
              <a:t>Каркают на словарной странице.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rit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"/>
            <a:ext cx="2914650" cy="2690446"/>
          </a:xfrm>
          <a:prstGeom prst="rect">
            <a:avLst/>
          </a:prstGeom>
        </p:spPr>
      </p:pic>
      <p:pic>
        <p:nvPicPr>
          <p:cNvPr id="5" name="Рисунок 4" descr="crow10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4038600" cy="2958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52400" y="3429000"/>
            <a:ext cx="449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48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тина</a:t>
            </a:r>
            <a:endParaRPr lang="ru-RU" sz="480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495800"/>
            <a:ext cx="4114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48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тофель</a:t>
            </a:r>
            <a:endParaRPr lang="ru-RU" sz="480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5486400"/>
            <a:ext cx="426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4800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андаш</a:t>
            </a:r>
            <a:endParaRPr lang="ru-RU" sz="4800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505200"/>
            <a:ext cx="434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</a:t>
            </a:r>
            <a:r>
              <a:rPr lang="ru-RU" sz="48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мната</a:t>
            </a:r>
            <a:endParaRPr lang="ru-RU" sz="480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4419600"/>
            <a:ext cx="457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</a:t>
            </a:r>
            <a:r>
              <a:rPr lang="ru-RU" sz="48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рова</a:t>
            </a:r>
            <a:endParaRPr lang="ru-RU" sz="480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7200" y="5486400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</a:t>
            </a:r>
            <a:r>
              <a:rPr lang="ru-RU" sz="480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ньки</a:t>
            </a:r>
            <a:endParaRPr lang="ru-RU" sz="480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o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295400" cy="1205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533400"/>
            <a:ext cx="3048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ква</a:t>
            </a:r>
            <a:r>
              <a:rPr lang="ru-RU" sz="4000" cap="all" dirty="0" smtClean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ртира</a:t>
            </a:r>
            <a:endParaRPr lang="ru-RU" sz="4000" cap="all" spc="0" dirty="0">
              <a:ln/>
              <a:solidFill>
                <a:schemeClr val="bg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5334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МОС</a:t>
            </a:r>
            <a:r>
              <a:rPr lang="ru-RU" sz="40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КВА</a:t>
            </a:r>
            <a:endParaRPr lang="ru-RU" sz="40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1981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</a:t>
            </a: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МИДО</a:t>
            </a:r>
            <a:r>
              <a:rPr lang="ru-RU" sz="36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6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1200" y="1981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РЕ</a:t>
            </a:r>
            <a:r>
              <a:rPr lang="ru-RU" sz="36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БЯТА</a:t>
            </a:r>
            <a:endParaRPr lang="ru-RU" sz="36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0" y="19050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36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РОГА</a:t>
            </a:r>
            <a:endParaRPr lang="ru-RU" sz="36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371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каких словах спрятались ноты?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3244334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ОДИН</a:t>
            </a:r>
            <a:r>
              <a:rPr lang="ru-RU" sz="40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743200"/>
            <a:ext cx="591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каких словах спрятались числа?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05200" y="33528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СОРОК</a:t>
            </a:r>
            <a:r>
              <a:rPr lang="ru-RU" sz="40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401" y="4267200"/>
            <a:ext cx="312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сто</a:t>
            </a:r>
            <a:r>
              <a:rPr lang="ru-RU" sz="40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лица</a:t>
            </a:r>
            <a:endParaRPr lang="ru-RU" sz="40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69591" y="4191000"/>
            <a:ext cx="380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ВО</a:t>
            </a: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СЕМЬ</a:t>
            </a:r>
            <a:endParaRPr lang="ru-RU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0200" y="52578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ОДНА</a:t>
            </a:r>
            <a:r>
              <a:rPr lang="ru-RU" sz="40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ЖДЫ</a:t>
            </a:r>
            <a:endParaRPr lang="ru-RU" sz="40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304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КАРТОФ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2192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УЧИТ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209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МЕБ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766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ПОНЕД</a:t>
            </a:r>
            <a:r>
              <a:rPr lang="ru-RU" sz="72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r>
              <a:rPr lang="ru-RU" sz="7200" b="1" cap="all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НИк</a:t>
            </a:r>
            <a:endParaRPr lang="ru-RU" sz="7200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4495800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УЧИТ</a:t>
            </a:r>
            <a:r>
              <a:rPr lang="ru-RU" sz="72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r>
              <a:rPr lang="ru-RU" sz="7200" b="1" cap="all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НИЦа</a:t>
            </a:r>
            <a:endParaRPr lang="ru-RU" sz="7200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482271" cy="2185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1" y="13716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каких словах ель растёт?</a:t>
            </a:r>
            <a:endParaRPr lang="ru-RU" sz="2800" dirty="0"/>
          </a:p>
        </p:txBody>
      </p:sp>
      <p:pic>
        <p:nvPicPr>
          <p:cNvPr id="9218" name="Picture 2" descr="C:\Documents and Settings\админ\Мои документы\мои документы00\Мои рисунки\3\na0102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1770" y="0"/>
            <a:ext cx="1072230" cy="135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Приёмы запоминания словарных слов</a:t>
            </a:r>
            <a:endParaRPr lang="ru-RU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2054562">
            <a:off x="2512750" y="4231260"/>
            <a:ext cx="609802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10610691">
            <a:off x="1740982" y="4134615"/>
            <a:ext cx="785234" cy="236837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6937984">
            <a:off x="3330214" y="3149974"/>
            <a:ext cx="905932" cy="2691654"/>
          </a:xfrm>
          <a:prstGeom prst="triangle">
            <a:avLst>
              <a:gd name="adj" fmla="val 49871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3609863">
            <a:off x="3213790" y="1656828"/>
            <a:ext cx="850554" cy="245611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3800726">
            <a:off x="505030" y="3564204"/>
            <a:ext cx="731894" cy="2091789"/>
          </a:xfrm>
          <a:prstGeom prst="triangle">
            <a:avLst>
              <a:gd name="adj" fmla="val 503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18634541">
            <a:off x="483594" y="1735750"/>
            <a:ext cx="921486" cy="2098739"/>
          </a:xfrm>
          <a:prstGeom prst="triangle">
            <a:avLst>
              <a:gd name="adj" fmla="val 4963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1524000" y="3276600"/>
            <a:ext cx="1219200" cy="1028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 rot="4993532">
            <a:off x="1865924" y="4351272"/>
            <a:ext cx="431580" cy="360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192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 rot="5204144">
            <a:off x="1689012" y="4964408"/>
            <a:ext cx="836205" cy="420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рбуз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 rot="1515464">
            <a:off x="3073590" y="4221986"/>
            <a:ext cx="1042247" cy="3860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6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рбуз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37" name="WordArt 13"/>
          <p:cNvSpPr>
            <a:spLocks noChangeArrowheads="1" noChangeShapeType="1" noTextEdit="1"/>
          </p:cNvSpPr>
          <p:nvPr/>
        </p:nvSpPr>
        <p:spPr bwMode="auto">
          <a:xfrm rot="19771578">
            <a:off x="3253723" y="2728109"/>
            <a:ext cx="918139" cy="321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1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рбуз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38" name="WordArt 14"/>
          <p:cNvSpPr>
            <a:spLocks noChangeArrowheads="1" noChangeShapeType="1" noTextEdit="1"/>
          </p:cNvSpPr>
          <p:nvPr/>
        </p:nvSpPr>
        <p:spPr bwMode="auto">
          <a:xfrm rot="19799318">
            <a:off x="2724925" y="2972522"/>
            <a:ext cx="538755" cy="490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08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39" name="WordArt 15"/>
          <p:cNvSpPr>
            <a:spLocks noChangeArrowheads="1" noChangeShapeType="1" noTextEdit="1"/>
          </p:cNvSpPr>
          <p:nvPr/>
        </p:nvSpPr>
        <p:spPr bwMode="auto">
          <a:xfrm>
            <a:off x="1828799" y="3429000"/>
            <a:ext cx="68580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 rot="2242223">
            <a:off x="2624418" y="3866280"/>
            <a:ext cx="466831" cy="519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828800" y="1600200"/>
            <a:ext cx="713757" cy="177461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 rot="19807440">
            <a:off x="327613" y="4602134"/>
            <a:ext cx="510313" cy="3402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375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3" name="WordArt 19"/>
          <p:cNvSpPr>
            <a:spLocks noChangeArrowheads="1" noChangeShapeType="1" noTextEdit="1"/>
          </p:cNvSpPr>
          <p:nvPr/>
        </p:nvSpPr>
        <p:spPr bwMode="auto">
          <a:xfrm rot="16352012">
            <a:off x="1947188" y="2876536"/>
            <a:ext cx="453748" cy="532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4" name="WordArt 20"/>
          <p:cNvSpPr>
            <a:spLocks noChangeArrowheads="1" noChangeShapeType="1" noTextEdit="1"/>
          </p:cNvSpPr>
          <p:nvPr/>
        </p:nvSpPr>
        <p:spPr bwMode="auto">
          <a:xfrm rot="19256116">
            <a:off x="652019" y="4025530"/>
            <a:ext cx="1068405" cy="513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4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рбуз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5" name="WordArt 21"/>
          <p:cNvSpPr>
            <a:spLocks noChangeArrowheads="1" noChangeShapeType="1" noTextEdit="1"/>
          </p:cNvSpPr>
          <p:nvPr/>
        </p:nvSpPr>
        <p:spPr bwMode="auto">
          <a:xfrm rot="1594412">
            <a:off x="985545" y="2822924"/>
            <a:ext cx="817880" cy="511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рбуз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6" name="WordArt 22"/>
          <p:cNvSpPr>
            <a:spLocks noChangeArrowheads="1" noChangeShapeType="1" noTextEdit="1"/>
          </p:cNvSpPr>
          <p:nvPr/>
        </p:nvSpPr>
        <p:spPr bwMode="auto">
          <a:xfrm rot="16360514">
            <a:off x="1798463" y="2242709"/>
            <a:ext cx="837286" cy="322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рбуз</a:t>
            </a:r>
            <a:endParaRPr lang="ru-RU" sz="3600" b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047" name="Picture 23" descr="C:\Documents and Settings\админ\Мои документы\мои документы00\Мои рисунки\3\Смайлики\preview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838200" cy="838200"/>
          </a:xfrm>
          <a:prstGeom prst="rect">
            <a:avLst/>
          </a:prstGeom>
          <a:noFill/>
        </p:spPr>
      </p:pic>
      <p:sp>
        <p:nvSpPr>
          <p:cNvPr id="1048" name="AutoShape 24"/>
          <p:cNvSpPr>
            <a:spLocks noChangeArrowheads="1"/>
          </p:cNvSpPr>
          <p:nvPr/>
        </p:nvSpPr>
        <p:spPr bwMode="auto">
          <a:xfrm rot="373756">
            <a:off x="4572248" y="1743786"/>
            <a:ext cx="2807974" cy="2966399"/>
          </a:xfrm>
          <a:prstGeom prst="moon">
            <a:avLst>
              <a:gd name="adj" fmla="val 73824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321640" flipH="1">
            <a:off x="7079495" y="1799492"/>
            <a:ext cx="1152013" cy="3164390"/>
          </a:xfrm>
          <a:prstGeom prst="moon">
            <a:avLst>
              <a:gd name="adj" fmla="val 8422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4953000" y="4953000"/>
            <a:ext cx="3276600" cy="13176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486400" y="2209800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Яг.да</a:t>
            </a:r>
            <a:endParaRPr lang="ru-RU" dirty="0" smtClean="0"/>
          </a:p>
          <a:p>
            <a:r>
              <a:rPr lang="ru-RU" dirty="0" smtClean="0"/>
              <a:t>М.роз</a:t>
            </a:r>
          </a:p>
          <a:p>
            <a:r>
              <a:rPr lang="ru-RU" dirty="0" smtClean="0"/>
              <a:t>М.шина</a:t>
            </a:r>
          </a:p>
          <a:p>
            <a:r>
              <a:rPr lang="ru-RU" dirty="0" smtClean="0"/>
              <a:t>Т.традь</a:t>
            </a:r>
          </a:p>
          <a:p>
            <a:r>
              <a:rPr lang="ru-RU" dirty="0" err="1" smtClean="0"/>
              <a:t>Уч.ник</a:t>
            </a:r>
            <a:endParaRPr lang="ru-RU" dirty="0" smtClean="0"/>
          </a:p>
          <a:p>
            <a:r>
              <a:rPr lang="ru-RU" dirty="0" err="1" smtClean="0"/>
              <a:t>П.льто</a:t>
            </a:r>
            <a:endParaRPr lang="ru-RU" dirty="0" smtClean="0"/>
          </a:p>
          <a:p>
            <a:r>
              <a:rPr lang="ru-RU" dirty="0" smtClean="0"/>
              <a:t>С.рока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14600" y="1600200"/>
            <a:ext cx="234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«Словарная стена»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6324600"/>
            <a:ext cx="619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«Одиночное плавание под орфографическим парусом»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Приём: «Ботанический сад»</a:t>
            </a:r>
            <a:endParaRPr lang="ru-RU" sz="2800" dirty="0"/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352800" y="5791200"/>
            <a:ext cx="1447800" cy="685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сад</a:t>
            </a:r>
            <a:endParaRPr lang="ru-RU" dirty="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276600" y="5257800"/>
            <a:ext cx="16002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276600" y="4876800"/>
            <a:ext cx="1600200" cy="3587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352800" y="4343400"/>
            <a:ext cx="13716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276600" y="3124200"/>
            <a:ext cx="1295400" cy="381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 rot="4572887">
            <a:off x="5004158" y="1325100"/>
            <a:ext cx="1444891" cy="2964712"/>
          </a:xfrm>
          <a:prstGeom prst="moon">
            <a:avLst>
              <a:gd name="adj" fmla="val 39927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 rot="7374120">
            <a:off x="2613888" y="1335604"/>
            <a:ext cx="970825" cy="2942881"/>
          </a:xfrm>
          <a:prstGeom prst="moon">
            <a:avLst>
              <a:gd name="adj" fmla="val 73824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 rot="2025107">
            <a:off x="4512884" y="1139782"/>
            <a:ext cx="529648" cy="2688309"/>
          </a:xfrm>
          <a:prstGeom prst="moon">
            <a:avLst>
              <a:gd name="adj" fmla="val 73824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садовый</a:t>
            </a:r>
            <a:endParaRPr lang="ru-RU" dirty="0"/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 rot="8898524">
            <a:off x="2962051" y="1024155"/>
            <a:ext cx="997956" cy="2832083"/>
          </a:xfrm>
          <a:prstGeom prst="moon">
            <a:avLst>
              <a:gd name="adj" fmla="val 61733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 rot="17886811" flipH="1">
            <a:off x="2137677" y="1510383"/>
            <a:ext cx="767675" cy="3061265"/>
          </a:xfrm>
          <a:prstGeom prst="moon">
            <a:avLst>
              <a:gd name="adj" fmla="val 73824"/>
            </a:avLst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посадка</a:t>
            </a:r>
            <a:endParaRPr lang="ru-RU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76600" y="3810000"/>
            <a:ext cx="13716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1291691">
            <a:off x="5491320" y="2208866"/>
            <a:ext cx="10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садик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748575">
            <a:off x="2914461" y="2023191"/>
            <a:ext cx="11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садовод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51736">
            <a:off x="2232768" y="24405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садить</a:t>
            </a:r>
            <a:endParaRPr lang="ru-RU" dirty="0"/>
          </a:p>
        </p:txBody>
      </p:sp>
      <p:pic>
        <p:nvPicPr>
          <p:cNvPr id="44039" name="Picture 7" descr="C:\Documents and Settings\админ\Мои документы\мои документы00\Мои рисунки\3\j038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962400"/>
            <a:ext cx="2286000" cy="2286000"/>
          </a:xfrm>
          <a:prstGeom prst="rect">
            <a:avLst/>
          </a:prstGeom>
          <a:noFill/>
        </p:spPr>
      </p:pic>
      <p:pic>
        <p:nvPicPr>
          <p:cNvPr id="44040" name="Picture 8" descr="C:\Documents and Settings\админ\Мои документы\мои документы00\Мои рисунки\3\j0382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0" y="1524000"/>
            <a:ext cx="7924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1.Рита, омут, санки, светофор, иглы, якорь.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2.Маша, орех, свечка, капуста, варежки, алый.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96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2057400"/>
            <a:ext cx="5495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 w="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9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9600" b="1" cap="all" spc="0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СС</a:t>
            </a:r>
            <a:r>
              <a:rPr lang="ru-RU" sz="9600" b="1" cap="all" spc="0" dirty="0" err="1" smtClean="0">
                <a:ln w="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ИЯ</a:t>
            </a:r>
            <a:endParaRPr lang="ru-RU" sz="9600" b="1" cap="all" spc="0" dirty="0">
              <a:ln w="0"/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4114800"/>
            <a:ext cx="5527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err="1" smtClean="0">
                <a:ln w="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9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9600" b="1" cap="all" dirty="0" err="1" smtClean="0">
                <a:ln w="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сква</a:t>
            </a:r>
            <a:endParaRPr lang="ru-RU" sz="9600" b="1" cap="all" spc="0" dirty="0">
              <a:ln w="0"/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914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Игра «Собери слово»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486400"/>
            <a:ext cx="6248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Главные слова важны.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С буквой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они дружны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1371600"/>
            <a:ext cx="807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1.морковь,капуста, ладонь.</a:t>
            </a:r>
            <a:endParaRPr lang="ru-RU" sz="3600" b="1" cap="all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2.Девочка,мальчик,молоко.</a:t>
            </a:r>
            <a:endParaRPr lang="ru-RU" sz="3600" b="1" cap="all" spc="0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«Третий лишний»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2743200"/>
            <a:ext cx="17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Загадки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1" y="3429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у нее четыре шины </a:t>
            </a:r>
            <a:br>
              <a:rPr lang="ru-RU" dirty="0" smtClean="0"/>
            </a:br>
            <a:r>
              <a:rPr lang="ru-RU" dirty="0" smtClean="0"/>
              <a:t>А называется…(</a:t>
            </a:r>
            <a:r>
              <a:rPr lang="ru-RU" b="1" dirty="0" smtClean="0"/>
              <a:t>машина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в) Будем в клеточку писать</a:t>
            </a:r>
            <a:br>
              <a:rPr lang="ru-RU" dirty="0" smtClean="0"/>
            </a:br>
            <a:r>
              <a:rPr lang="ru-RU" dirty="0" smtClean="0"/>
              <a:t>Если в клеточку…(</a:t>
            </a:r>
            <a:r>
              <a:rPr lang="ru-RU" b="1" dirty="0" smtClean="0"/>
              <a:t>тетрадь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Весь я в знания проник, </a:t>
            </a:r>
          </a:p>
          <a:p>
            <a:r>
              <a:rPr lang="ru-RU" dirty="0" smtClean="0"/>
              <a:t>Я примерный…(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5362" name="Picture 2" descr="C:\Documents and Settings\админ\Мои документы\мои документы00\Мои рисунки\3\Авто\354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895600"/>
            <a:ext cx="2438400" cy="1625600"/>
          </a:xfrm>
          <a:prstGeom prst="rect">
            <a:avLst/>
          </a:prstGeom>
          <a:noFill/>
        </p:spPr>
      </p:pic>
      <p:pic>
        <p:nvPicPr>
          <p:cNvPr id="9" name="Рисунок 8" descr="C:\Documents and Settings\админ\Мои документы\мои документы00\Мои рисунки\3\Авто\audi_1024x768_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8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админ\Мои документы\мои документы00\Мои рисунки\читатель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257800"/>
            <a:ext cx="1600200" cy="141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914400"/>
            <a:ext cx="3505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НЯ  РЕВ  ДЕ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447800"/>
            <a:ext cx="3581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ДА  О  ДЕЖ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838200"/>
            <a:ext cx="3124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ДЕРЕВНЯ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1447800"/>
            <a:ext cx="220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ОДЕЖДА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ru-RU" sz="2800" dirty="0" smtClean="0"/>
              <a:t>Игра «Собери слово»</a:t>
            </a:r>
            <a:endParaRPr lang="ru-RU" sz="2800" dirty="0"/>
          </a:p>
        </p:txBody>
      </p:sp>
      <p:pic>
        <p:nvPicPr>
          <p:cNvPr id="13" name="Рисунок 12" descr="1225916627_sob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2532515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2743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 о л б а с а   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1981201"/>
            <a:ext cx="159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Ребусы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1" y="2743200"/>
            <a:ext cx="2743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5 2 3 4 1 6</a:t>
            </a:r>
          </a:p>
          <a:p>
            <a:endParaRPr lang="ru-RU" dirty="0"/>
          </a:p>
        </p:txBody>
      </p:sp>
      <p:sp>
        <p:nvSpPr>
          <p:cNvPr id="17" name="Левая круглая скобка 16"/>
          <p:cNvSpPr/>
          <p:nvPr/>
        </p:nvSpPr>
        <p:spPr>
          <a:xfrm>
            <a:off x="838200" y="2667000"/>
            <a:ext cx="76200" cy="685800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>
            <a:off x="1143000" y="2667000"/>
            <a:ext cx="76200" cy="6858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486400" y="2819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собака</a:t>
            </a:r>
            <a:endParaRPr lang="ru-RU" sz="3200" dirty="0"/>
          </a:p>
        </p:txBody>
      </p:sp>
      <p:pic>
        <p:nvPicPr>
          <p:cNvPr id="20" name="Рисунок 1" descr="C:\Documents and Settings\User\My Documents\My Pictures\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733800"/>
            <a:ext cx="27663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4820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завод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14400"/>
            <a:ext cx="8229600" cy="541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коммуникативные, познавательные, регулятивные универсальные учебные действия.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проверить знание словарных слов, правильное написание, способствовать развитию орфографической зоркости;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дружелюбие</a:t>
            </a:r>
            <a:r>
              <a:rPr lang="ru-RU" dirty="0" smtClean="0"/>
              <a:t>;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стимулировать интерес к учению.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  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игра-соревнование в форме личного зачёта результатов  соревнования.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66800" y="990600"/>
          <a:ext cx="7077392" cy="4520184"/>
        </p:xfrm>
        <a:graphic>
          <a:graphicData uri="http://schemas.openxmlformats.org/drawingml/2006/table">
            <a:tbl>
              <a:tblPr/>
              <a:tblGrid>
                <a:gridCol w="589351"/>
                <a:gridCol w="589351"/>
                <a:gridCol w="589351"/>
                <a:gridCol w="589351"/>
                <a:gridCol w="589351"/>
                <a:gridCol w="590091"/>
                <a:gridCol w="590091"/>
                <a:gridCol w="590091"/>
                <a:gridCol w="590091"/>
                <a:gridCol w="590091"/>
                <a:gridCol w="590091"/>
                <a:gridCol w="590091"/>
              </a:tblGrid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 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br>
              <a:rPr lang="ru-RU" dirty="0" smtClean="0"/>
            </a:br>
            <a:r>
              <a:rPr lang="ru-RU" sz="2000" dirty="0" smtClean="0"/>
              <a:t>Словарные сказки, стихи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28800"/>
            <a:ext cx="2882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Слово кла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 с двумя СС,</a:t>
            </a:r>
            <a:br>
              <a:rPr lang="ru-RU" dirty="0" smtClean="0"/>
            </a:br>
            <a:r>
              <a:rPr lang="ru-RU" dirty="0" smtClean="0"/>
              <a:t>Слово кро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 с двумя СС,</a:t>
            </a:r>
            <a:br>
              <a:rPr lang="ru-RU" dirty="0" smtClean="0"/>
            </a:br>
            <a:r>
              <a:rPr lang="ru-RU" dirty="0" smtClean="0"/>
              <a:t>А еще ба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ейн, ка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>А потом шо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е и ма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а.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\Мои документы\мои документы00\Мои рисунки\3\Животные\Квак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1752600" cy="16658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3810000"/>
            <a:ext cx="777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Лягушка.</a:t>
            </a:r>
          </a:p>
          <a:p>
            <a:r>
              <a:rPr lang="ru-RU" sz="1600" dirty="0"/>
              <a:t>Жила – была </a:t>
            </a:r>
            <a:r>
              <a:rPr lang="ru-RU" sz="1600" dirty="0" err="1"/>
              <a:t>Гушка</a:t>
            </a:r>
            <a:r>
              <a:rPr lang="ru-RU" sz="1600" dirty="0"/>
              <a:t>. Она очень любила сидеть в болоте и распевать песни.</a:t>
            </a:r>
          </a:p>
          <a:p>
            <a:r>
              <a:rPr lang="ru-RU" sz="1600" dirty="0"/>
              <a:t>«Ля – ля – ля», - пела </a:t>
            </a:r>
            <a:r>
              <a:rPr lang="ru-RU" sz="1600" dirty="0" err="1"/>
              <a:t>Гушка</a:t>
            </a:r>
            <a:r>
              <a:rPr lang="ru-RU" sz="1600" dirty="0"/>
              <a:t>, </a:t>
            </a:r>
          </a:p>
          <a:p>
            <a:r>
              <a:rPr lang="ru-RU" sz="1600" dirty="0"/>
              <a:t>Она так гордилась, что умеет петь, что любой ответ на вопрос начинала со своего знаменитого: «ЛЯ».</a:t>
            </a:r>
          </a:p>
          <a:p>
            <a:r>
              <a:rPr lang="ru-RU" sz="1600" dirty="0"/>
              <a:t>Однажды ее спросили: «Как тебя зовут?»</a:t>
            </a:r>
          </a:p>
          <a:p>
            <a:r>
              <a:rPr lang="ru-RU" sz="1600" dirty="0"/>
              <a:t>И </a:t>
            </a:r>
            <a:r>
              <a:rPr lang="ru-RU" sz="1600" dirty="0" err="1"/>
              <a:t>Гушка</a:t>
            </a:r>
            <a:r>
              <a:rPr lang="ru-RU" sz="1600" dirty="0"/>
              <a:t> ответила: «Ля </a:t>
            </a:r>
            <a:r>
              <a:rPr lang="ru-RU" sz="1600" dirty="0" err="1"/>
              <a:t>Гушка</a:t>
            </a:r>
            <a:r>
              <a:rPr lang="ru-RU" sz="1600" dirty="0"/>
              <a:t>».</a:t>
            </a:r>
          </a:p>
          <a:p>
            <a:r>
              <a:rPr lang="ru-RU" sz="1600" dirty="0"/>
              <a:t>Свое «ля» она произнесла по привычке, но ее так и стали называть - ЛЯГУШКА.</a:t>
            </a:r>
          </a:p>
        </p:txBody>
      </p:sp>
      <p:sp>
        <p:nvSpPr>
          <p:cNvPr id="3" name="Овальная выноска 2"/>
          <p:cNvSpPr/>
          <p:nvPr/>
        </p:nvSpPr>
        <p:spPr>
          <a:xfrm rot="3105022">
            <a:off x="7219064" y="470864"/>
            <a:ext cx="914400" cy="23333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Ля-ля-ля!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219200"/>
            <a:ext cx="586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I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Мотивационный этап.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II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Этап операций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III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Э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тап введения новых понятий на основе анализа литературного образца.</a:t>
            </a:r>
            <a:endParaRPr lang="en-US" sz="2800" dirty="0" smtClean="0">
              <a:solidFill>
                <a:srgbClr val="7030A0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IV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Этап творчества.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V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.</a:t>
            </a:r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Этап рецензирования и обсуждения работ с разных позиций.</a:t>
            </a:r>
            <a:endParaRPr lang="en-US" sz="2800" dirty="0" smtClean="0">
              <a:solidFill>
                <a:srgbClr val="7030A0"/>
              </a:solidFill>
              <a:latin typeface="Bernard MT Condensed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VI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ypoUpright BT" pitchFamily="66" charset="0"/>
              </a:rPr>
              <a:t>Итог.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занятия:</a:t>
            </a:r>
            <a:endParaRPr lang="ru-RU" dirty="0"/>
          </a:p>
        </p:txBody>
      </p:sp>
      <p:pic>
        <p:nvPicPr>
          <p:cNvPr id="2050" name="Picture 2" descr="C:\Documents and Settings\админ\Мои документы\мои документы00\Мои рисунки\уч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2064544" cy="25908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\Мои документы\мои документы00\Мои рисунки\ученики, малыш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029200"/>
            <a:ext cx="2749550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"/>
            <a:ext cx="647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Знания – самое ценное богатство. </a:t>
            </a:r>
          </a:p>
          <a:p>
            <a:r>
              <a:rPr lang="ru-RU" dirty="0" smtClean="0"/>
              <a:t>Этими сокровищами можно поделиться даже с пиратами.</a:t>
            </a:r>
          </a:p>
          <a:p>
            <a:endParaRPr lang="ru-RU" dirty="0" smtClean="0"/>
          </a:p>
          <a:p>
            <a:r>
              <a:rPr lang="ru-RU" dirty="0" smtClean="0"/>
              <a:t>Команды будут получать задания и за каждый правильный ответ, то есть за знания, в сундук </a:t>
            </a:r>
          </a:p>
          <a:p>
            <a:r>
              <a:rPr lang="ru-RU" dirty="0" smtClean="0"/>
              <a:t>пиратов будут складывать жетоны. </a:t>
            </a:r>
            <a:endParaRPr lang="ru-RU" dirty="0"/>
          </a:p>
        </p:txBody>
      </p:sp>
      <p:pic>
        <p:nvPicPr>
          <p:cNvPr id="1027" name="Picture 3" descr="C:\Documents and Settings\админ\Мои документы\мои документы00\Мои рисунки\девочка с подарком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6775" cy="1323975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\Мои документы\мои документы00\Мои рисунки\ученик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782926" cy="129540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\Мои документы\мои документы00\Мои рисунки\всезнайка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29926"/>
            <a:ext cx="1219200" cy="1437124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\Мои документы\мои документы00\Мои рисунки\3\Деньги\50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143000"/>
            <a:ext cx="762000" cy="762000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\Мои документы\мои документы00\Мои рисунки\3\Смайлики\15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1219200"/>
            <a:ext cx="466725" cy="466725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\Мои документы\мои документы00\Мои рисунки\3\j017482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438400"/>
            <a:ext cx="3276600" cy="4419600"/>
          </a:xfrm>
          <a:prstGeom prst="rect">
            <a:avLst/>
          </a:prstGeom>
          <a:noFill/>
        </p:spPr>
      </p:pic>
      <p:pic>
        <p:nvPicPr>
          <p:cNvPr id="12" name="Рисунок 11" descr="C:\Users\admin\Desktop\Новая папка\Pearl_under_Jack_Sparrow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276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dmin\Desktop\Новая папка\pirat20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5812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admin\Desktop\Новая папка\сундук с сокровищами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2667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64601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по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</a:t>
            </a:r>
            <a:r>
              <a:rPr lang="ru-RU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</a:t>
            </a:r>
            <a:endParaRPr lang="ru-RU" sz="8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2456263" cy="25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админ\Мои документы\мои документы00\Мои рисунки\Незнайка чита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038600"/>
            <a:ext cx="2271712" cy="26687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2819400"/>
            <a:ext cx="6019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352800" y="3352800"/>
            <a:ext cx="685800" cy="533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686300" y="3314700"/>
            <a:ext cx="762000" cy="533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52800" y="2438401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86000"/>
            <a:ext cx="1066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1371600"/>
            <a:ext cx="1447800" cy="10668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1752600" y="1219200"/>
            <a:ext cx="609600" cy="685800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опоставление 14"/>
          <p:cNvSpPr/>
          <p:nvPr/>
        </p:nvSpPr>
        <p:spPr>
          <a:xfrm>
            <a:off x="1981200" y="1219200"/>
            <a:ext cx="152400" cy="381000"/>
          </a:xfrm>
          <a:prstGeom prst="flowChartCol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810000" y="1828800"/>
            <a:ext cx="2438400" cy="990600"/>
          </a:xfrm>
          <a:prstGeom prst="cloudCallout">
            <a:avLst>
              <a:gd name="adj1" fmla="val 53375"/>
              <a:gd name="adj2" fmla="val 43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облако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590800" y="228600"/>
            <a:ext cx="5334000" cy="1528763"/>
          </a:xfrm>
          <a:prstGeom prst="cloudCallout">
            <a:avLst>
              <a:gd name="adj1" fmla="val 48398"/>
              <a:gd name="adj2" fmla="val 48574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3333FF"/>
                </a:solidFill>
                <a:latin typeface="Estrangelo Edessa" pitchFamily="66"/>
              </a:rPr>
              <a:t>С</a:t>
            </a:r>
            <a:r>
              <a:rPr lang="ru-RU" sz="3600" dirty="0" smtClean="0">
                <a:solidFill>
                  <a:srgbClr val="3333FF"/>
                </a:solidFill>
                <a:latin typeface="Estrangelo Edessa" pitchFamily="66"/>
                <a:cs typeface="+mn-cs"/>
              </a:rPr>
              <a:t>трана словарных слов</a:t>
            </a:r>
            <a:endParaRPr lang="ru-RU" sz="3600" dirty="0">
              <a:solidFill>
                <a:srgbClr val="3333FF"/>
              </a:solidFill>
              <a:latin typeface="Estrangelo Edessa" pitchFamily="66"/>
              <a:cs typeface="+mn-cs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553200" y="1524000"/>
            <a:ext cx="2286000" cy="12160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7030A0"/>
                </a:solidFill>
                <a:latin typeface="Estrangelo Edessa" pitchFamily="66"/>
                <a:cs typeface="+mn-cs"/>
              </a:rPr>
              <a:t>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79388" y="1773238"/>
            <a:ext cx="576262" cy="647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33400" y="533400"/>
            <a:ext cx="576262" cy="647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648200" y="2819400"/>
            <a:ext cx="576262" cy="647700"/>
          </a:xfrm>
          <a:prstGeom prst="star4">
            <a:avLst>
              <a:gd name="adj" fmla="val 12500"/>
            </a:avLst>
          </a:prstGeom>
          <a:solidFill>
            <a:srgbClr val="F4AAF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8243888" y="692150"/>
            <a:ext cx="576262" cy="647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572000" y="0"/>
            <a:ext cx="304800" cy="4953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81000" y="3124200"/>
            <a:ext cx="576262" cy="647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F4AAF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828800" y="762000"/>
            <a:ext cx="576263" cy="647700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7235825" y="2997200"/>
            <a:ext cx="576263" cy="647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3200400" y="6019800"/>
            <a:ext cx="576263" cy="647700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533400" y="4724400"/>
            <a:ext cx="576262" cy="647700"/>
          </a:xfrm>
          <a:prstGeom prst="star4">
            <a:avLst>
              <a:gd name="adj" fmla="val 12500"/>
            </a:avLst>
          </a:prstGeom>
          <a:solidFill>
            <a:srgbClr val="F4D3F5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4724400" y="4572000"/>
            <a:ext cx="576263" cy="647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733800" y="3429000"/>
            <a:ext cx="2514600" cy="9874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7030A0"/>
                </a:solidFill>
                <a:latin typeface="Estrangelo Edessa" pitchFamily="66"/>
                <a:cs typeface="+mn-cs"/>
              </a:rPr>
              <a:t> 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096000" y="2895600"/>
            <a:ext cx="2835275" cy="6826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здравствуй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143000" y="2514600"/>
            <a:ext cx="2209800" cy="9112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latin typeface="Estrangelo Edessa" pitchFamily="66"/>
                <a:cs typeface="+mn-cs"/>
              </a:rPr>
              <a:t> 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295400" y="1524000"/>
            <a:ext cx="1905000" cy="8350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3600" dirty="0">
              <a:solidFill>
                <a:srgbClr val="7030A0"/>
              </a:solidFill>
              <a:latin typeface="Estrangelo Edessa" pitchFamily="66"/>
              <a:cs typeface="+mn-cs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477000" y="3810000"/>
            <a:ext cx="2286000" cy="7588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медведь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066800" y="3657600"/>
            <a:ext cx="2209800" cy="9874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сорока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2057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иней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1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путешествие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2743200"/>
            <a:ext cx="192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свидания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молоко</a:t>
            </a:r>
            <a:endParaRPr lang="ru-RU" dirty="0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219200" y="5029200"/>
            <a:ext cx="2209800" cy="9874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ученик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962400" y="5410200"/>
            <a:ext cx="2209800" cy="9874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учитель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6705600" y="4876800"/>
            <a:ext cx="2209800" cy="987425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</a:rPr>
              <a:t>ягода</a:t>
            </a:r>
            <a:endParaRPr lang="ru-RU" sz="2000" dirty="0">
              <a:latin typeface="Estrangelo Edessa" pitchFamily="66"/>
              <a:cs typeface="+mn-cs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53200" y="5943600"/>
            <a:ext cx="576263" cy="647700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8" grpId="0" animBg="1"/>
      <p:bldP spid="1332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447800" y="152400"/>
            <a:ext cx="5410200" cy="1143000"/>
          </a:xfrm>
          <a:prstGeom prst="cloudCallout">
            <a:avLst>
              <a:gd name="adj1" fmla="val 62792"/>
              <a:gd name="adj2" fmla="val 27958"/>
            </a:avLst>
          </a:prstGeom>
          <a:solidFill>
            <a:srgbClr val="00FF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Игра </a:t>
            </a:r>
          </a:p>
          <a:p>
            <a:pPr algn="ctr">
              <a:defRPr/>
            </a:pPr>
            <a:r>
              <a:rPr lang="ru-RU" sz="2000" dirty="0" smtClean="0">
                <a:latin typeface="Estrangelo Edessa" pitchFamily="66"/>
                <a:cs typeface="+mn-cs"/>
              </a:rPr>
              <a:t>«Весёлые рифмы»</a:t>
            </a:r>
          </a:p>
          <a:p>
            <a:pPr algn="ctr">
              <a:defRPr/>
            </a:pPr>
            <a:r>
              <a:rPr lang="ru-RU" sz="1400" dirty="0" smtClean="0">
                <a:latin typeface="Estrangelo Edessa" pitchFamily="66"/>
              </a:rPr>
              <a:t>Трудные учить слова помогает нам игра.</a:t>
            </a:r>
            <a:endParaRPr lang="ru-RU" sz="1400" dirty="0">
              <a:latin typeface="Estrangelo Edessa" pitchFamily="66"/>
              <a:cs typeface="+mn-cs"/>
            </a:endParaRPr>
          </a:p>
        </p:txBody>
      </p:sp>
      <p:pic>
        <p:nvPicPr>
          <p:cNvPr id="4" name="Рисунок 3" descr="a917cca81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1496336" cy="1066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" y="12954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 smtClean="0">
                <a:ln w="11430"/>
                <a:solidFill>
                  <a:srgbClr val="333300"/>
                </a:solidFill>
              </a:rPr>
              <a:t>Приеду завтра,</a:t>
            </a:r>
          </a:p>
          <a:p>
            <a:r>
              <a:rPr lang="ru-RU" spc="50" dirty="0" smtClean="0">
                <a:ln w="11430"/>
                <a:solidFill>
                  <a:srgbClr val="333300"/>
                </a:solidFill>
              </a:rPr>
              <a:t>Привезу завт</a:t>
            </a:r>
            <a:r>
              <a:rPr lang="ru-RU" spc="50" dirty="0" smtClean="0">
                <a:ln w="11430"/>
                <a:solidFill>
                  <a:srgbClr val="FF0000"/>
                </a:solidFill>
              </a:rPr>
              <a:t>рак</a:t>
            </a:r>
            <a:r>
              <a:rPr lang="ru-RU" spc="50" dirty="0" smtClean="0">
                <a:ln w="11430"/>
                <a:solidFill>
                  <a:srgbClr val="333300"/>
                </a:solidFill>
              </a:rPr>
              <a:t>.</a:t>
            </a:r>
          </a:p>
          <a:p>
            <a:r>
              <a:rPr lang="ru-RU" spc="50" dirty="0" smtClean="0">
                <a:ln w="11430"/>
                <a:solidFill>
                  <a:srgbClr val="333300"/>
                </a:solidFill>
              </a:rPr>
              <a:t>На завтрак- </a:t>
            </a:r>
            <a:r>
              <a:rPr lang="ru-RU" spc="50" dirty="0" smtClean="0">
                <a:ln w="11430"/>
                <a:solidFill>
                  <a:srgbClr val="FF0000"/>
                </a:solidFill>
              </a:rPr>
              <a:t>рак</a:t>
            </a:r>
            <a:r>
              <a:rPr lang="ru-RU" spc="50" dirty="0" smtClean="0">
                <a:ln w="11430"/>
              </a:rPr>
              <a:t>.</a:t>
            </a:r>
          </a:p>
          <a:p>
            <a:r>
              <a:rPr lang="ru-RU" spc="50" dirty="0" smtClean="0">
                <a:ln w="11430"/>
                <a:solidFill>
                  <a:srgbClr val="333300"/>
                </a:solidFill>
              </a:rPr>
              <a:t>Кричи: «Ура!»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3401" y="2590800"/>
            <a:ext cx="198119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ЗАВТ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1" y="1447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Пет</a:t>
            </a:r>
            <a:r>
              <a:rPr lang="ru-RU" dirty="0" smtClean="0"/>
              <a:t>уха назвали «</a:t>
            </a:r>
            <a:r>
              <a:rPr lang="ru-RU" dirty="0" smtClean="0">
                <a:solidFill>
                  <a:srgbClr val="FF0000"/>
                </a:solidFill>
              </a:rPr>
              <a:t>Пет</a:t>
            </a:r>
            <a:r>
              <a:rPr lang="ru-RU" dirty="0" smtClean="0"/>
              <a:t>я –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Петь</a:t>
            </a:r>
            <a:r>
              <a:rPr lang="ru-RU" dirty="0" smtClean="0"/>
              <a:t> он любит на рассвете.</a:t>
            </a:r>
          </a:p>
          <a:p>
            <a:r>
              <a:rPr lang="ru-RU" dirty="0" smtClean="0"/>
              <a:t>А </a:t>
            </a:r>
            <a:r>
              <a:rPr lang="ru-RU" dirty="0" smtClean="0">
                <a:solidFill>
                  <a:srgbClr val="FF0000"/>
                </a:solidFill>
              </a:rPr>
              <a:t>мед</a:t>
            </a:r>
            <a:r>
              <a:rPr lang="ru-RU" dirty="0" smtClean="0"/>
              <a:t>ведь наоборот, </a:t>
            </a:r>
          </a:p>
          <a:p>
            <a:r>
              <a:rPr lang="ru-RU" dirty="0" smtClean="0"/>
              <a:t>Петь не любит, любит </a:t>
            </a:r>
            <a:r>
              <a:rPr lang="ru-RU" dirty="0" smtClean="0">
                <a:solidFill>
                  <a:srgbClr val="FF0000"/>
                </a:solidFill>
              </a:rPr>
              <a:t>мёд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Рисунок 15" descr="1272831639i579F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667000"/>
            <a:ext cx="1524000" cy="1466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1" y="4724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 не обиделась 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ва,</a:t>
            </a:r>
          </a:p>
          <a:p>
            <a:r>
              <a:rPr lang="ru-RU" dirty="0" smtClean="0"/>
              <a:t>И не прокисло 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ко.</a:t>
            </a:r>
          </a:p>
          <a:p>
            <a:r>
              <a:rPr lang="ru-RU" dirty="0" smtClean="0"/>
              <a:t>Мы оба этих дружных слова</a:t>
            </a:r>
          </a:p>
          <a:p>
            <a:r>
              <a:rPr lang="ru-RU" dirty="0" smtClean="0"/>
              <a:t>Напишем в корне с буквой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" name="Рисунок 17" descr="64931393_ro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295400"/>
            <a:ext cx="1516214" cy="13099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1200" y="3048000"/>
            <a:ext cx="280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са, л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с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ца, посмотри,</a:t>
            </a:r>
          </a:p>
          <a:p>
            <a:r>
              <a:rPr lang="ru-RU" dirty="0" smtClean="0"/>
              <a:t>Очень любит букву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" name="Picture 8" descr="Лиса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810000"/>
            <a:ext cx="9966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267200" y="41148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Что за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ли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? Что за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мон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?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 звуках нету смысла.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Но едва шепнут: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мон…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- Сразу станет к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сло.</a:t>
            </a:r>
            <a:endParaRPr lang="ru-RU" dirty="0"/>
          </a:p>
        </p:txBody>
      </p:sp>
      <p:pic>
        <p:nvPicPr>
          <p:cNvPr id="28" name="Рисунок 27" descr="lemo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5334000"/>
            <a:ext cx="1267426" cy="128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81000"/>
            <a:ext cx="79248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Шёл дождь.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Стучали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</a:t>
            </a:r>
            <a:r>
              <a:rPr lang="ru-RU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ельки:</a:t>
            </a:r>
            <a:r>
              <a:rPr lang="ru-RU" sz="4400" b="1" dirty="0" err="1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кап-кап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только </a:t>
            </a:r>
            <a:r>
              <a:rPr lang="ru-RU" sz="4400" b="1" dirty="0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кап-кап-кап</a:t>
            </a: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звучало,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уста сразу подрастала.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d0bad0b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2946400" cy="2209800"/>
          </a:xfrm>
          <a:prstGeom prst="rect">
            <a:avLst/>
          </a:prstGeom>
        </p:spPr>
      </p:pic>
      <p:pic>
        <p:nvPicPr>
          <p:cNvPr id="6" name="Рисунок 5" descr="d0bad0b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862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578_d8417428_XL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A0BE5A"/>
              </a:clrFrom>
              <a:clrTo>
                <a:srgbClr val="A0BE5A">
                  <a:alpha val="0"/>
                </a:srgbClr>
              </a:clrTo>
            </a:clrChange>
          </a:blip>
          <a:srcRect l="28125" t="18750" r="15625" b="10416"/>
          <a:stretch>
            <a:fillRect/>
          </a:stretch>
        </p:blipFill>
        <p:spPr>
          <a:xfrm>
            <a:off x="1219200" y="1447800"/>
            <a:ext cx="2904564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00600" y="685801"/>
            <a:ext cx="3124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ln w="11430"/>
                <a:solidFill>
                  <a:srgbClr val="FF0000"/>
                </a:solidFill>
              </a:rPr>
              <a:t>Конь</a:t>
            </a:r>
            <a:r>
              <a:rPr lang="ru-RU" sz="2000" dirty="0" smtClean="0">
                <a:ln w="11430"/>
              </a:rPr>
              <a:t> нашёл </a:t>
            </a:r>
            <a:r>
              <a:rPr lang="ru-RU" sz="2000" dirty="0" smtClean="0">
                <a:ln w="11430"/>
                <a:solidFill>
                  <a:srgbClr val="FF0000"/>
                </a:solidFill>
              </a:rPr>
              <a:t>конь</a:t>
            </a:r>
            <a:r>
              <a:rPr lang="ru-RU" sz="2000" dirty="0" smtClean="0">
                <a:ln w="11430"/>
              </a:rPr>
              <a:t>ки и вот – на каток теперь идёт.</a:t>
            </a:r>
          </a:p>
          <a:p>
            <a:r>
              <a:rPr lang="ru-RU" sz="2000" dirty="0" smtClean="0">
                <a:ln w="11430"/>
              </a:rPr>
              <a:t>На </a:t>
            </a:r>
            <a:r>
              <a:rPr lang="ru-RU" sz="2000" dirty="0" smtClean="0">
                <a:ln w="11430"/>
                <a:solidFill>
                  <a:srgbClr val="FF0000"/>
                </a:solidFill>
              </a:rPr>
              <a:t>конь</a:t>
            </a:r>
            <a:r>
              <a:rPr lang="ru-RU" sz="2000" dirty="0" smtClean="0">
                <a:ln w="11430"/>
              </a:rPr>
              <a:t>ках наш </a:t>
            </a:r>
            <a:r>
              <a:rPr lang="ru-RU" sz="2000" dirty="0" smtClean="0">
                <a:ln w="11430"/>
                <a:solidFill>
                  <a:srgbClr val="FF0000"/>
                </a:solidFill>
              </a:rPr>
              <a:t>конь </a:t>
            </a:r>
            <a:r>
              <a:rPr lang="ru-RU" sz="2000" dirty="0" smtClean="0">
                <a:ln w="11430"/>
              </a:rPr>
              <a:t>скользит «Посмотрите! – говорит,- мы с коньками словно братья, их с собою буду брать я.</a:t>
            </a:r>
            <a:endParaRPr lang="ru-RU" sz="2000" dirty="0">
              <a:ln w="1143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2895600"/>
            <a:ext cx="2667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КОНЬ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81400"/>
            <a:ext cx="664672" cy="533400"/>
          </a:xfrm>
          <a:prstGeom prst="rect">
            <a:avLst/>
          </a:prstGeom>
        </p:spPr>
      </p:pic>
      <p:pic>
        <p:nvPicPr>
          <p:cNvPr id="9" name="Рисунок 8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86200"/>
            <a:ext cx="664672" cy="533400"/>
          </a:xfrm>
          <a:prstGeom prst="rect">
            <a:avLst/>
          </a:prstGeom>
        </p:spPr>
      </p:pic>
      <p:pic>
        <p:nvPicPr>
          <p:cNvPr id="10" name="Рисунок 9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962400"/>
            <a:ext cx="664672" cy="533400"/>
          </a:xfrm>
          <a:prstGeom prst="rect">
            <a:avLst/>
          </a:prstGeom>
        </p:spPr>
      </p:pic>
      <p:pic>
        <p:nvPicPr>
          <p:cNvPr id="11" name="Рисунок 10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709">
            <a:off x="2990180" y="3680887"/>
            <a:ext cx="664672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457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Запоминалки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819400"/>
            <a:ext cx="3413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Загадка.</a:t>
            </a:r>
          </a:p>
          <a:p>
            <a:r>
              <a:rPr lang="ru-RU" dirty="0" smtClean="0"/>
              <a:t>По ледяной дорожке</a:t>
            </a:r>
          </a:p>
          <a:p>
            <a:r>
              <a:rPr lang="ru-RU" dirty="0" smtClean="0"/>
              <a:t>Бегут стальные ножки…</a:t>
            </a:r>
          </a:p>
          <a:p>
            <a:r>
              <a:rPr lang="ru-RU" dirty="0" smtClean="0"/>
              <a:t>И на льду со мной резвятся</a:t>
            </a:r>
          </a:p>
          <a:p>
            <a:r>
              <a:rPr lang="ru-RU" dirty="0" smtClean="0"/>
              <a:t>И мороза не боятся.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95401" y="4721662"/>
            <a:ext cx="371357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ПЕНА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486400"/>
            <a:ext cx="3063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Петя в руки взял </a:t>
            </a:r>
            <a:r>
              <a:rPr lang="ru-RU" dirty="0" smtClean="0">
                <a:solidFill>
                  <a:srgbClr val="FF0000"/>
                </a:solidFill>
              </a:rPr>
              <a:t>пена</a:t>
            </a:r>
            <a:r>
              <a:rPr lang="ru-RU" dirty="0" smtClean="0"/>
              <a:t>л,</a:t>
            </a:r>
          </a:p>
          <a:p>
            <a:r>
              <a:rPr lang="ru-RU" dirty="0" smtClean="0"/>
              <a:t>Только крышку приподнял.</a:t>
            </a:r>
          </a:p>
          <a:p>
            <a:r>
              <a:rPr lang="ru-RU" dirty="0" smtClean="0"/>
              <a:t>Из пенала лезет </a:t>
            </a:r>
            <a:r>
              <a:rPr lang="ru-RU" dirty="0" smtClean="0">
                <a:solidFill>
                  <a:srgbClr val="FF0000"/>
                </a:solidFill>
              </a:rPr>
              <a:t>пена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Вот она уж по колено.</a:t>
            </a:r>
            <a:endParaRPr lang="ru-RU" dirty="0"/>
          </a:p>
        </p:txBody>
      </p:sp>
      <p:pic>
        <p:nvPicPr>
          <p:cNvPr id="16" name="Рисунок 15" descr="C:\Users\admin\Desktop\Новая папка\penal-schkolnyy-mascha-i-medv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143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admin\Desktop\Новая папка\пенал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9050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850</Words>
  <Application>Microsoft Office PowerPoint</Application>
  <PresentationFormat>Экран (4:3)</PresentationFormat>
  <Paragraphs>336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3_Оформление по умолчанию</vt:lpstr>
      <vt:lpstr>Занятие кружка «Занимательный русский» </vt:lpstr>
      <vt:lpstr>Цели:</vt:lpstr>
      <vt:lpstr>Этапы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«Кто это сказал?»</vt:lpstr>
      <vt:lpstr>Презентация PowerPoint</vt:lpstr>
      <vt:lpstr>Презентация PowerPoint</vt:lpstr>
      <vt:lpstr>Презентация PowerPoint</vt:lpstr>
      <vt:lpstr>Приёмы запоминания словарных слов</vt:lpstr>
      <vt:lpstr>Приём: «Ботанический сад»</vt:lpstr>
      <vt:lpstr>Презентация PowerPoint</vt:lpstr>
      <vt:lpstr>Игра «Третий лишний»</vt:lpstr>
      <vt:lpstr>Игра «Собери слово»</vt:lpstr>
      <vt:lpstr>Презентация PowerPoint</vt:lpstr>
      <vt:lpstr>Творческая работа Словарные сказки, стихи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admin</cp:lastModifiedBy>
  <cp:revision>150</cp:revision>
  <dcterms:created xsi:type="dcterms:W3CDTF">2011-03-22T14:26:09Z</dcterms:created>
  <dcterms:modified xsi:type="dcterms:W3CDTF">2013-11-06T19:21:11Z</dcterms:modified>
</cp:coreProperties>
</file>