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0"/>
  </p:handoutMasterIdLst>
  <p:sldIdLst>
    <p:sldId id="256" r:id="rId2"/>
    <p:sldId id="269" r:id="rId3"/>
    <p:sldId id="257" r:id="rId4"/>
    <p:sldId id="262" r:id="rId5"/>
    <p:sldId id="258" r:id="rId6"/>
    <p:sldId id="259" r:id="rId7"/>
    <p:sldId id="265" r:id="rId8"/>
    <p:sldId id="270" r:id="rId9"/>
    <p:sldId id="261" r:id="rId10"/>
    <p:sldId id="268" r:id="rId11"/>
    <p:sldId id="274" r:id="rId12"/>
    <p:sldId id="263" r:id="rId13"/>
    <p:sldId id="264" r:id="rId14"/>
    <p:sldId id="266" r:id="rId15"/>
    <p:sldId id="267" r:id="rId16"/>
    <p:sldId id="273" r:id="rId17"/>
    <p:sldId id="272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9C5B3-25D2-41E7-AFF0-CA546804DA04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2361E-1A4F-4F1E-AB80-4F337BC66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E0B29A-A0FE-45F5-8085-94164000F34F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67CFA3-C8D6-4D28-800F-DC186B95C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83;&#1077;&#1082;&#1089;&#1072;&#1085;&#1076;&#1088;\Desktop\&#1092;&#1077;&#1089;&#1090;&#1080;&#1074;&#1072;&#1083;&#1100;\&#1087;&#1088;&#1080;&#1083;&#1086;&#1078;&#1077;&#1085;&#1080;&#1077;%201%20CIRCULATION.mp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83;&#1077;&#1082;&#1089;&#1072;&#1085;&#1076;&#1088;\Desktop\&#1092;&#1077;&#1089;&#1090;&#1080;&#1074;&#1072;&#1083;&#1100;\&#1087;&#1088;&#1080;&#1083;&#1086;&#1078;&#1077;&#1085;&#1080;&#1077;%203%20The%20Circulatory%20Song!.mp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4600580" cy="3071834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325881" y="38862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Picture 5" descr="ссс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486400" y="357188"/>
            <a:ext cx="3657600" cy="58531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0800000" flipH="1" flipV="1">
            <a:off x="1500166" y="1857364"/>
            <a:ext cx="7072362" cy="47149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Answer the questions: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does the left ventricle push the blood?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 oxygen molecules detach from the red blood cells in capillaries  or in veins?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part of the heart does deoxygenated blood enter?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Does the right ventricle pump blood through the pulmonary artery?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does the blood pick up oxygen?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приложение 1 CIRCULATION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0196" y="357166"/>
            <a:ext cx="8328084" cy="6246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71612"/>
            <a:ext cx="7498080" cy="467678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5500" dirty="0" smtClean="0">
                <a:latin typeface="Aharoni" pitchFamily="2" charset="-79"/>
                <a:cs typeface="Aharoni" pitchFamily="2" charset="-79"/>
              </a:rPr>
              <a:t>Make up the story about the blood moving through the body</a:t>
            </a:r>
            <a:endParaRPr lang="ru-RU" sz="5500" dirty="0" smtClean="0"/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The blood circulation starts from…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The blood goes through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It carries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When the blood reaches capillaries oxygen and nutrients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Then the blood goes through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The heart muscles pump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Here in the lungs …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The blood is ready …</a:t>
            </a:r>
          </a:p>
          <a:p>
            <a:pPr lvl="0"/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    the arteries to the body tissues, the vein on its way to the heart, the blood picks up fresh oxygen, for a long journey again, oxygen and nutrients for them, the left ventricle of the heart, leave the blood and waste products of the cells enter it, the blood into the lungs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6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785926"/>
            <a:ext cx="7715304" cy="4462474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blood flow starts from … the left ventricle of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the heart.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blood goes through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the arteries to the body tissues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carries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oxygen and nutrients for them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the blood reaches capillaries oxygen and nutrients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leave the blood and waste products of the cells enter it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Then the blood goes through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the vein on its way to the heart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heart muscles pump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the blood into the lungs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Here in the lungs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the blood picks up fresh oxygen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blood is ready …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for a long journey again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pic>
        <p:nvPicPr>
          <p:cNvPr id="4" name="Picture 3" descr="C:\Users\пк\Desktop\circulatory-system-992x102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498297"/>
            <a:ext cx="4929222" cy="5088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1389887" y="1785926"/>
            <a:ext cx="6968325" cy="478634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Answers:</a:t>
            </a:r>
          </a:p>
          <a:p>
            <a:pPr lvl="0">
              <a:buNone/>
            </a:pPr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-1-b, 2-a, 3-c, 4-a, 5-b, </a:t>
            </a:r>
          </a:p>
          <a:p>
            <a:pPr lvl="0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6-a, 7-c, 8-a, 9-b,10-a</a:t>
            </a:r>
          </a:p>
          <a:p>
            <a:pPr lvl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-1-c, 2-b, 3-b, 4-c, 5-a, </a:t>
            </a:r>
          </a:p>
          <a:p>
            <a:pPr lvl="0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6-b, 7-a, 8-a, 9-a,10-a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 </a:t>
            </a:r>
            <a:br>
              <a:rPr lang="en-US" sz="4000" dirty="0" smtClean="0">
                <a:latin typeface="Arnprior" pitchFamily="2" charset="0"/>
              </a:rPr>
            </a:br>
            <a:r>
              <a:rPr lang="en-US" sz="4000" dirty="0" smtClean="0">
                <a:latin typeface="Arnprior" pitchFamily="2" charset="0"/>
              </a:rPr>
              <a:t>system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2357430"/>
          <a:ext cx="6357982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4811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Score</a:t>
                      </a:r>
                      <a:endParaRPr lang="ru-RU" sz="2400" dirty="0"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empus Sans ITC" pitchFamily="82" charset="0"/>
                        </a:rPr>
                        <a:t>9-10 correct answers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empus Sans ITC" pitchFamily="82" charset="0"/>
                        </a:rPr>
                        <a:t>7-8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empus Sans ITC" pitchFamily="82" charset="0"/>
                        </a:rPr>
                        <a:t>correct answers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empus Sans ITC" pitchFamily="82" charset="0"/>
                        </a:rPr>
                        <a:t>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empus Sans ITC" pitchFamily="82" charset="0"/>
                        </a:rPr>
                        <a:t>correct answers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empus Sans ITC" pitchFamily="82" charset="0"/>
                        </a:rPr>
                        <a:t>less than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empus Sans ITC" pitchFamily="82" charset="0"/>
                        </a:rPr>
                        <a:t>correct answers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haroni" pitchFamily="2" charset="-79"/>
                          <a:cs typeface="Aharoni" pitchFamily="2" charset="-79"/>
                        </a:rPr>
                        <a:t>Mark</a:t>
                      </a:r>
                      <a:endParaRPr lang="ru-RU" sz="2000" dirty="0"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empus Sans ITC" pitchFamily="82" charset="0"/>
                        </a:rPr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empus Sans ITC" pitchFamily="82" charset="0"/>
                        </a:rPr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empus Sans ITC" pitchFamily="82" charset="0"/>
                        </a:rPr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empus Sans ITC" pitchFamily="82" charset="0"/>
                        </a:rPr>
                        <a:t>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Plan of the lesson</a:t>
            </a:r>
            <a:r>
              <a:rPr lang="ru-RU" dirty="0" smtClean="0"/>
              <a:t>: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Parts of the circulatory system.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Heart, its work.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circuits of the system.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blood journey.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Functions of the blood.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Test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приложение 3 The Circulatory Song!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34946" y="285729"/>
            <a:ext cx="8494771" cy="63710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>
              <a:cs typeface="Aharoni" pitchFamily="2" charset="-79"/>
            </a:endParaRPr>
          </a:p>
          <a:p>
            <a:pPr>
              <a:buNone/>
            </a:pP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Plan of the lesson</a:t>
            </a:r>
            <a:r>
              <a:rPr lang="ru-RU" sz="4000" dirty="0" smtClean="0"/>
              <a:t>:</a:t>
            </a:r>
          </a:p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Parts of the circulatory system.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Heart, its work.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Two circuits of the system.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blood journey.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Functions of the blood.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Test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000240"/>
            <a:ext cx="7406640" cy="3929090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>
                <a:latin typeface="Aharoni" pitchFamily="2" charset="-79"/>
                <a:cs typeface="Aharoni" pitchFamily="2" charset="-79"/>
              </a:rPr>
              <a:t>Choose the words to the topic</a:t>
            </a:r>
            <a:endParaRPr lang="ru-RU" sz="3600" dirty="0" smtClean="0">
              <a:cs typeface="Aharoni" pitchFamily="2" charset="-79"/>
            </a:endParaRPr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Ventricle, palm, dermis, capillary, skin, race, vein, atrium, pore, artery, foot, circulation, mammal, vertebrate, aorta, skeleton, heart, blood vessels, bone, systemic circuit, face, pulmonary circuit.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Ventricle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palm, dermis,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capillary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skin, race,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vein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atrium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pore,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artery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foot,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circulation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mammal, vertebrate,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aorta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skeleton,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heart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blood vessels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bone,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systemic circuit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face,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pulmonary circuit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z="2800" dirty="0" smtClean="0">
                <a:latin typeface="Aharoni" pitchFamily="2" charset="-79"/>
                <a:cs typeface="Aharoni" pitchFamily="2" charset="-79"/>
              </a:rPr>
              <a:t>Give the definition to the following terms:</a:t>
            </a:r>
            <a:endParaRPr lang="ru-RU" sz="2800" dirty="0" smtClean="0">
              <a:cs typeface="Aharoni" pitchFamily="2" charset="-79"/>
            </a:endParaRPr>
          </a:p>
          <a:p>
            <a:r>
              <a:rPr lang="en-US" dirty="0" smtClean="0"/>
              <a:t>Heart</a:t>
            </a:r>
          </a:p>
          <a:p>
            <a:r>
              <a:rPr lang="en-US" dirty="0" smtClean="0"/>
              <a:t>Blood</a:t>
            </a:r>
          </a:p>
          <a:p>
            <a:r>
              <a:rPr lang="en-US" dirty="0" smtClean="0"/>
              <a:t>Artery               </a:t>
            </a:r>
          </a:p>
          <a:p>
            <a:r>
              <a:rPr lang="en-US" dirty="0" smtClean="0"/>
              <a:t>Vein</a:t>
            </a:r>
          </a:p>
          <a:p>
            <a:r>
              <a:rPr lang="en-US" dirty="0" smtClean="0"/>
              <a:t>Capillary</a:t>
            </a:r>
          </a:p>
          <a:p>
            <a:r>
              <a:rPr lang="en-US" dirty="0" smtClean="0"/>
              <a:t>Atrium</a:t>
            </a:r>
          </a:p>
          <a:p>
            <a:r>
              <a:rPr lang="en-US" dirty="0" smtClean="0"/>
              <a:t>Ventricle</a:t>
            </a:r>
          </a:p>
          <a:p>
            <a:r>
              <a:rPr lang="en-US" dirty="0" smtClean="0"/>
              <a:t>Aorta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3" descr="C:\Users\пк\Desktop\circulatory-system-992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1928802"/>
            <a:ext cx="3927783" cy="4054485"/>
          </a:xfrm>
          <a:prstGeom prst="rect">
            <a:avLst/>
          </a:prstGeom>
          <a:noFill/>
        </p:spPr>
      </p:pic>
      <p:pic>
        <p:nvPicPr>
          <p:cNvPr id="5" name="Picture 3" descr="C:\Users\пк\Desktop\circulatory-system-992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1458" y="2081202"/>
            <a:ext cx="3927783" cy="40544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Make up sentences:</a:t>
            </a:r>
            <a:endParaRPr lang="ru-RU" sz="4000" dirty="0" smtClean="0">
              <a:cs typeface="Aharoni" pitchFamily="2" charset="-79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is, of, in the body, a rich network, there, blood vessels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blood, kinds, are, three, vessels, capillaries, and, of, veins, there, arteries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no, between, is, the heart, there, connection, the two sides, of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Arnprior" pitchFamily="2" charset="0"/>
              </a:rPr>
              <a:t>Circulatory</a:t>
            </a:r>
            <a:r>
              <a:rPr lang="en-US" sz="5400" dirty="0" smtClean="0">
                <a:latin typeface="Arnprior" pitchFamily="2" charset="0"/>
              </a:rPr>
              <a:t> </a:t>
            </a:r>
            <a:br>
              <a:rPr lang="en-US" sz="5400" dirty="0" smtClean="0">
                <a:latin typeface="Arnprior" pitchFamily="2" charset="0"/>
              </a:rPr>
            </a:br>
            <a:r>
              <a:rPr lang="en-US" sz="54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There is a rich network of blood vessels in the body.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There are three kinds of blood vessels: arteries, veins and capillaries.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There is no connection between the two sides of the heart.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Correct the mistakes</a:t>
            </a:r>
          </a:p>
          <a:p>
            <a:pPr marL="539496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heart lies in the chest  above the breast  bone.</a:t>
            </a:r>
          </a:p>
          <a:p>
            <a:pPr marL="539496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heart consists of three compartments.</a:t>
            </a:r>
          </a:p>
          <a:p>
            <a:pPr marL="539496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heart acts as a pump, which pumps blood round two independent circuits: arterial and venous.</a:t>
            </a:r>
          </a:p>
          <a:p>
            <a:pPr marL="539496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right side of the heart is stronger and thicker than the left.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rnprior" pitchFamily="2" charset="0"/>
              </a:rPr>
              <a:t>Circulatory</a:t>
            </a:r>
            <a:r>
              <a:rPr lang="en-US" sz="4800" dirty="0" smtClean="0">
                <a:latin typeface="Arnprior" pitchFamily="2" charset="0"/>
              </a:rPr>
              <a:t> </a:t>
            </a:r>
            <a:br>
              <a:rPr lang="en-US" sz="4800" dirty="0" smtClean="0">
                <a:latin typeface="Arnprior" pitchFamily="2" charset="0"/>
              </a:rPr>
            </a:br>
            <a:r>
              <a:rPr lang="en-US" sz="4800" dirty="0" smtClean="0">
                <a:latin typeface="Arnprior" pitchFamily="2" charset="0"/>
              </a:rPr>
              <a:t>system</a:t>
            </a: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950" y="1493806"/>
            <a:ext cx="4864132" cy="4864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242</TotalTime>
  <Words>632</Words>
  <Application>Microsoft Office PowerPoint</Application>
  <PresentationFormat>Экран (4:3)</PresentationFormat>
  <Paragraphs>103</Paragraphs>
  <Slides>18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Слайд 11</vt:lpstr>
      <vt:lpstr>Circulatory  system</vt:lpstr>
      <vt:lpstr>Circulatory  system</vt:lpstr>
      <vt:lpstr>Circulatory  system</vt:lpstr>
      <vt:lpstr>Circulatory  system</vt:lpstr>
      <vt:lpstr>Circulatory  system</vt:lpstr>
      <vt:lpstr>Circulatory  system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Circulatory  system</dc:title>
  <dc:creator>Александр</dc:creator>
  <cp:lastModifiedBy>Александр</cp:lastModifiedBy>
  <cp:revision>45</cp:revision>
  <dcterms:created xsi:type="dcterms:W3CDTF">2012-10-10T13:24:21Z</dcterms:created>
  <dcterms:modified xsi:type="dcterms:W3CDTF">2013-10-18T17:54:26Z</dcterms:modified>
</cp:coreProperties>
</file>