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9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8" r:id="rId16"/>
    <p:sldId id="27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Admin\&#1052;&#1086;&#1080;%20&#1076;&#1086;&#1082;&#1091;&#1084;&#1077;&#1085;&#1090;&#1099;\Downloads\zvuk_salyuta_-_bez_nazvaniya_iplayer_fm.mp3" TargetMode="Externa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Admin\&#1052;&#1086;&#1080;%20&#1076;&#1086;&#1082;&#1091;&#1084;&#1077;&#1085;&#1090;&#1099;\Downloads\zvonok-v-shkole-zvuk-zvonka(muzofon.com).mp3" TargetMode="Externa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040" y="2204864"/>
            <a:ext cx="8640960" cy="9807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i="1" dirty="0" smtClean="0">
                <a:latin typeface="Georgia" pitchFamily="18" charset="0"/>
              </a:rPr>
              <a:t/>
            </a:r>
            <a:br>
              <a:rPr lang="ru-RU" sz="3100" i="1" dirty="0" smtClean="0">
                <a:latin typeface="Georgia" pitchFamily="18" charset="0"/>
              </a:rPr>
            </a:br>
            <a:r>
              <a:rPr lang="ru-RU" sz="3100" i="1" dirty="0" smtClean="0">
                <a:latin typeface="Georgia" pitchFamily="18" charset="0"/>
              </a:rPr>
              <a:t/>
            </a:r>
            <a:br>
              <a:rPr lang="ru-RU" sz="3100" i="1" dirty="0" smtClean="0">
                <a:latin typeface="Georgia" pitchFamily="18" charset="0"/>
              </a:rPr>
            </a:br>
            <a:r>
              <a:rPr lang="ru-RU" sz="3100" i="1" dirty="0" smtClean="0">
                <a:latin typeface="Georgia" pitchFamily="18" charset="0"/>
              </a:rPr>
              <a:t/>
            </a:r>
            <a:br>
              <a:rPr lang="ru-RU" sz="3100" i="1" dirty="0" smtClean="0">
                <a:latin typeface="Georgia" pitchFamily="18" charset="0"/>
              </a:rPr>
            </a:br>
            <a:r>
              <a:rPr lang="ru-RU" sz="4000" b="1" i="1" dirty="0" smtClean="0">
                <a:solidFill>
                  <a:srgbClr val="7030A0"/>
                </a:solidFill>
                <a:latin typeface="Georgia" pitchFamily="18" charset="0"/>
              </a:rPr>
              <a:t>Урок </a:t>
            </a:r>
            <a:r>
              <a:rPr lang="ru-RU" sz="4000" b="1" i="1" dirty="0" smtClean="0">
                <a:solidFill>
                  <a:srgbClr val="7030A0"/>
                </a:solidFill>
                <a:latin typeface="Georgia" pitchFamily="18" charset="0"/>
              </a:rPr>
              <a:t>открытия нового знания (урок ОНЗ</a:t>
            </a:r>
            <a:r>
              <a:rPr lang="ru-RU" sz="4000" b="1" i="1" dirty="0" smtClean="0">
                <a:solidFill>
                  <a:srgbClr val="7030A0"/>
                </a:solidFill>
                <a:latin typeface="Georgia" pitchFamily="18" charset="0"/>
              </a:rPr>
              <a:t>)</a:t>
            </a:r>
            <a:br>
              <a:rPr lang="ru-RU" sz="4000" b="1" i="1" dirty="0" smtClean="0">
                <a:solidFill>
                  <a:srgbClr val="7030A0"/>
                </a:solidFill>
                <a:latin typeface="Georgia" pitchFamily="18" charset="0"/>
              </a:rPr>
            </a:br>
            <a:r>
              <a:rPr lang="ru-RU" sz="3100" dirty="0" smtClean="0">
                <a:latin typeface="Georgia" pitchFamily="18" charset="0"/>
              </a:rPr>
              <a:t/>
            </a:r>
            <a:br>
              <a:rPr lang="ru-RU" sz="3100" dirty="0" smtClean="0">
                <a:latin typeface="Georgia" pitchFamily="18" charset="0"/>
              </a:rPr>
            </a:br>
            <a:r>
              <a:rPr lang="ru-RU" sz="3100" b="1" i="1" u="sng" dirty="0" smtClean="0">
                <a:latin typeface="Georgia" pitchFamily="18" charset="0"/>
              </a:rPr>
              <a:t>Тема</a:t>
            </a:r>
            <a:r>
              <a:rPr lang="ru-RU" sz="3100" b="1" i="1" dirty="0" smtClean="0">
                <a:latin typeface="Georgia" pitchFamily="18" charset="0"/>
              </a:rPr>
              <a:t>:</a:t>
            </a:r>
            <a:r>
              <a:rPr lang="ru-RU" sz="3100" i="1" dirty="0" smtClean="0">
                <a:latin typeface="Georgia" pitchFamily="18" charset="0"/>
              </a:rPr>
              <a:t>   </a:t>
            </a:r>
            <a:r>
              <a:rPr lang="ru-RU" sz="3100" b="1" i="1" dirty="0" smtClean="0">
                <a:solidFill>
                  <a:srgbClr val="C00000"/>
                </a:solidFill>
                <a:latin typeface="Georgia" pitchFamily="18" charset="0"/>
              </a:rPr>
              <a:t>Перенос слов.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615680"/>
          </a:xfrm>
        </p:spPr>
        <p:txBody>
          <a:bodyPr/>
          <a:lstStyle/>
          <a:p>
            <a:pPr>
              <a:buNone/>
            </a:pPr>
            <a:r>
              <a:rPr lang="ru-RU" sz="2800" b="1" i="1" u="sng" dirty="0" smtClean="0">
                <a:latin typeface="Georgia" pitchFamily="18" charset="0"/>
              </a:rPr>
              <a:t>Цель</a:t>
            </a:r>
            <a:r>
              <a:rPr lang="ru-RU" sz="2800" b="1" i="1" dirty="0" smtClean="0">
                <a:latin typeface="Georgia" pitchFamily="18" charset="0"/>
              </a:rPr>
              <a:t>:</a:t>
            </a:r>
            <a:r>
              <a:rPr lang="ru-RU" sz="2800" dirty="0" smtClean="0">
                <a:latin typeface="Georgia" pitchFamily="18" charset="0"/>
              </a:rPr>
              <a:t>  </a:t>
            </a:r>
            <a:r>
              <a:rPr lang="ru-RU" sz="2800" i="1" dirty="0" smtClean="0">
                <a:latin typeface="Georgia" pitchFamily="18" charset="0"/>
              </a:rPr>
              <a:t>Познакомить  учащихся с правилами </a:t>
            </a:r>
            <a:r>
              <a:rPr lang="ru-RU" sz="2800" i="1" dirty="0" smtClean="0">
                <a:latin typeface="Georgia" pitchFamily="18" charset="0"/>
              </a:rPr>
              <a:t>                переноса </a:t>
            </a:r>
            <a:r>
              <a:rPr lang="ru-RU" sz="2800" i="1" dirty="0" smtClean="0">
                <a:latin typeface="Georgia" pitchFamily="18" charset="0"/>
              </a:rPr>
              <a:t>слов.</a:t>
            </a:r>
            <a:endParaRPr lang="ru-RU" sz="2800" dirty="0" smtClean="0">
              <a:latin typeface="Georgia" pitchFamily="18" charset="0"/>
            </a:endParaRPr>
          </a:p>
          <a:p>
            <a:pPr>
              <a:buNone/>
            </a:pPr>
            <a:r>
              <a:rPr lang="ru-RU" sz="2800" b="1" u="sng" dirty="0" smtClean="0">
                <a:latin typeface="Georgia" pitchFamily="18" charset="0"/>
              </a:rPr>
              <a:t>Задачи</a:t>
            </a:r>
            <a:r>
              <a:rPr lang="ru-RU" sz="2800" b="1" dirty="0" smtClean="0">
                <a:latin typeface="Georgia" pitchFamily="18" charset="0"/>
              </a:rPr>
              <a:t>: </a:t>
            </a:r>
            <a:endParaRPr lang="ru-RU" sz="2800" dirty="0" smtClean="0">
              <a:latin typeface="Georgia" pitchFamily="18" charset="0"/>
            </a:endParaRPr>
          </a:p>
          <a:p>
            <a:pPr lvl="0">
              <a:buNone/>
            </a:pPr>
            <a:r>
              <a:rPr lang="ru-RU" sz="2800" i="1" dirty="0" smtClean="0">
                <a:latin typeface="Georgia" pitchFamily="18" charset="0"/>
              </a:rPr>
              <a:t>1. Формирование </a:t>
            </a:r>
            <a:r>
              <a:rPr lang="ru-RU" sz="2800" i="1" dirty="0" smtClean="0">
                <a:latin typeface="Georgia" pitchFamily="18" charset="0"/>
              </a:rPr>
              <a:t>предметных </a:t>
            </a:r>
            <a:r>
              <a:rPr lang="ru-RU" sz="2800" i="1" dirty="0" smtClean="0">
                <a:latin typeface="Georgia" pitchFamily="18" charset="0"/>
              </a:rPr>
              <a:t>умений.</a:t>
            </a:r>
          </a:p>
          <a:p>
            <a:pPr lvl="0">
              <a:buNone/>
            </a:pPr>
            <a:r>
              <a:rPr lang="ru-RU" sz="2800" i="1" dirty="0" smtClean="0">
                <a:latin typeface="Georgia" pitchFamily="18" charset="0"/>
              </a:rPr>
              <a:t>2</a:t>
            </a:r>
            <a:r>
              <a:rPr lang="ru-RU" sz="2800" i="1" dirty="0" smtClean="0">
                <a:latin typeface="Georgia" pitchFamily="18" charset="0"/>
              </a:rPr>
              <a:t>. Формирование  метапредметных  </a:t>
            </a:r>
            <a:r>
              <a:rPr lang="ru-RU" sz="2800" i="1" dirty="0" smtClean="0">
                <a:latin typeface="Georgia" pitchFamily="18" charset="0"/>
              </a:rPr>
              <a:t>умений.</a:t>
            </a:r>
            <a:endParaRPr lang="ru-RU" sz="2800" dirty="0" smtClean="0">
              <a:latin typeface="Georgia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120680"/>
          </a:xfrm>
        </p:spPr>
        <p:txBody>
          <a:bodyPr anchor="ctr">
            <a:noAutofit/>
          </a:bodyPr>
          <a:lstStyle/>
          <a:p>
            <a:pPr eaLnBrk="1" hangingPunct="1">
              <a:buNone/>
            </a:pPr>
            <a:endParaRPr lang="ru-RU" i="1" dirty="0" smtClean="0">
              <a:solidFill>
                <a:srgbClr val="1E14A4"/>
              </a:solidFill>
              <a:latin typeface="Georgia" pitchFamily="18" charset="0"/>
            </a:endParaRPr>
          </a:p>
          <a:p>
            <a:pPr algn="ctr" eaLnBrk="1" hangingPunct="1">
              <a:buNone/>
            </a:pPr>
            <a:r>
              <a:rPr lang="ru-RU" sz="20000" b="1" dirty="0" smtClean="0">
                <a:solidFill>
                  <a:srgbClr val="1E14A4"/>
                </a:solidFill>
                <a:latin typeface="Georgia" pitchFamily="18" charset="0"/>
              </a:rPr>
              <a:t>Ира</a:t>
            </a:r>
          </a:p>
          <a:p>
            <a:pPr eaLnBrk="1" hangingPunct="1">
              <a:buNone/>
            </a:pPr>
            <a:endParaRPr lang="ru-RU" sz="3600" i="1" dirty="0" smtClean="0">
              <a:solidFill>
                <a:srgbClr val="1E14A4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332656"/>
            <a:ext cx="8568952" cy="6120680"/>
          </a:xfrm>
        </p:spPr>
        <p:txBody>
          <a:bodyPr anchor="ctr">
            <a:noAutofit/>
          </a:bodyPr>
          <a:lstStyle/>
          <a:p>
            <a:pPr eaLnBrk="1" hangingPunct="1">
              <a:buNone/>
            </a:pPr>
            <a:endParaRPr lang="ru-RU" sz="900" i="1" dirty="0" smtClean="0">
              <a:solidFill>
                <a:srgbClr val="1E14A4"/>
              </a:solidFill>
              <a:latin typeface="Georgia" pitchFamily="18" charset="0"/>
            </a:endParaRPr>
          </a:p>
          <a:p>
            <a:pPr algn="ctr" eaLnBrk="1" hangingPunct="1">
              <a:buNone/>
            </a:pPr>
            <a:endParaRPr lang="ru-RU" sz="9600" b="1" i="1" dirty="0" smtClean="0">
              <a:solidFill>
                <a:srgbClr val="1E14A4"/>
              </a:solidFill>
              <a:latin typeface="Georgia" pitchFamily="18" charset="0"/>
            </a:endParaRPr>
          </a:p>
          <a:p>
            <a:pPr algn="ctr" eaLnBrk="1" hangingPunct="1">
              <a:buNone/>
            </a:pPr>
            <a:r>
              <a:rPr lang="ru-RU" sz="9600" b="1" dirty="0" smtClean="0">
                <a:solidFill>
                  <a:srgbClr val="1E14A4"/>
                </a:solidFill>
                <a:latin typeface="Georgia" pitchFamily="18" charset="0"/>
              </a:rPr>
              <a:t>подснежник</a:t>
            </a:r>
          </a:p>
          <a:p>
            <a:pPr eaLnBrk="1" hangingPunct="1">
              <a:buNone/>
            </a:pPr>
            <a:endParaRPr lang="ru-RU" sz="9600" i="1" dirty="0" smtClean="0">
              <a:solidFill>
                <a:srgbClr val="1E14A4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120680"/>
          </a:xfrm>
        </p:spPr>
        <p:txBody>
          <a:bodyPr anchor="ctr">
            <a:noAutofit/>
          </a:bodyPr>
          <a:lstStyle/>
          <a:p>
            <a:pPr algn="ctr" eaLnBrk="1" hangingPunct="1">
              <a:buNone/>
            </a:pPr>
            <a:endParaRPr lang="ru-RU" sz="6600" b="1" i="1" dirty="0" smtClean="0">
              <a:solidFill>
                <a:srgbClr val="1E14A4"/>
              </a:solidFill>
              <a:latin typeface="Georgia" pitchFamily="18" charset="0"/>
            </a:endParaRPr>
          </a:p>
          <a:p>
            <a:pPr algn="ctr" eaLnBrk="1" hangingPunct="1">
              <a:buNone/>
            </a:pPr>
            <a:r>
              <a:rPr lang="ru-RU" sz="14000" b="1" dirty="0" smtClean="0">
                <a:solidFill>
                  <a:srgbClr val="1E14A4"/>
                </a:solidFill>
                <a:latin typeface="Georgia" pitchFamily="18" charset="0"/>
              </a:rPr>
              <a:t>весело</a:t>
            </a:r>
          </a:p>
          <a:p>
            <a:pPr eaLnBrk="1" hangingPunct="1">
              <a:buNone/>
            </a:pPr>
            <a:endParaRPr lang="ru-RU" sz="3600" i="1" dirty="0" smtClean="0">
              <a:solidFill>
                <a:srgbClr val="1E14A4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120680"/>
          </a:xfrm>
        </p:spPr>
        <p:txBody>
          <a:bodyPr anchor="ctr">
            <a:noAutofit/>
          </a:bodyPr>
          <a:lstStyle/>
          <a:p>
            <a:pPr algn="ctr" eaLnBrk="1" hangingPunct="1">
              <a:buNone/>
            </a:pPr>
            <a:endParaRPr lang="ru-RU" sz="6600" b="1" i="1" dirty="0" smtClean="0">
              <a:solidFill>
                <a:srgbClr val="1E14A4"/>
              </a:solidFill>
              <a:latin typeface="Georgia" pitchFamily="18" charset="0"/>
            </a:endParaRPr>
          </a:p>
          <a:p>
            <a:pPr algn="ctr" eaLnBrk="1" hangingPunct="1">
              <a:buNone/>
            </a:pPr>
            <a:r>
              <a:rPr lang="ru-RU" sz="15000" b="1" dirty="0" smtClean="0">
                <a:solidFill>
                  <a:srgbClr val="1E14A4"/>
                </a:solidFill>
                <a:latin typeface="Georgia" pitchFamily="18" charset="0"/>
              </a:rPr>
              <a:t>облака</a:t>
            </a:r>
          </a:p>
          <a:p>
            <a:pPr eaLnBrk="1" hangingPunct="1"/>
            <a:endParaRPr lang="ru-RU" sz="3600" i="1" dirty="0" smtClean="0">
              <a:solidFill>
                <a:srgbClr val="1E14A4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Autofit/>
          </a:bodyPr>
          <a:lstStyle/>
          <a:p>
            <a:pPr algn="ctr"/>
            <a:r>
              <a:rPr lang="ru-RU" sz="40000" b="1" dirty="0" smtClean="0">
                <a:latin typeface="Georgia" pitchFamily="18" charset="0"/>
              </a:rPr>
              <a:t>?</a:t>
            </a:r>
            <a:endParaRPr lang="ru-RU" sz="40000" b="1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80728"/>
            <a:ext cx="8568952" cy="4389120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5800" b="1" dirty="0" smtClean="0"/>
              <a:t>- Сегодня я узнал …</a:t>
            </a:r>
          </a:p>
          <a:p>
            <a:pPr>
              <a:buNone/>
            </a:pPr>
            <a:r>
              <a:rPr lang="ru-RU" sz="5800" b="1" dirty="0" smtClean="0"/>
              <a:t> - Я понял, что …</a:t>
            </a:r>
          </a:p>
          <a:p>
            <a:pPr>
              <a:buNone/>
            </a:pPr>
            <a:r>
              <a:rPr lang="ru-RU" sz="5800" b="1" dirty="0" smtClean="0"/>
              <a:t> - Мне было трудно …</a:t>
            </a:r>
          </a:p>
          <a:p>
            <a:pPr>
              <a:buNone/>
            </a:pPr>
            <a:r>
              <a:rPr lang="ru-RU" sz="5800" b="1" dirty="0" smtClean="0"/>
              <a:t> - У меня получилось …</a:t>
            </a:r>
            <a:endParaRPr lang="ru-RU" sz="5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Admin\Local Settings\Temporary Internet Files\Content.IE5\T56P7OCB\MM900285246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  <a:latin typeface="Georgia" pitchFamily="18" charset="0"/>
              </a:rPr>
              <a:t/>
            </a:r>
            <a:br>
              <a:rPr lang="ru-RU" sz="9600" b="1" dirty="0" smtClean="0">
                <a:solidFill>
                  <a:srgbClr val="FF0000"/>
                </a:solidFill>
                <a:latin typeface="Georgia" pitchFamily="18" charset="0"/>
              </a:rPr>
            </a:br>
            <a:r>
              <a:rPr lang="ru-RU" sz="9600" b="1" dirty="0" smtClean="0">
                <a:solidFill>
                  <a:srgbClr val="00B0F0"/>
                </a:solidFill>
                <a:latin typeface="Georgia" pitchFamily="18" charset="0"/>
              </a:rPr>
              <a:t>МОЛОДЦЫ</a:t>
            </a:r>
            <a:endParaRPr lang="ru-RU" sz="9600" b="1" dirty="0">
              <a:solidFill>
                <a:srgbClr val="00B0F0"/>
              </a:solidFill>
              <a:latin typeface="Georgia" pitchFamily="18" charset="0"/>
            </a:endParaRPr>
          </a:p>
        </p:txBody>
      </p:sp>
      <p:pic>
        <p:nvPicPr>
          <p:cNvPr id="4" name="zvuk_salyuta_-_bez_nazvaniya_iplayer_fm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179512" y="638132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repeatCount="2000" fill="remove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zvonok-v-shkole-zvuk-zvonka(muzofon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4" name="Рисунок 3" descr="колокольчик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0" y="476250"/>
            <a:ext cx="6096000" cy="59055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161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120680"/>
          </a:xfrm>
        </p:spPr>
        <p:txBody>
          <a:bodyPr anchor="ctr">
            <a:noAutofit/>
          </a:bodyPr>
          <a:lstStyle/>
          <a:p>
            <a:pPr algn="ctr" eaLnBrk="1" hangingPunct="1">
              <a:buNone/>
            </a:pPr>
            <a:endParaRPr lang="ru-RU" sz="900" b="1" i="1" dirty="0" smtClean="0">
              <a:solidFill>
                <a:srgbClr val="1E14A4"/>
              </a:solidFill>
              <a:latin typeface="Georgia" pitchFamily="18" charset="0"/>
            </a:endParaRPr>
          </a:p>
          <a:p>
            <a:pPr algn="ctr" eaLnBrk="1" hangingPunct="1">
              <a:buNone/>
            </a:pPr>
            <a:r>
              <a:rPr lang="ru-RU" sz="20000" b="1" dirty="0" smtClean="0">
                <a:solidFill>
                  <a:srgbClr val="1E14A4"/>
                </a:solidFill>
                <a:latin typeface="Georgia" pitchFamily="18" charset="0"/>
              </a:rPr>
              <a:t>кот</a:t>
            </a:r>
          </a:p>
          <a:p>
            <a:pPr eaLnBrk="1" hangingPunct="1">
              <a:buNone/>
            </a:pPr>
            <a:endParaRPr lang="ru-RU" sz="3600" i="1" dirty="0" smtClean="0">
              <a:solidFill>
                <a:srgbClr val="1E14A4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120680"/>
          </a:xfrm>
        </p:spPr>
        <p:txBody>
          <a:bodyPr anchor="ctr">
            <a:noAutofit/>
          </a:bodyPr>
          <a:lstStyle/>
          <a:p>
            <a:pPr algn="ctr" eaLnBrk="1" hangingPunct="1">
              <a:buNone/>
            </a:pPr>
            <a:endParaRPr lang="ru-RU" sz="6000" b="1" i="1" dirty="0" smtClean="0">
              <a:solidFill>
                <a:srgbClr val="1E14A4"/>
              </a:solidFill>
              <a:latin typeface="Georgia" pitchFamily="18" charset="0"/>
            </a:endParaRPr>
          </a:p>
          <a:p>
            <a:pPr algn="ctr" eaLnBrk="1" hangingPunct="1">
              <a:buNone/>
            </a:pPr>
            <a:r>
              <a:rPr lang="ru-RU" sz="14000" b="1" dirty="0" smtClean="0">
                <a:solidFill>
                  <a:srgbClr val="1E14A4"/>
                </a:solidFill>
                <a:latin typeface="Georgia" pitchFamily="18" charset="0"/>
              </a:rPr>
              <a:t>лисица</a:t>
            </a:r>
          </a:p>
          <a:p>
            <a:pPr algn="ctr" eaLnBrk="1" hangingPunct="1">
              <a:buNone/>
            </a:pPr>
            <a:endParaRPr lang="ru-RU" sz="3600" i="1" dirty="0" smtClean="0">
              <a:solidFill>
                <a:srgbClr val="1E14A4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120680"/>
          </a:xfrm>
        </p:spPr>
        <p:txBody>
          <a:bodyPr anchor="ctr">
            <a:noAutofit/>
          </a:bodyPr>
          <a:lstStyle/>
          <a:p>
            <a:pPr algn="ctr" eaLnBrk="1" hangingPunct="1">
              <a:buNone/>
            </a:pPr>
            <a:endParaRPr lang="ru-RU" sz="1400" b="1" i="1" dirty="0" smtClean="0">
              <a:solidFill>
                <a:srgbClr val="1E14A4"/>
              </a:solidFill>
              <a:latin typeface="Georgia" pitchFamily="18" charset="0"/>
            </a:endParaRPr>
          </a:p>
          <a:p>
            <a:pPr algn="ctr" eaLnBrk="1" hangingPunct="1">
              <a:buNone/>
            </a:pPr>
            <a:r>
              <a:rPr lang="ru-RU" sz="19000" b="1" dirty="0" smtClean="0">
                <a:solidFill>
                  <a:srgbClr val="1E14A4"/>
                </a:solidFill>
                <a:latin typeface="Georgia" pitchFamily="18" charset="0"/>
              </a:rPr>
              <a:t>ручьи</a:t>
            </a:r>
          </a:p>
          <a:p>
            <a:pPr eaLnBrk="1" hangingPunct="1">
              <a:buNone/>
            </a:pPr>
            <a:endParaRPr lang="ru-RU" sz="3600" i="1" dirty="0" smtClean="0">
              <a:solidFill>
                <a:srgbClr val="1E14A4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120680"/>
          </a:xfrm>
        </p:spPr>
        <p:txBody>
          <a:bodyPr anchor="ctr">
            <a:noAutofit/>
          </a:bodyPr>
          <a:lstStyle/>
          <a:p>
            <a:pPr algn="ctr" eaLnBrk="1" hangingPunct="1">
              <a:buNone/>
            </a:pPr>
            <a:endParaRPr lang="ru-RU" sz="1000" i="1" dirty="0" smtClean="0">
              <a:solidFill>
                <a:srgbClr val="1E14A4"/>
              </a:solidFill>
              <a:latin typeface="Georgia" pitchFamily="18" charset="0"/>
            </a:endParaRPr>
          </a:p>
          <a:p>
            <a:pPr algn="ctr" eaLnBrk="1" hangingPunct="1">
              <a:buNone/>
            </a:pPr>
            <a:endParaRPr lang="ru-RU" i="1" dirty="0" smtClean="0">
              <a:solidFill>
                <a:srgbClr val="1E14A4"/>
              </a:solidFill>
              <a:latin typeface="Georgia" pitchFamily="18" charset="0"/>
            </a:endParaRPr>
          </a:p>
          <a:p>
            <a:pPr algn="ctr" eaLnBrk="1" hangingPunct="1">
              <a:buNone/>
            </a:pPr>
            <a:r>
              <a:rPr lang="ru-RU" sz="19000" b="1" dirty="0" smtClean="0">
                <a:solidFill>
                  <a:srgbClr val="1E14A4"/>
                </a:solidFill>
                <a:latin typeface="Georgia" pitchFamily="18" charset="0"/>
              </a:rPr>
              <a:t>пенал</a:t>
            </a:r>
          </a:p>
          <a:p>
            <a:pPr eaLnBrk="1" hangingPunct="1"/>
            <a:endParaRPr lang="ru-RU" i="1" dirty="0" smtClean="0">
              <a:solidFill>
                <a:srgbClr val="1E14A4"/>
              </a:solidFill>
              <a:latin typeface="Georgia" pitchFamily="18" charset="0"/>
            </a:endParaRPr>
          </a:p>
          <a:p>
            <a:pPr eaLnBrk="1" hangingPunct="1">
              <a:buNone/>
            </a:pPr>
            <a:endParaRPr lang="ru-RU" sz="3600" i="1" dirty="0" smtClean="0">
              <a:solidFill>
                <a:srgbClr val="1E14A4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120680"/>
          </a:xfrm>
        </p:spPr>
        <p:txBody>
          <a:bodyPr anchor="ctr">
            <a:noAutofit/>
          </a:bodyPr>
          <a:lstStyle/>
          <a:p>
            <a:pPr algn="ctr" eaLnBrk="1" hangingPunct="1">
              <a:buNone/>
            </a:pPr>
            <a:endParaRPr lang="ru-RU" sz="6600" b="1" i="1" dirty="0" smtClean="0">
              <a:solidFill>
                <a:srgbClr val="1E14A4"/>
              </a:solidFill>
              <a:latin typeface="Georgia" pitchFamily="18" charset="0"/>
            </a:endParaRPr>
          </a:p>
          <a:p>
            <a:pPr algn="ctr" eaLnBrk="1" hangingPunct="1">
              <a:buNone/>
            </a:pPr>
            <a:r>
              <a:rPr lang="ru-RU" sz="16000" b="1" dirty="0" smtClean="0">
                <a:solidFill>
                  <a:srgbClr val="1E14A4"/>
                </a:solidFill>
                <a:latin typeface="Georgia" pitchFamily="18" charset="0"/>
              </a:rPr>
              <a:t>капель</a:t>
            </a:r>
          </a:p>
          <a:p>
            <a:pPr eaLnBrk="1" hangingPunct="1">
              <a:buNone/>
            </a:pPr>
            <a:endParaRPr lang="ru-RU" sz="14000" i="1" dirty="0" smtClean="0">
              <a:solidFill>
                <a:srgbClr val="1E14A4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120680"/>
          </a:xfrm>
        </p:spPr>
        <p:txBody>
          <a:bodyPr anchor="ctr">
            <a:noAutofit/>
          </a:bodyPr>
          <a:lstStyle/>
          <a:p>
            <a:pPr algn="ctr" eaLnBrk="1" hangingPunct="1">
              <a:buNone/>
            </a:pPr>
            <a:endParaRPr lang="ru-RU" sz="2800" b="1" i="1" dirty="0" smtClean="0">
              <a:solidFill>
                <a:srgbClr val="1E14A4"/>
              </a:solidFill>
              <a:latin typeface="Georgia" pitchFamily="18" charset="0"/>
            </a:endParaRPr>
          </a:p>
          <a:p>
            <a:pPr algn="ctr" eaLnBrk="1" hangingPunct="1">
              <a:buNone/>
            </a:pPr>
            <a:r>
              <a:rPr lang="ru-RU" sz="17000" b="1" dirty="0" smtClean="0">
                <a:solidFill>
                  <a:srgbClr val="1E14A4"/>
                </a:solidFill>
                <a:latin typeface="Georgia" pitchFamily="18" charset="0"/>
              </a:rPr>
              <a:t>весна</a:t>
            </a:r>
          </a:p>
          <a:p>
            <a:pPr eaLnBrk="1" hangingPunct="1">
              <a:buNone/>
            </a:pPr>
            <a:endParaRPr lang="ru-RU" sz="3600" i="1" dirty="0" smtClean="0">
              <a:solidFill>
                <a:srgbClr val="1E14A4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120680"/>
          </a:xfrm>
        </p:spPr>
        <p:txBody>
          <a:bodyPr anchor="ctr">
            <a:noAutofit/>
          </a:bodyPr>
          <a:lstStyle/>
          <a:p>
            <a:pPr algn="ctr" eaLnBrk="1" hangingPunct="1">
              <a:buNone/>
            </a:pPr>
            <a:endParaRPr lang="ru-RU" sz="2000" b="1" i="1" dirty="0" smtClean="0">
              <a:solidFill>
                <a:srgbClr val="1E14A4"/>
              </a:solidFill>
              <a:latin typeface="Georgia" pitchFamily="18" charset="0"/>
            </a:endParaRPr>
          </a:p>
          <a:p>
            <a:pPr algn="ctr" eaLnBrk="1" hangingPunct="1">
              <a:buNone/>
            </a:pPr>
            <a:endParaRPr lang="ru-RU" sz="2000" b="1" i="1" dirty="0" smtClean="0">
              <a:solidFill>
                <a:srgbClr val="1E14A4"/>
              </a:solidFill>
              <a:latin typeface="Georgia" pitchFamily="18" charset="0"/>
            </a:endParaRPr>
          </a:p>
          <a:p>
            <a:pPr algn="ctr" eaLnBrk="1" hangingPunct="1">
              <a:buNone/>
            </a:pPr>
            <a:endParaRPr lang="ru-RU" sz="2000" b="1" i="1" dirty="0" smtClean="0">
              <a:solidFill>
                <a:srgbClr val="1E14A4"/>
              </a:solidFill>
              <a:latin typeface="Georgia" pitchFamily="18" charset="0"/>
            </a:endParaRPr>
          </a:p>
          <a:p>
            <a:pPr algn="ctr" eaLnBrk="1" hangingPunct="1">
              <a:buNone/>
            </a:pPr>
            <a:endParaRPr lang="ru-RU" sz="2000" b="1" i="1" dirty="0" smtClean="0">
              <a:solidFill>
                <a:srgbClr val="1E14A4"/>
              </a:solidFill>
              <a:latin typeface="Georgia" pitchFamily="18" charset="0"/>
            </a:endParaRPr>
          </a:p>
          <a:p>
            <a:pPr algn="ctr" eaLnBrk="1" hangingPunct="1">
              <a:buNone/>
            </a:pPr>
            <a:endParaRPr lang="ru-RU" sz="2000" b="1" i="1" dirty="0" smtClean="0">
              <a:solidFill>
                <a:srgbClr val="1E14A4"/>
              </a:solidFill>
              <a:latin typeface="Georgia" pitchFamily="18" charset="0"/>
            </a:endParaRPr>
          </a:p>
          <a:p>
            <a:pPr algn="ctr" eaLnBrk="1" hangingPunct="1">
              <a:buNone/>
            </a:pPr>
            <a:r>
              <a:rPr lang="ru-RU" sz="11000" b="1" dirty="0" smtClean="0">
                <a:solidFill>
                  <a:srgbClr val="1E14A4"/>
                </a:solidFill>
                <a:latin typeface="Georgia" pitchFamily="18" charset="0"/>
              </a:rPr>
              <a:t>карандаш</a:t>
            </a:r>
          </a:p>
          <a:p>
            <a:pPr eaLnBrk="1" hangingPunct="1">
              <a:buNone/>
            </a:pPr>
            <a:endParaRPr lang="ru-RU" sz="3600" i="1" dirty="0" smtClean="0">
              <a:solidFill>
                <a:srgbClr val="1E14A4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40</Words>
  <Application>Microsoft Office PowerPoint</Application>
  <PresentationFormat>Экран (4:3)</PresentationFormat>
  <Paragraphs>39</Paragraphs>
  <Slides>16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   Урок открытия нового знания (урок ОНЗ)  Тема:   Перенос слов.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?</vt:lpstr>
      <vt:lpstr>Слайд 15</vt:lpstr>
      <vt:lpstr> МОЛОДЦЫ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18</cp:revision>
  <dcterms:modified xsi:type="dcterms:W3CDTF">2013-04-07T16:41:34Z</dcterms:modified>
</cp:coreProperties>
</file>