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9" r:id="rId10"/>
    <p:sldId id="263" r:id="rId11"/>
    <p:sldId id="271" r:id="rId12"/>
    <p:sldId id="264" r:id="rId13"/>
    <p:sldId id="265" r:id="rId14"/>
    <p:sldId id="272" r:id="rId15"/>
    <p:sldId id="266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23" autoAdjust="0"/>
  </p:normalViewPr>
  <p:slideViewPr>
    <p:cSldViewPr>
      <p:cViewPr varScale="1">
        <p:scale>
          <a:sx n="63" d="100"/>
          <a:sy n="63" d="100"/>
        </p:scale>
        <p:origin x="-5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25318-A818-4D5F-861E-CEF6FA8A38C8}" type="datetimeFigureOut">
              <a:rPr lang="ru-RU" smtClean="0"/>
              <a:t>07.09.2013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8E0E6-C35E-4465-B2D5-4596BE4754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630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8E0E6-C35E-4465-B2D5-4596BE47548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08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D98B-DFE8-45BF-A66C-58300E6258B0}" type="datetime1">
              <a:rPr lang="ru-RU" smtClean="0"/>
              <a:t>07.09.2013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59FD-4C01-4D8B-BCFE-9C0B7AF3A5AC}" type="datetime1">
              <a:rPr lang="ru-RU" smtClean="0"/>
              <a:t>07.09.2013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AAA7-EB26-4078-B74F-9B927697A28A}" type="datetime1">
              <a:rPr lang="ru-RU" smtClean="0"/>
              <a:t>07.09.2013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293D-6B38-4DA6-B4CA-0E9DC1166506}" type="datetime1">
              <a:rPr lang="ru-RU" smtClean="0"/>
              <a:t>07.09.2013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52D80-9925-4239-8E98-BEC8E2247FE8}" type="datetime1">
              <a:rPr lang="ru-RU" smtClean="0"/>
              <a:t>07.09.2013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2972EAC-A8EE-4024-A26A-70A80628FEA2}" type="datetime1">
              <a:rPr lang="ru-RU" smtClean="0"/>
              <a:t>07.09.2013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58BA4-DC7E-4649-B22A-E4766464C578}" type="datetime1">
              <a:rPr lang="ru-RU" smtClean="0"/>
              <a:t>07.09.2013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EEE4-34B8-4DD2-AE51-0EAFFD9A3858}" type="datetime1">
              <a:rPr lang="ru-RU" smtClean="0"/>
              <a:t>07.09.2013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3240-F423-4BFF-8323-C11B2A89C95E}" type="datetime1">
              <a:rPr lang="ru-RU" smtClean="0"/>
              <a:t>07.09.2013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764A-26D3-4ED5-AEDE-F22AA234FAB7}" type="datetime1">
              <a:rPr lang="ru-RU" smtClean="0"/>
              <a:t>07.09.2013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88D64A5-93D6-4951-A50B-E2A0EF63069B}" type="datetime1">
              <a:rPr lang="ru-RU" smtClean="0"/>
              <a:t>07.09.2013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B859DA8-78C2-49DB-A205-3AD192BAE824}" type="datetime1">
              <a:rPr lang="ru-RU" smtClean="0"/>
              <a:t>07.09.2013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/>
              <a:t>Учитель математики:</a:t>
            </a:r>
          </a:p>
          <a:p>
            <a:r>
              <a:rPr lang="ru-RU" sz="2000" dirty="0" smtClean="0"/>
              <a:t>Тараканова Надежда Анатольевна</a:t>
            </a:r>
          </a:p>
          <a:p>
            <a:r>
              <a:rPr lang="ru-RU" sz="2000" dirty="0" smtClean="0"/>
              <a:t>ГБОУ СОШ №832</a:t>
            </a:r>
          </a:p>
          <a:p>
            <a:r>
              <a:rPr lang="ru-RU" sz="2000" dirty="0" smtClean="0"/>
              <a:t>2013г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модуль "Геометрия"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«Площади плоских фигур»</a:t>
            </a:r>
            <a:br>
              <a:rPr lang="ru-RU" dirty="0" smtClean="0"/>
            </a:br>
            <a:r>
              <a:rPr lang="ru-RU" dirty="0" smtClean="0"/>
              <a:t>(урок – повторение)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18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Заказ№1</a:t>
            </a:r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Комната имеет пол прямоугольной формы со сторонами 5м и 3,5м. Высота 2,5м.</a:t>
            </a:r>
          </a:p>
          <a:p>
            <a:r>
              <a:rPr lang="ru-RU" dirty="0"/>
              <a:t>Необходимо выполнить следующее: </a:t>
            </a:r>
          </a:p>
          <a:p>
            <a:pPr lvl="0"/>
            <a:r>
              <a:rPr lang="ru-RU" dirty="0"/>
              <a:t>Сделать навесные потолки. Для выполнения работы используют плитки квадратной формы со стороной 50см, по периметру – бордюр. </a:t>
            </a:r>
          </a:p>
          <a:p>
            <a:pPr lvl="0"/>
            <a:r>
              <a:rPr lang="ru-RU" dirty="0"/>
              <a:t>Наклеить на стены обои. Используются обои шириной 50см, длина рулона 10м. Обрезки составляют 12%. </a:t>
            </a:r>
          </a:p>
          <a:p>
            <a:pPr lvl="0"/>
            <a:r>
              <a:rPr lang="ru-RU" dirty="0"/>
              <a:t>Пол выстлать паркетом. Предлагается произвести настил паркетного пола, используя плитки, имеющие форму прямоугольных треугольников, параллелограммов, трапеций. Размеры в см указаны на рисунке 1. 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48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7848872" cy="29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40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Заказ №2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dirty="0"/>
              <a:t>Рисунок 2 представляет собой план столовой. Размеры даны в метрах. Требуется покрасить пол в два слоя. Расход краски – 80г/ м</a:t>
            </a:r>
            <a:r>
              <a:rPr lang="ru-RU" baseline="30000" dirty="0"/>
              <a:t>2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068960"/>
            <a:ext cx="5544616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911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Заказ №3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Необходимо облицевать кафельной плиткой стены ванной комнаты. Комната имеет форму прямоугольника. Длина 2,1м, ширина 1,5. Высота 2м. Ширина дверного проёма – 0,9м. Кафель имеет форму прямоугольной формы со сторонами 20см и 30см. Отходы составляют 18%.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76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5" name="Picture 5" descr="C:\Users\Надежда\AppData\Local\Microsoft\Windows\Temporary Internet Files\Content.IE5\4MM5LOIP\MC90044053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7" y="1340768"/>
            <a:ext cx="5256584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7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Заказ №4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Предлагается постелить линолеум в прихожей. Выбрать линолеум максимально удобной ширины. План на рисунке 3. Размеры в метрах. 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284984"/>
            <a:ext cx="6264695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923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4 этап.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r>
              <a:rPr lang="ru-RU" b="1" dirty="0" smtClean="0"/>
              <a:t> </a:t>
            </a:r>
            <a:r>
              <a:rPr lang="ru-RU" b="1" dirty="0"/>
              <a:t>Защита своих работ</a:t>
            </a:r>
            <a:endParaRPr lang="ru-RU" dirty="0"/>
          </a:p>
          <a:p>
            <a:r>
              <a:rPr lang="ru-RU" b="1" dirty="0"/>
              <a:t>Подведение итогов работы</a:t>
            </a:r>
            <a:endParaRPr lang="ru-RU" dirty="0"/>
          </a:p>
          <a:p>
            <a:endParaRPr lang="ru-RU" dirty="0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5" name="Picture 3" descr="C:\Users\Надежда\AppData\Local\Microsoft\Windows\Temporary Internet Files\Content.IE5\74FVTT6X\MP90040107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16832"/>
            <a:ext cx="4058504" cy="3779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069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Вступительное слово учителя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Ребята, данный урок мы проводим в форме деловой игры. Что такое деловая игра?</a:t>
            </a:r>
          </a:p>
          <a:p>
            <a:r>
              <a:rPr lang="ru-RU" dirty="0"/>
              <a:t>Деловая игра это процесс, в котором на основе игрового замысла моделируется реальная обстановка, где выполняются конкретные действия, выбирается оптимальный вариант решения задачи и имитируется его реализация в практической жизни</a:t>
            </a:r>
            <a:r>
              <a:rPr lang="ru-RU" b="1" dirty="0"/>
              <a:t>. Понятие деловой игры можно определить иным способом. Это модель взаимодействия людей в процессе достижения некоторых целей – экономических, производственных, политических.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62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Подготовительный этап</a:t>
            </a:r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В </a:t>
            </a:r>
            <a:r>
              <a:rPr lang="ru-RU" i="1" dirty="0"/>
              <a:t>классе </a:t>
            </a:r>
            <a:r>
              <a:rPr lang="ru-RU" i="1" dirty="0" smtClean="0"/>
              <a:t>учащиеся </a:t>
            </a:r>
            <a:r>
              <a:rPr lang="ru-RU" i="1" dirty="0"/>
              <a:t>выбирают </a:t>
            </a:r>
            <a:r>
              <a:rPr lang="ru-RU" i="1" dirty="0" smtClean="0"/>
              <a:t>4 менеджера, </a:t>
            </a:r>
            <a:r>
              <a:rPr lang="ru-RU" i="1" dirty="0"/>
              <a:t>которые набирают команду из учеников класса. </a:t>
            </a:r>
            <a:endParaRPr lang="ru-RU" i="1" dirty="0" smtClean="0"/>
          </a:p>
          <a:p>
            <a:r>
              <a:rPr lang="ru-RU" i="1" dirty="0" smtClean="0"/>
              <a:t>Четыре команды </a:t>
            </a:r>
            <a:r>
              <a:rPr lang="ru-RU" i="1" dirty="0"/>
              <a:t>по </a:t>
            </a:r>
            <a:r>
              <a:rPr lang="ru-RU" i="1" dirty="0" smtClean="0"/>
              <a:t>6 </a:t>
            </a:r>
            <a:r>
              <a:rPr lang="ru-RU" i="1" dirty="0"/>
              <a:t>учеников. 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Надежда\AppData\Local\Microsoft\Windows\Temporary Internet Files\Content.IE5\D4HL5D09\MC900250419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44046" y="2436585"/>
            <a:ext cx="2151707" cy="2551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553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u="sng" dirty="0"/>
              <a:t>1этап – Экспресс-опрос</a:t>
            </a:r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 </a:t>
            </a:r>
            <a:r>
              <a:rPr lang="ru-RU" i="1" dirty="0" smtClean="0"/>
              <a:t>Дать </a:t>
            </a:r>
            <a:r>
              <a:rPr lang="ru-RU" i="1" dirty="0"/>
              <a:t>определение площади плоских фигур. Сформулировать основные свойства площадей плоских фигур. Записать на доске формулы вычисления площадей плоских фигур.</a:t>
            </a:r>
            <a:endParaRPr lang="ru-RU" dirty="0"/>
          </a:p>
          <a:p>
            <a:r>
              <a:rPr lang="ru-RU" i="1" dirty="0" smtClean="0"/>
              <a:t>К доске по одному представителю</a:t>
            </a:r>
            <a:r>
              <a:rPr lang="ru-RU" i="1" dirty="0"/>
              <a:t> </a:t>
            </a:r>
            <a:r>
              <a:rPr lang="ru-RU" i="1" dirty="0" smtClean="0"/>
              <a:t> от команд.</a:t>
            </a:r>
            <a:endParaRPr lang="ru-RU" i="1" dirty="0"/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56576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2этап – Знание теории.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i="1" dirty="0" smtClean="0"/>
              <a:t>Представители </a:t>
            </a:r>
            <a:r>
              <a:rPr lang="ru-RU" i="1" dirty="0"/>
              <a:t>фирм формулируют и доказывают теоремы о вычислении площадей плоских фигур.</a:t>
            </a:r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Надежда\AppData\Local\Microsoft\Windows\Temporary Internet Files\Content.IE5\74FVTT6X\MC9002955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628800"/>
            <a:ext cx="417646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29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800" b="1" u="sng" dirty="0"/>
              <a:t>3этап – Выполнение заказа банка, то есть применение знаний в практической деятельности</a:t>
            </a:r>
            <a:endParaRPr lang="ru-RU" sz="280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Каждой фирме выдаётся пакет документов: </a:t>
            </a:r>
            <a:endParaRPr lang="ru-RU" dirty="0"/>
          </a:p>
          <a:p>
            <a:r>
              <a:rPr lang="ru-RU" i="1" dirty="0"/>
              <a:t>1) Заказ на выполнение услуг по ремонту квартиры.</a:t>
            </a:r>
            <a:endParaRPr lang="ru-RU" dirty="0"/>
          </a:p>
          <a:p>
            <a:r>
              <a:rPr lang="ru-RU" i="1" dirty="0"/>
              <a:t>2) Прайс-лист цен строительных материалов.</a:t>
            </a:r>
            <a:endParaRPr lang="ru-RU" dirty="0"/>
          </a:p>
          <a:p>
            <a:r>
              <a:rPr lang="ru-RU" i="1" dirty="0"/>
              <a:t>3) Прейскурант цен на стоимость услуг.</a:t>
            </a:r>
            <a:endParaRPr lang="ru-RU" dirty="0"/>
          </a:p>
          <a:p>
            <a:endParaRPr lang="ru-RU" dirty="0"/>
          </a:p>
        </p:txBody>
      </p:sp>
      <p:pic>
        <p:nvPicPr>
          <p:cNvPr id="3075" name="Picture 3" descr="C:\Users\Надежда\AppData\Local\Microsoft\Windows\Temporary Internet Files\Content.IE5\D4HL5D09\MP900309638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91100" y="2407825"/>
            <a:ext cx="3657600" cy="260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36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Пакет документов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/>
              <a:t>Заказ на выполнение услуг по ремонту квартир</a:t>
            </a:r>
            <a:endParaRPr lang="ru-RU" dirty="0"/>
          </a:p>
          <a:p>
            <a:r>
              <a:rPr lang="ru-RU" dirty="0"/>
              <a:t>Необходимо выяснить количество материала для выполнения заказа (выполнить расчёты, проверить, используя формулы площадей); </a:t>
            </a:r>
            <a:endParaRPr lang="ru-RU" dirty="0" smtClean="0"/>
          </a:p>
          <a:p>
            <a:r>
              <a:rPr lang="ru-RU" dirty="0" smtClean="0"/>
              <a:t>стоимость </a:t>
            </a:r>
            <a:r>
              <a:rPr lang="ru-RU" dirty="0"/>
              <a:t>материалов; </a:t>
            </a:r>
            <a:endParaRPr lang="ru-RU" dirty="0" smtClean="0"/>
          </a:p>
          <a:p>
            <a:r>
              <a:rPr lang="ru-RU" dirty="0" smtClean="0"/>
              <a:t>стоимость </a:t>
            </a:r>
            <a:r>
              <a:rPr lang="ru-RU" dirty="0"/>
              <a:t>выполненных работ.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pic>
        <p:nvPicPr>
          <p:cNvPr id="4098" name="Picture 2" descr="C:\Users\Надежда\AppData\Local\Microsoft\Windows\Temporary Internet Files\Content.IE5\D4HL5D09\MP90040104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129028"/>
            <a:ext cx="3960440" cy="3388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79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Прейскурант цен на стоимость услуг (за 1 м</a:t>
            </a:r>
            <a:r>
              <a:rPr lang="ru-RU" baseline="30000" dirty="0"/>
              <a:t>2</a:t>
            </a:r>
            <a:r>
              <a:rPr lang="ru-RU" dirty="0"/>
              <a:t>) </a:t>
            </a:r>
            <a:br>
              <a:rPr lang="ru-RU" dirty="0"/>
            </a:br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lvl="0"/>
            <a:r>
              <a:rPr lang="ru-RU" sz="11200" dirty="0" smtClean="0"/>
              <a:t>Настил </a:t>
            </a:r>
            <a:r>
              <a:rPr lang="ru-RU" sz="11200" dirty="0"/>
              <a:t>линолеума -140 рублей. </a:t>
            </a:r>
          </a:p>
          <a:p>
            <a:pPr lvl="0"/>
            <a:r>
              <a:rPr lang="ru-RU" sz="11200" dirty="0"/>
              <a:t>Настил паркета - 170 рублей. </a:t>
            </a:r>
          </a:p>
          <a:p>
            <a:pPr lvl="0"/>
            <a:r>
              <a:rPr lang="ru-RU" sz="11200" dirty="0"/>
              <a:t>Покраска пола - 60 рублей. </a:t>
            </a:r>
          </a:p>
          <a:p>
            <a:pPr lvl="0"/>
            <a:r>
              <a:rPr lang="ru-RU" sz="11200" dirty="0"/>
              <a:t>Укладка кафеля -300 рублей. </a:t>
            </a:r>
          </a:p>
          <a:p>
            <a:pPr lvl="0"/>
            <a:r>
              <a:rPr lang="ru-RU" sz="11200" dirty="0"/>
              <a:t>Наклеивание обоев - 150 рублей. </a:t>
            </a:r>
          </a:p>
          <a:p>
            <a:pPr lvl="0"/>
            <a:r>
              <a:rPr lang="ru-RU" sz="11200" dirty="0"/>
              <a:t>Ремонт потолка -250  рублей. </a:t>
            </a:r>
          </a:p>
          <a:p>
            <a:pPr marL="0" indent="0">
              <a:buNone/>
            </a:pPr>
            <a:r>
              <a:rPr lang="ru-RU" sz="12300" b="1" dirty="0"/>
              <a:t> </a:t>
            </a:r>
            <a:endParaRPr lang="ru-RU" sz="12300" dirty="0"/>
          </a:p>
          <a:p>
            <a:pPr marL="0" indent="0">
              <a:buNone/>
            </a:pPr>
            <a:r>
              <a:rPr lang="ru-RU" sz="12300" b="1" dirty="0"/>
              <a:t> </a:t>
            </a:r>
            <a:endParaRPr lang="ru-RU" sz="12300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00808"/>
            <a:ext cx="3672408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91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Прайс-лист цен строительных материалов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модуль "Геометрия"</a:t>
            </a:r>
            <a:endParaRPr lang="ru-RU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"/>
          </p:nvPr>
        </p:nvGraphicFramePr>
        <p:xfrm>
          <a:off x="457200" y="2156301"/>
          <a:ext cx="8229600" cy="3413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Наименование материла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Цена (в рублях)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Количество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Потолочная плитка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штука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Потолочный бордюр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штука - 1,2 метра.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Краска половая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банка - 1 кг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Обои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рулон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Паркетные плитки: </a:t>
                      </a:r>
                      <a:endParaRPr lang="ru-RU" sz="1200">
                        <a:effectLst/>
                      </a:endParaRPr>
                    </a:p>
                    <a:p>
                      <a:r>
                        <a:rPr lang="ru-RU" sz="1400">
                          <a:effectLst/>
                        </a:rPr>
                        <a:t>треугольник,</a:t>
                      </a:r>
                      <a:endParaRPr lang="ru-RU" sz="1000">
                        <a:effectLst/>
                      </a:endParaRPr>
                    </a:p>
                    <a:p>
                      <a:r>
                        <a:rPr lang="ru-RU" sz="1400">
                          <a:effectLst/>
                        </a:rPr>
                        <a:t>параллелограмм,</a:t>
                      </a:r>
                      <a:endParaRPr lang="ru-RU" sz="1000">
                        <a:effectLst/>
                      </a:endParaRPr>
                    </a:p>
                    <a:p>
                      <a:r>
                        <a:rPr lang="ru-RU" sz="1400">
                          <a:effectLst/>
                        </a:rPr>
                        <a:t>трапеция.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 </a:t>
                      </a:r>
                      <a:endParaRPr lang="ru-RU" sz="1200">
                        <a:effectLst/>
                      </a:endParaRPr>
                    </a:p>
                    <a:p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000">
                        <a:effectLst/>
                      </a:endParaRPr>
                    </a:p>
                    <a:p>
                      <a:r>
                        <a:rPr lang="ru-RU" sz="1400">
                          <a:effectLst/>
                        </a:rPr>
                        <a:t>40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штука </a:t>
                      </a:r>
                      <a:endParaRPr lang="ru-RU" sz="1200">
                        <a:effectLst/>
                      </a:endParaRPr>
                    </a:p>
                    <a:p>
                      <a:r>
                        <a:rPr lang="ru-RU" sz="1400">
                          <a:effectLst/>
                        </a:rPr>
                        <a:t>1 штука</a:t>
                      </a:r>
                      <a:endParaRPr lang="ru-RU" sz="1000">
                        <a:effectLst/>
                      </a:endParaRPr>
                    </a:p>
                    <a:p>
                      <a:r>
                        <a:rPr lang="ru-RU" sz="1400">
                          <a:effectLst/>
                        </a:rPr>
                        <a:t>1 штука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Линолеум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320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м</a:t>
                      </a:r>
                      <a:r>
                        <a:rPr lang="ru-RU" sz="1400" baseline="30000">
                          <a:effectLst/>
                        </a:rPr>
                        <a:t>2</a:t>
                      </a:r>
                      <a:r>
                        <a:rPr lang="ru-RU" sz="1400">
                          <a:effectLst/>
                        </a:rPr>
                        <a:t>, ширина - 1м</a:t>
                      </a:r>
                      <a:r>
                        <a:rPr lang="ru-RU" sz="1400" baseline="30000">
                          <a:effectLst/>
                        </a:rPr>
                        <a:t>2</a:t>
                      </a:r>
                      <a:r>
                        <a:rPr lang="ru-RU" sz="1400">
                          <a:effectLst/>
                        </a:rPr>
                        <a:t>, 1,5 м</a:t>
                      </a:r>
                      <a:r>
                        <a:rPr lang="ru-RU" sz="1400" baseline="30000">
                          <a:effectLst/>
                        </a:rPr>
                        <a:t>2</a:t>
                      </a:r>
                      <a:r>
                        <a:rPr lang="ru-RU" sz="1400">
                          <a:effectLst/>
                        </a:rPr>
                        <a:t>, 2м</a:t>
                      </a:r>
                      <a:r>
                        <a:rPr lang="ru-RU" sz="1400" baseline="30000">
                          <a:effectLst/>
                        </a:rPr>
                        <a:t>2</a:t>
                      </a:r>
                      <a:r>
                        <a:rPr lang="ru-RU" sz="1400">
                          <a:effectLst/>
                        </a:rPr>
                        <a:t>,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Кафель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 м</a:t>
                      </a:r>
                      <a:r>
                        <a:rPr lang="ru-RU" sz="1400" baseline="300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87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87</TotalTime>
  <Words>587</Words>
  <Application>Microsoft Office PowerPoint</Application>
  <PresentationFormat>Экран (4:3)</PresentationFormat>
  <Paragraphs>107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Официальная</vt:lpstr>
      <vt:lpstr> «Площади плоских фигур» (урок – повторение)</vt:lpstr>
      <vt:lpstr>Вступительное слово учителя</vt:lpstr>
      <vt:lpstr>Подготовительный этап</vt:lpstr>
      <vt:lpstr>1этап – Экспресс-опрос</vt:lpstr>
      <vt:lpstr>2этап – Знание теории. </vt:lpstr>
      <vt:lpstr>3этап – Выполнение заказа банка, то есть применение знаний в практической деятельности</vt:lpstr>
      <vt:lpstr>Пакет документов </vt:lpstr>
      <vt:lpstr>Прейскурант цен на стоимость услуг (за 1 м2)  </vt:lpstr>
      <vt:lpstr>Прайс-лист цен строительных материалов</vt:lpstr>
      <vt:lpstr>Заказ№1</vt:lpstr>
      <vt:lpstr>Презентация PowerPoint</vt:lpstr>
      <vt:lpstr>Заказ №2</vt:lpstr>
      <vt:lpstr>Заказ №3</vt:lpstr>
      <vt:lpstr>Презентация PowerPoint</vt:lpstr>
      <vt:lpstr>Заказ №4</vt:lpstr>
      <vt:lpstr>4 этап.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Деловая игра «Площади плоских фигур»</dc:title>
  <dc:creator>Надежда</dc:creator>
  <cp:lastModifiedBy>Надежда</cp:lastModifiedBy>
  <cp:revision>12</cp:revision>
  <dcterms:created xsi:type="dcterms:W3CDTF">2013-04-06T06:47:40Z</dcterms:created>
  <dcterms:modified xsi:type="dcterms:W3CDTF">2013-09-07T06:31:09Z</dcterms:modified>
</cp:coreProperties>
</file>