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0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F192D-FB27-43B0-9532-1F751ADC0EE8}" type="datetimeFigureOut">
              <a:rPr lang="ru-RU" smtClean="0"/>
              <a:pPr/>
              <a:t>13.10.2013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592075-F0F0-4488-AA22-559CB4BF0B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4454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CA%EE%ED%F4%F3%F6%E8%E9" TargetMode="External"/><Relationship Id="rId2" Type="http://schemas.openxmlformats.org/officeDocument/2006/relationships/hyperlink" Target="http://ru.wikipedia.org/wiki/%C1%F3%E4%E4%E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ru.m.wikipedia.org/wiki/%D0%9C%D0%BE%D0%B8%D1%81%D0%B5%D0%B9" TargetMode="External"/><Relationship Id="rId4" Type="http://schemas.openxmlformats.org/officeDocument/2006/relationships/hyperlink" Target="http://ru.wikipedia.org/wiki/%CC%E0%ED%F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2426" y="457201"/>
            <a:ext cx="8612062" cy="1387623"/>
          </a:xfrm>
        </p:spPr>
        <p:txBody>
          <a:bodyPr>
            <a:normAutofit/>
          </a:bodyPr>
          <a:lstStyle/>
          <a:p>
            <a:r>
              <a:rPr lang="ru-RU" b="1" dirty="0" smtClean="0"/>
              <a:t>Что значит быть нравственным?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2426" y="2420888"/>
            <a:ext cx="8468046" cy="3600400"/>
          </a:xfrm>
        </p:spPr>
        <p:txBody>
          <a:bodyPr>
            <a:noAutofit/>
          </a:bodyPr>
          <a:lstStyle/>
          <a:p>
            <a:r>
              <a:rPr lang="ru-RU" sz="4400" b="1" i="1" dirty="0" smtClean="0"/>
              <a:t>«Золотое правило» нравственности</a:t>
            </a:r>
          </a:p>
          <a:p>
            <a:endParaRPr lang="ru-RU" b="1" dirty="0" smtClean="0"/>
          </a:p>
          <a:p>
            <a:endParaRPr lang="ru-RU" b="1" dirty="0" smtClean="0"/>
          </a:p>
          <a:p>
            <a:pPr algn="r"/>
            <a:r>
              <a:rPr lang="ru-RU" dirty="0" smtClean="0">
                <a:solidFill>
                  <a:srgbClr val="002060"/>
                </a:solidFill>
              </a:rPr>
              <a:t>Презентацию выполнила </a:t>
            </a:r>
          </a:p>
          <a:p>
            <a:pPr algn="r"/>
            <a:r>
              <a:rPr lang="ru-RU" dirty="0">
                <a:solidFill>
                  <a:srgbClr val="002060"/>
                </a:solidFill>
              </a:rPr>
              <a:t>у</a:t>
            </a:r>
            <a:r>
              <a:rPr lang="ru-RU" dirty="0" smtClean="0">
                <a:solidFill>
                  <a:srgbClr val="002060"/>
                </a:solidFill>
              </a:rPr>
              <a:t>читель начальных классов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</a:rPr>
              <a:t>ГБОУ СОШ № 276 г. Москвы</a:t>
            </a:r>
          </a:p>
          <a:p>
            <a:pPr algn="r"/>
            <a:r>
              <a:rPr lang="ru-RU" dirty="0" err="1" smtClean="0">
                <a:solidFill>
                  <a:srgbClr val="002060"/>
                </a:solidFill>
              </a:rPr>
              <a:t>Колегаева</a:t>
            </a:r>
            <a:r>
              <a:rPr lang="ru-RU" dirty="0" smtClean="0">
                <a:solidFill>
                  <a:srgbClr val="002060"/>
                </a:solidFill>
              </a:rPr>
              <a:t> Ольга Владимировна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0335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4294967295"/>
          </p:nvPr>
        </p:nvSpPr>
        <p:spPr>
          <a:xfrm>
            <a:off x="395536" y="764704"/>
            <a:ext cx="8280920" cy="56886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 smtClean="0"/>
              <a:t>Подберите подходящее по смыслу имя существительное.</a:t>
            </a:r>
          </a:p>
          <a:p>
            <a:pPr marL="0" indent="0">
              <a:buNone/>
            </a:pPr>
            <a:r>
              <a:rPr lang="ru-RU" sz="3200" b="1" dirty="0" smtClean="0"/>
              <a:t>                                         </a:t>
            </a:r>
          </a:p>
          <a:p>
            <a:endParaRPr lang="ru-RU" sz="3200" b="1" dirty="0" smtClean="0"/>
          </a:p>
          <a:p>
            <a:pPr marL="0" indent="0">
              <a:buNone/>
            </a:pPr>
            <a:r>
              <a:rPr lang="ru-RU" sz="4400" b="1" dirty="0" smtClean="0"/>
              <a:t>                                         ключик</a:t>
            </a:r>
            <a:endParaRPr lang="ru-RU" sz="4400" b="1" dirty="0"/>
          </a:p>
          <a:p>
            <a:pPr marL="0" indent="0">
              <a:buNone/>
            </a:pPr>
            <a:r>
              <a:rPr lang="ru-RU" sz="3200" b="1" dirty="0" smtClean="0"/>
              <a:t>         </a:t>
            </a:r>
            <a:r>
              <a:rPr lang="ru-RU" sz="6000" b="1" dirty="0" smtClean="0"/>
              <a:t>Золотой        </a:t>
            </a:r>
            <a:r>
              <a:rPr lang="ru-RU" sz="4400" b="1" dirty="0" smtClean="0"/>
              <a:t>человек</a:t>
            </a:r>
          </a:p>
          <a:p>
            <a:pPr marL="0" indent="0">
              <a:buNone/>
            </a:pPr>
            <a:r>
              <a:rPr lang="ru-RU" sz="4400" b="1" dirty="0"/>
              <a:t> </a:t>
            </a:r>
            <a:r>
              <a:rPr lang="ru-RU" sz="4400" b="1" dirty="0" smtClean="0"/>
              <a:t>                                         век</a:t>
            </a:r>
          </a:p>
          <a:p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xmlns="" val="3982323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>
            <a:normAutofit/>
          </a:bodyPr>
          <a:lstStyle/>
          <a:p>
            <a:r>
              <a:rPr lang="ru-RU" b="1" dirty="0" smtClean="0"/>
              <a:t>Будда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7" y="1196752"/>
            <a:ext cx="8352928" cy="4929411"/>
          </a:xfrm>
        </p:spPr>
        <p:txBody>
          <a:bodyPr/>
          <a:lstStyle/>
          <a:p>
            <a:pPr marL="0" indent="0">
              <a:buNone/>
            </a:pPr>
            <a:r>
              <a:rPr lang="ru-RU" b="1" dirty="0" err="1" smtClean="0">
                <a:solidFill>
                  <a:srgbClr val="002060"/>
                </a:solidFill>
              </a:rPr>
              <a:t>Бу́дда</a:t>
            </a:r>
            <a:r>
              <a:rPr lang="ru-RU" b="1" dirty="0" smtClean="0">
                <a:solidFill>
                  <a:srgbClr val="002060"/>
                </a:solidFill>
              </a:rPr>
              <a:t> -  </a:t>
            </a:r>
            <a:r>
              <a:rPr lang="ru-RU" b="1" dirty="0">
                <a:solidFill>
                  <a:srgbClr val="002060"/>
                </a:solidFill>
              </a:rPr>
              <a:t>буквально — «пробудившийся», «просветленный</a:t>
            </a:r>
            <a:r>
              <a:rPr lang="ru-RU" b="1" dirty="0" smtClean="0">
                <a:solidFill>
                  <a:srgbClr val="002060"/>
                </a:solidFill>
              </a:rPr>
              <a:t>» 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2060"/>
                </a:solidFill>
              </a:rPr>
              <a:t>«Не делай другим того, что сам считаешь злом».</a:t>
            </a:r>
          </a:p>
          <a:p>
            <a:pPr marL="0" indent="0">
              <a:buNone/>
            </a:pP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3114182"/>
            <a:ext cx="1744817" cy="24066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31840" y="2780928"/>
            <a:ext cx="2484276" cy="16561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72200" y="2793504"/>
            <a:ext cx="2286000" cy="304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31840" y="4831502"/>
            <a:ext cx="2160240" cy="16201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29705218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124744"/>
            <a:ext cx="8352927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>
                <a:solidFill>
                  <a:srgbClr val="002060"/>
                </a:solidFill>
              </a:rPr>
              <a:t>Настоящее имя — Кун </a:t>
            </a:r>
            <a:r>
              <a:rPr lang="ru-RU" sz="2800" b="1" dirty="0" err="1">
                <a:solidFill>
                  <a:srgbClr val="002060"/>
                </a:solidFill>
              </a:rPr>
              <a:t>Цю</a:t>
            </a:r>
            <a:r>
              <a:rPr lang="ru-RU" sz="2800" b="1" dirty="0">
                <a:solidFill>
                  <a:srgbClr val="002060"/>
                </a:solidFill>
              </a:rPr>
              <a:t> (</a:t>
            </a:r>
            <a:r>
              <a:rPr lang="ru-RU" sz="2800" b="1" dirty="0" err="1">
                <a:solidFill>
                  <a:srgbClr val="002060"/>
                </a:solidFill>
              </a:rPr>
              <a:t>孔丘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Kǒng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Qiū</a:t>
            </a:r>
            <a:r>
              <a:rPr lang="ru-RU" sz="2800" b="1" dirty="0">
                <a:solidFill>
                  <a:srgbClr val="002060"/>
                </a:solidFill>
              </a:rPr>
              <a:t>), но в литературе часто именуется Кун-</a:t>
            </a:r>
            <a:r>
              <a:rPr lang="ru-RU" sz="2800" b="1" dirty="0" err="1">
                <a:solidFill>
                  <a:srgbClr val="002060"/>
                </a:solidFill>
              </a:rPr>
              <a:t>цзы</a:t>
            </a:r>
            <a:r>
              <a:rPr lang="ru-RU" sz="2800" b="1" dirty="0">
                <a:solidFill>
                  <a:srgbClr val="002060"/>
                </a:solidFill>
              </a:rPr>
              <a:t>, Кун Фу-</a:t>
            </a:r>
            <a:r>
              <a:rPr lang="ru-RU" sz="2800" b="1" dirty="0" err="1">
                <a:solidFill>
                  <a:srgbClr val="002060"/>
                </a:solidFill>
              </a:rPr>
              <a:t>Цзы</a:t>
            </a:r>
            <a:r>
              <a:rPr lang="ru-RU" sz="2800" b="1" dirty="0">
                <a:solidFill>
                  <a:srgbClr val="002060"/>
                </a:solidFill>
              </a:rPr>
              <a:t> («учитель Кун</a:t>
            </a:r>
            <a:r>
              <a:rPr lang="ru-RU" sz="2800" b="1" dirty="0" smtClean="0">
                <a:solidFill>
                  <a:srgbClr val="002060"/>
                </a:solidFill>
              </a:rPr>
              <a:t>») </a:t>
            </a:r>
            <a:r>
              <a:rPr lang="ru-RU" sz="2800" b="1" dirty="0">
                <a:solidFill>
                  <a:srgbClr val="002060"/>
                </a:solidFill>
              </a:rPr>
              <a:t>или просто </a:t>
            </a:r>
            <a:r>
              <a:rPr lang="ru-RU" sz="2800" b="1" dirty="0" err="1">
                <a:solidFill>
                  <a:srgbClr val="002060"/>
                </a:solidFill>
              </a:rPr>
              <a:t>Цзы</a:t>
            </a:r>
            <a:r>
              <a:rPr lang="ru-RU" sz="2800" b="1" dirty="0">
                <a:solidFill>
                  <a:srgbClr val="002060"/>
                </a:solidFill>
              </a:rPr>
              <a:t> — «Учитель». </a:t>
            </a:r>
            <a:endParaRPr lang="ru-RU" sz="2800" b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«Только </a:t>
            </a:r>
            <a:r>
              <a:rPr lang="ru-RU" sz="2800" b="1" dirty="0">
                <a:solidFill>
                  <a:srgbClr val="002060"/>
                </a:solidFill>
              </a:rPr>
              <a:t>добро ведет к счастью». </a:t>
            </a:r>
            <a:endParaRPr lang="ru-RU" sz="2800" b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sz="2800" b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/>
          <a:lstStyle/>
          <a:p>
            <a:r>
              <a:rPr lang="ru-RU" b="1" dirty="0" smtClean="0"/>
              <a:t>Конфуций</a:t>
            </a:r>
            <a:endParaRPr lang="ru-RU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31840" y="3140968"/>
            <a:ext cx="2514600" cy="35570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1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4188127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052736"/>
            <a:ext cx="8424936" cy="4929411"/>
          </a:xfrm>
        </p:spPr>
        <p:txBody>
          <a:bodyPr>
            <a:normAutofit/>
          </a:bodyPr>
          <a:lstStyle/>
          <a:p>
            <a:r>
              <a:rPr lang="ru-RU" sz="2800" b="1" dirty="0" err="1">
                <a:solidFill>
                  <a:srgbClr val="002060"/>
                </a:solidFill>
              </a:rPr>
              <a:t>Ма́ну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>
                <a:solidFill>
                  <a:srgbClr val="002060"/>
                </a:solidFill>
              </a:rPr>
              <a:t>— титул, которым в текстах индуизма называют прародителя человеческого рода. </a:t>
            </a:r>
            <a:endParaRPr lang="ru-RU" sz="28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28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28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«Не </a:t>
            </a:r>
            <a:r>
              <a:rPr lang="ru-RU" sz="2800" b="1" dirty="0">
                <a:solidFill>
                  <a:srgbClr val="002060"/>
                </a:solidFill>
              </a:rPr>
              <a:t>делай другим того, </a:t>
            </a:r>
            <a:endParaRPr lang="ru-RU" sz="28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что </a:t>
            </a:r>
            <a:r>
              <a:rPr lang="ru-RU" sz="2800" b="1" dirty="0">
                <a:solidFill>
                  <a:srgbClr val="002060"/>
                </a:solidFill>
              </a:rPr>
              <a:t>причинило бы тебе боль».</a:t>
            </a:r>
            <a:endParaRPr lang="ru-RU" sz="28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/>
          <a:lstStyle/>
          <a:p>
            <a:r>
              <a:rPr lang="ru-RU" b="1" dirty="0" smtClean="0"/>
              <a:t>Ману</a:t>
            </a:r>
            <a:endParaRPr lang="ru-RU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26182" y="2348880"/>
            <a:ext cx="3062538" cy="40578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428324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7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sz="2800" b="1" dirty="0">
                <a:solidFill>
                  <a:srgbClr val="002060"/>
                </a:solidFill>
              </a:rPr>
              <a:t>Моисе́й (ивр. </a:t>
            </a:r>
            <a:r>
              <a:rPr lang="he-IL" sz="2800" b="1" dirty="0">
                <a:solidFill>
                  <a:srgbClr val="002060"/>
                </a:solidFill>
              </a:rPr>
              <a:t>משֶׁה‎, </a:t>
            </a:r>
            <a:r>
              <a:rPr lang="vi-VN" sz="2800" b="1" dirty="0">
                <a:solidFill>
                  <a:srgbClr val="002060"/>
                </a:solidFill>
              </a:rPr>
              <a:t>Моше́, «взятый (спасённый) из воды</a:t>
            </a:r>
            <a:r>
              <a:rPr lang="vi-VN" sz="2800" b="1" dirty="0" smtClean="0">
                <a:solidFill>
                  <a:srgbClr val="002060"/>
                </a:solidFill>
              </a:rPr>
              <a:t>» </a:t>
            </a:r>
            <a:r>
              <a:rPr lang="vi-VN" sz="2800" b="1" dirty="0">
                <a:solidFill>
                  <a:srgbClr val="002060"/>
                </a:solidFill>
              </a:rPr>
              <a:t>— еврейский пророк и законодатель, основоположник </a:t>
            </a:r>
            <a:r>
              <a:rPr lang="vi-VN" sz="2800" b="1" dirty="0" smtClean="0">
                <a:solidFill>
                  <a:srgbClr val="002060"/>
                </a:solidFill>
              </a:rPr>
              <a:t>иудаизма</a:t>
            </a:r>
            <a:r>
              <a:rPr lang="ru-RU" sz="2800" b="1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86416"/>
          </a:xfrm>
        </p:spPr>
        <p:txBody>
          <a:bodyPr/>
          <a:lstStyle/>
          <a:p>
            <a:r>
              <a:rPr lang="ru-RU" b="1" dirty="0" smtClean="0"/>
              <a:t>Моисей</a:t>
            </a:r>
            <a:endParaRPr lang="ru-RU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02000" y="2708920"/>
            <a:ext cx="2540000" cy="381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2710170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7" cy="49294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Относись </a:t>
            </a:r>
            <a:r>
              <a:rPr lang="ru-RU" sz="3600" b="1" dirty="0">
                <a:solidFill>
                  <a:srgbClr val="002060"/>
                </a:solidFill>
              </a:rPr>
              <a:t>к другим так, как хочешь, чтобы они </a:t>
            </a:r>
            <a:r>
              <a:rPr lang="ru-RU" sz="3600" b="1" dirty="0" smtClean="0">
                <a:solidFill>
                  <a:srgbClr val="002060"/>
                </a:solidFill>
              </a:rPr>
              <a:t>относились </a:t>
            </a:r>
            <a:r>
              <a:rPr lang="ru-RU" sz="3600" b="1" dirty="0">
                <a:solidFill>
                  <a:srgbClr val="002060"/>
                </a:solidFill>
              </a:rPr>
              <a:t>к тебе. </a:t>
            </a:r>
            <a:endParaRPr lang="ru-RU" sz="3600" b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8641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«Золотое правило» нравственности</a:t>
            </a:r>
            <a:endParaRPr lang="ru-RU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23728" y="2558248"/>
            <a:ext cx="4887170" cy="37401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xmlns="" val="1669814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564904"/>
            <a:ext cx="8424935" cy="3561259"/>
          </a:xfrm>
        </p:spPr>
        <p:txBody>
          <a:bodyPr/>
          <a:lstStyle/>
          <a:p>
            <a:r>
              <a:rPr lang="en-US" dirty="0">
                <a:hlinkClick r:id="rId2"/>
              </a:rPr>
              <a:t>http://ru.wikipedia.org/wiki/%</a:t>
            </a:r>
            <a:r>
              <a:rPr lang="en-US" dirty="0" smtClean="0">
                <a:hlinkClick r:id="rId2"/>
              </a:rPr>
              <a:t>C1%F3%E4%E4%E0</a:t>
            </a:r>
            <a:endParaRPr lang="ru-RU" dirty="0" smtClean="0"/>
          </a:p>
          <a:p>
            <a:r>
              <a:rPr lang="en-US" dirty="0">
                <a:hlinkClick r:id="rId3"/>
              </a:rPr>
              <a:t>http://ru.wikipedia.org/wiki/%</a:t>
            </a:r>
            <a:r>
              <a:rPr lang="en-US" dirty="0" smtClean="0">
                <a:hlinkClick r:id="rId3"/>
              </a:rPr>
              <a:t>CA%EE%ED%F4%F3%F6%E8%E9</a:t>
            </a:r>
            <a:endParaRPr lang="ru-RU" dirty="0" smtClean="0"/>
          </a:p>
          <a:p>
            <a:r>
              <a:rPr lang="en-US" dirty="0">
                <a:hlinkClick r:id="rId4"/>
              </a:rPr>
              <a:t>http://ru.wikipedia.org/wiki/%</a:t>
            </a:r>
            <a:r>
              <a:rPr lang="en-US" dirty="0" smtClean="0">
                <a:hlinkClick r:id="rId4"/>
              </a:rPr>
              <a:t>CC%E0%ED%F3</a:t>
            </a:r>
            <a:endParaRPr lang="ru-RU" dirty="0" smtClean="0"/>
          </a:p>
          <a:p>
            <a:r>
              <a:rPr lang="en-US" dirty="0">
                <a:hlinkClick r:id="rId5"/>
              </a:rPr>
              <a:t>http://ru.m.wikipedia.org/wiki/%</a:t>
            </a:r>
            <a:r>
              <a:rPr lang="en-US" dirty="0" smtClean="0">
                <a:hlinkClick r:id="rId5"/>
              </a:rPr>
              <a:t>D0%9C%D0%BE%D0%B8%D1%81%D0%B5%D0%B9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Использованные материалы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1206783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60</TotalTime>
  <Words>194</Words>
  <Application>Microsoft Office PowerPoint</Application>
  <PresentationFormat>Экран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Что значит быть нравственным?</vt:lpstr>
      <vt:lpstr>Слайд 2</vt:lpstr>
      <vt:lpstr>Будда</vt:lpstr>
      <vt:lpstr>Конфуций</vt:lpstr>
      <vt:lpstr>Ману</vt:lpstr>
      <vt:lpstr>Моисей</vt:lpstr>
      <vt:lpstr>«Золотое правило» нравственности</vt:lpstr>
      <vt:lpstr>Использованные материалы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значит быть нравственным?</dc:title>
  <dc:creator>Ольга</dc:creator>
  <cp:lastModifiedBy>user</cp:lastModifiedBy>
  <cp:revision>11</cp:revision>
  <dcterms:created xsi:type="dcterms:W3CDTF">2013-08-03T08:39:42Z</dcterms:created>
  <dcterms:modified xsi:type="dcterms:W3CDTF">2013-10-13T18:10:40Z</dcterms:modified>
</cp:coreProperties>
</file>