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1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diagrams/quickStyle12.xml" ContentType="application/vnd.openxmlformats-officedocument.drawingml.diagramStyle+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55"/>
  </p:notesMasterIdLst>
  <p:sldIdLst>
    <p:sldId id="284" r:id="rId2"/>
    <p:sldId id="287" r:id="rId3"/>
    <p:sldId id="256" r:id="rId4"/>
    <p:sldId id="348" r:id="rId5"/>
    <p:sldId id="257" r:id="rId6"/>
    <p:sldId id="343" r:id="rId7"/>
    <p:sldId id="344" r:id="rId8"/>
    <p:sldId id="340" r:id="rId9"/>
    <p:sldId id="377" r:id="rId10"/>
    <p:sldId id="379" r:id="rId11"/>
    <p:sldId id="335" r:id="rId12"/>
    <p:sldId id="299" r:id="rId13"/>
    <p:sldId id="350" r:id="rId14"/>
    <p:sldId id="295" r:id="rId15"/>
    <p:sldId id="336" r:id="rId16"/>
    <p:sldId id="324" r:id="rId17"/>
    <p:sldId id="364" r:id="rId18"/>
    <p:sldId id="313" r:id="rId19"/>
    <p:sldId id="296" r:id="rId20"/>
    <p:sldId id="300" r:id="rId21"/>
    <p:sldId id="351" r:id="rId22"/>
    <p:sldId id="307" r:id="rId23"/>
    <p:sldId id="309" r:id="rId24"/>
    <p:sldId id="337" r:id="rId25"/>
    <p:sldId id="311" r:id="rId26"/>
    <p:sldId id="338" r:id="rId27"/>
    <p:sldId id="380" r:id="rId28"/>
    <p:sldId id="352" r:id="rId29"/>
    <p:sldId id="319" r:id="rId30"/>
    <p:sldId id="341" r:id="rId31"/>
    <p:sldId id="277" r:id="rId32"/>
    <p:sldId id="294" r:id="rId33"/>
    <p:sldId id="367" r:id="rId34"/>
    <p:sldId id="372" r:id="rId35"/>
    <p:sldId id="326" r:id="rId36"/>
    <p:sldId id="358" r:id="rId37"/>
    <p:sldId id="357" r:id="rId38"/>
    <p:sldId id="366" r:id="rId39"/>
    <p:sldId id="271" r:id="rId40"/>
    <p:sldId id="330" r:id="rId41"/>
    <p:sldId id="263" r:id="rId42"/>
    <p:sldId id="264" r:id="rId43"/>
    <p:sldId id="260" r:id="rId44"/>
    <p:sldId id="376" r:id="rId45"/>
    <p:sldId id="279" r:id="rId46"/>
    <p:sldId id="331" r:id="rId47"/>
    <p:sldId id="385" r:id="rId48"/>
    <p:sldId id="368" r:id="rId49"/>
    <p:sldId id="374" r:id="rId50"/>
    <p:sldId id="381" r:id="rId51"/>
    <p:sldId id="382" r:id="rId52"/>
    <p:sldId id="384" r:id="rId53"/>
    <p:sldId id="370"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a:srgbClr val="00FF00"/>
    <a:srgbClr val="FF00FF"/>
    <a:srgbClr val="5B0515"/>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85" autoAdjust="0"/>
    <p:restoredTop sz="94660"/>
  </p:normalViewPr>
  <p:slideViewPr>
    <p:cSldViewPr>
      <p:cViewPr varScale="1">
        <p:scale>
          <a:sx n="69" d="100"/>
          <a:sy n="69" d="100"/>
        </p:scale>
        <p:origin x="-58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CDEF8-98DB-4564-BF74-C595DED599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D16D02D-7847-480E-ADF9-8F827C54B5CE}">
      <dgm:prSet custT="1">
        <dgm:style>
          <a:lnRef idx="1">
            <a:schemeClr val="accent4"/>
          </a:lnRef>
          <a:fillRef idx="2">
            <a:schemeClr val="accent4"/>
          </a:fillRef>
          <a:effectRef idx="1">
            <a:schemeClr val="accent4"/>
          </a:effectRef>
          <a:fontRef idx="minor">
            <a:schemeClr val="dk1"/>
          </a:fontRef>
        </dgm:style>
      </dgm:prSet>
      <dgm:spPr/>
      <dgm:t>
        <a:bodyPr/>
        <a:lstStyle/>
        <a:p>
          <a:pPr algn="ctr" rtl="0"/>
          <a:r>
            <a:rPr lang="ru-RU" sz="2400" dirty="0" smtClean="0">
              <a:solidFill>
                <a:schemeClr val="bg1"/>
              </a:solidFill>
              <a:latin typeface="Arial Black" pitchFamily="34" charset="0"/>
            </a:rPr>
            <a:t>Н. Тесла родился 10 июля 1856 года  в семье сербского священника ( Хорватия )</a:t>
          </a:r>
        </a:p>
        <a:p>
          <a:pPr algn="ctr" rtl="0"/>
          <a:r>
            <a:rPr lang="ru-RU" sz="2400" b="1" dirty="0" smtClean="0">
              <a:solidFill>
                <a:schemeClr val="bg1"/>
              </a:solidFill>
              <a:latin typeface="Arial Black" pitchFamily="34" charset="0"/>
            </a:rPr>
            <a:t>С 1862—1874 гг. получает образование </a:t>
          </a:r>
          <a:r>
            <a:rPr lang="ru-RU" sz="2400" i="0" dirty="0" smtClean="0">
              <a:solidFill>
                <a:schemeClr val="bg1"/>
              </a:solidFill>
              <a:latin typeface="Arial Black" pitchFamily="34" charset="0"/>
            </a:rPr>
            <a:t>в начальной школе в </a:t>
          </a:r>
          <a:r>
            <a:rPr lang="ru-RU" sz="2400" i="0" dirty="0" err="1" smtClean="0">
              <a:solidFill>
                <a:schemeClr val="bg1"/>
              </a:solidFill>
              <a:latin typeface="Arial Black" pitchFamily="34" charset="0"/>
            </a:rPr>
            <a:t>Смилянах</a:t>
          </a:r>
          <a:r>
            <a:rPr lang="ru-RU" sz="2400" i="0" dirty="0" smtClean="0">
              <a:solidFill>
                <a:schemeClr val="bg1"/>
              </a:solidFill>
              <a:latin typeface="Arial Black" pitchFamily="34" charset="0"/>
            </a:rPr>
            <a:t>,  а затем в реальном училище в  </a:t>
          </a:r>
          <a:r>
            <a:rPr lang="ru-RU" sz="2400" i="0" dirty="0" err="1" smtClean="0">
              <a:solidFill>
                <a:schemeClr val="bg1"/>
              </a:solidFill>
              <a:latin typeface="Arial Black" pitchFamily="34" charset="0"/>
            </a:rPr>
            <a:t>Госпиче</a:t>
          </a:r>
          <a:r>
            <a:rPr lang="ru-RU" sz="2400" i="0" dirty="0" smtClean="0">
              <a:solidFill>
                <a:srgbClr val="FF0000"/>
              </a:solidFill>
              <a:latin typeface="Arial Black" pitchFamily="34" charset="0"/>
            </a:rPr>
            <a:t>.</a:t>
          </a:r>
          <a:r>
            <a:rPr lang="ru-RU" sz="2400" b="1" i="0" dirty="0" smtClean="0">
              <a:solidFill>
                <a:srgbClr val="FF0000"/>
              </a:solidFill>
              <a:latin typeface="Arial Black" pitchFamily="34" charset="0"/>
            </a:rPr>
            <a:t>              </a:t>
          </a:r>
          <a:endParaRPr lang="ru-RU" sz="1800" b="1" i="0" dirty="0">
            <a:solidFill>
              <a:srgbClr val="FF0000"/>
            </a:solidFill>
            <a:latin typeface="Arial Black" pitchFamily="34" charset="0"/>
          </a:endParaRPr>
        </a:p>
      </dgm:t>
    </dgm:pt>
    <dgm:pt modelId="{9A471934-1653-4D25-A6B7-59F9E579381C}" type="parTrans" cxnId="{BD6C9462-8127-43CE-99EB-94F3D4D9E901}">
      <dgm:prSet/>
      <dgm:spPr/>
      <dgm:t>
        <a:bodyPr/>
        <a:lstStyle/>
        <a:p>
          <a:endParaRPr lang="ru-RU"/>
        </a:p>
      </dgm:t>
    </dgm:pt>
    <dgm:pt modelId="{EBDA178E-314F-4EC3-9F06-A5719F7F9A12}" type="sibTrans" cxnId="{BD6C9462-8127-43CE-99EB-94F3D4D9E901}">
      <dgm:prSet/>
      <dgm:spPr/>
      <dgm:t>
        <a:bodyPr/>
        <a:lstStyle/>
        <a:p>
          <a:endParaRPr lang="ru-RU"/>
        </a:p>
      </dgm:t>
    </dgm:pt>
    <dgm:pt modelId="{AA88C16C-737D-4F5C-AA8F-7EC26F335683}" type="pres">
      <dgm:prSet presAssocID="{0DECDEF8-98DB-4564-BF74-C595DED59966}" presName="linear" presStyleCnt="0">
        <dgm:presLayoutVars>
          <dgm:animLvl val="lvl"/>
          <dgm:resizeHandles val="exact"/>
        </dgm:presLayoutVars>
      </dgm:prSet>
      <dgm:spPr/>
      <dgm:t>
        <a:bodyPr/>
        <a:lstStyle/>
        <a:p>
          <a:endParaRPr lang="ru-RU"/>
        </a:p>
      </dgm:t>
    </dgm:pt>
    <dgm:pt modelId="{3317184F-3F2C-42C4-90A7-2C2B94232C35}" type="pres">
      <dgm:prSet presAssocID="{0D16D02D-7847-480E-ADF9-8F827C54B5CE}" presName="parentText" presStyleLbl="node1" presStyleIdx="0" presStyleCnt="1" custScaleY="507721" custLinFactNeighborY="61794">
        <dgm:presLayoutVars>
          <dgm:chMax val="0"/>
          <dgm:bulletEnabled val="1"/>
        </dgm:presLayoutVars>
      </dgm:prSet>
      <dgm:spPr/>
      <dgm:t>
        <a:bodyPr/>
        <a:lstStyle/>
        <a:p>
          <a:endParaRPr lang="ru-RU"/>
        </a:p>
      </dgm:t>
    </dgm:pt>
  </dgm:ptLst>
  <dgm:cxnLst>
    <dgm:cxn modelId="{BD6C9462-8127-43CE-99EB-94F3D4D9E901}" srcId="{0DECDEF8-98DB-4564-BF74-C595DED59966}" destId="{0D16D02D-7847-480E-ADF9-8F827C54B5CE}" srcOrd="0" destOrd="0" parTransId="{9A471934-1653-4D25-A6B7-59F9E579381C}" sibTransId="{EBDA178E-314F-4EC3-9F06-A5719F7F9A12}"/>
    <dgm:cxn modelId="{1C61091C-3D2E-4C83-A37D-2DEB1046A6B2}" type="presOf" srcId="{0D16D02D-7847-480E-ADF9-8F827C54B5CE}" destId="{3317184F-3F2C-42C4-90A7-2C2B94232C35}" srcOrd="0" destOrd="0" presId="urn:microsoft.com/office/officeart/2005/8/layout/vList2"/>
    <dgm:cxn modelId="{3A0A59ED-754D-4D1F-BEAA-010C58A6A240}" type="presOf" srcId="{0DECDEF8-98DB-4564-BF74-C595DED59966}" destId="{AA88C16C-737D-4F5C-AA8F-7EC26F335683}" srcOrd="0" destOrd="0" presId="urn:microsoft.com/office/officeart/2005/8/layout/vList2"/>
    <dgm:cxn modelId="{E2F54A9D-0561-47FB-B70D-3215383CE50B}" type="presParOf" srcId="{AA88C16C-737D-4F5C-AA8F-7EC26F335683}" destId="{3317184F-3F2C-42C4-90A7-2C2B94232C35}"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D05534-7D33-4082-925F-8FC7AFD92F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07F2E39-00BD-40A1-8694-6F134107E15B}">
      <dgm:prSet custT="1">
        <dgm:style>
          <a:lnRef idx="1">
            <a:schemeClr val="accent4"/>
          </a:lnRef>
          <a:fillRef idx="2">
            <a:schemeClr val="accent4"/>
          </a:fillRef>
          <a:effectRef idx="1">
            <a:schemeClr val="accent4"/>
          </a:effectRef>
          <a:fontRef idx="minor">
            <a:schemeClr val="dk1"/>
          </a:fontRef>
        </dgm:style>
      </dgm:prSet>
      <dgm:spPr>
        <a:ln w="76200">
          <a:solidFill>
            <a:schemeClr val="accent4">
              <a:lumMod val="60000"/>
              <a:lumOff val="40000"/>
            </a:schemeClr>
          </a:solidFill>
        </a:ln>
      </dgm:spPr>
      <dgm:t>
        <a:bodyPr/>
        <a:lstStyle/>
        <a:p>
          <a:pPr rtl="0"/>
          <a:r>
            <a:rPr lang="ru-RU" sz="2800" b="1" dirty="0" smtClean="0">
              <a:solidFill>
                <a:schemeClr val="bg1"/>
              </a:solidFill>
              <a:latin typeface="Arial Black" pitchFamily="34" charset="0"/>
            </a:rPr>
            <a:t>7.</a:t>
          </a:r>
          <a:r>
            <a:rPr lang="ru-RU" sz="2800" b="1" dirty="0" smtClean="0">
              <a:solidFill>
                <a:srgbClr val="FF0000"/>
              </a:solidFill>
              <a:latin typeface="Arial Black" pitchFamily="34" charset="0"/>
            </a:rPr>
            <a:t> </a:t>
          </a:r>
          <a:r>
            <a:rPr lang="ru-RU" sz="2800" b="1" u="sng" dirty="0" smtClean="0">
              <a:solidFill>
                <a:srgbClr val="C00000"/>
              </a:solidFill>
              <a:latin typeface="Arial Black" pitchFamily="34" charset="0"/>
            </a:rPr>
            <a:t>23 июня 1891 года </a:t>
          </a:r>
          <a:r>
            <a:rPr lang="ru-RU" sz="2800" b="1" dirty="0" smtClean="0">
              <a:solidFill>
                <a:schemeClr val="bg1"/>
              </a:solidFill>
              <a:latin typeface="Arial Black" pitchFamily="34" charset="0"/>
            </a:rPr>
            <a:t>Никола Тесла получил патент на первую магнитоиндукционную лампу</a:t>
          </a:r>
          <a:r>
            <a:rPr lang="ru-RU" sz="2300" b="1" dirty="0" smtClean="0">
              <a:solidFill>
                <a:schemeClr val="bg1"/>
              </a:solidFill>
            </a:rPr>
            <a:t>.</a:t>
          </a:r>
          <a:endParaRPr lang="ru-RU" sz="2300" dirty="0">
            <a:solidFill>
              <a:schemeClr val="bg1"/>
            </a:solidFill>
          </a:endParaRPr>
        </a:p>
      </dgm:t>
    </dgm:pt>
    <dgm:pt modelId="{D3ABD53C-AE42-4EA5-AB44-42BCE967EE3F}" type="parTrans" cxnId="{1A077926-F4EC-4640-B541-EB4B83B44546}">
      <dgm:prSet/>
      <dgm:spPr/>
      <dgm:t>
        <a:bodyPr/>
        <a:lstStyle/>
        <a:p>
          <a:endParaRPr lang="ru-RU"/>
        </a:p>
      </dgm:t>
    </dgm:pt>
    <dgm:pt modelId="{D31393A7-BDF1-4525-A40A-C1A807EF574D}" type="sibTrans" cxnId="{1A077926-F4EC-4640-B541-EB4B83B44546}">
      <dgm:prSet/>
      <dgm:spPr/>
      <dgm:t>
        <a:bodyPr/>
        <a:lstStyle/>
        <a:p>
          <a:endParaRPr lang="ru-RU"/>
        </a:p>
      </dgm:t>
    </dgm:pt>
    <dgm:pt modelId="{5A9278F3-C9E6-4E8E-9E8C-F0EAAB82F627}" type="pres">
      <dgm:prSet presAssocID="{67D05534-7D33-4082-925F-8FC7AFD92F54}" presName="linear" presStyleCnt="0">
        <dgm:presLayoutVars>
          <dgm:animLvl val="lvl"/>
          <dgm:resizeHandles val="exact"/>
        </dgm:presLayoutVars>
      </dgm:prSet>
      <dgm:spPr/>
      <dgm:t>
        <a:bodyPr/>
        <a:lstStyle/>
        <a:p>
          <a:endParaRPr lang="ru-RU"/>
        </a:p>
      </dgm:t>
    </dgm:pt>
    <dgm:pt modelId="{0A0E97A1-0629-4EC1-92F9-2F7656F41DF8}" type="pres">
      <dgm:prSet presAssocID="{707F2E39-00BD-40A1-8694-6F134107E15B}" presName="parentText" presStyleLbl="node1" presStyleIdx="0" presStyleCnt="1" custScaleY="546914">
        <dgm:presLayoutVars>
          <dgm:chMax val="0"/>
          <dgm:bulletEnabled val="1"/>
        </dgm:presLayoutVars>
      </dgm:prSet>
      <dgm:spPr/>
      <dgm:t>
        <a:bodyPr/>
        <a:lstStyle/>
        <a:p>
          <a:endParaRPr lang="ru-RU"/>
        </a:p>
      </dgm:t>
    </dgm:pt>
  </dgm:ptLst>
  <dgm:cxnLst>
    <dgm:cxn modelId="{CD00F0C9-C926-4806-ABEB-2C37CC9FB960}" type="presOf" srcId="{67D05534-7D33-4082-925F-8FC7AFD92F54}" destId="{5A9278F3-C9E6-4E8E-9E8C-F0EAAB82F627}" srcOrd="0" destOrd="0" presId="urn:microsoft.com/office/officeart/2005/8/layout/vList2"/>
    <dgm:cxn modelId="{1A077926-F4EC-4640-B541-EB4B83B44546}" srcId="{67D05534-7D33-4082-925F-8FC7AFD92F54}" destId="{707F2E39-00BD-40A1-8694-6F134107E15B}" srcOrd="0" destOrd="0" parTransId="{D3ABD53C-AE42-4EA5-AB44-42BCE967EE3F}" sibTransId="{D31393A7-BDF1-4525-A40A-C1A807EF574D}"/>
    <dgm:cxn modelId="{A9129CCD-DB56-4781-A09F-0169276922C5}" type="presOf" srcId="{707F2E39-00BD-40A1-8694-6F134107E15B}" destId="{0A0E97A1-0629-4EC1-92F9-2F7656F41DF8}" srcOrd="0" destOrd="0" presId="urn:microsoft.com/office/officeart/2005/8/layout/vList2"/>
    <dgm:cxn modelId="{AA097812-95D8-4202-9637-D067B7715F39}" type="presParOf" srcId="{5A9278F3-C9E6-4E8E-9E8C-F0EAAB82F627}" destId="{0A0E97A1-0629-4EC1-92F9-2F7656F41DF8}"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B69AC6-F266-412C-8137-252BE4D119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240B48B-09E7-43B6-934D-0760D5308749}">
      <dgm:prSet custT="1">
        <dgm:style>
          <a:lnRef idx="1">
            <a:schemeClr val="accent4"/>
          </a:lnRef>
          <a:fillRef idx="2">
            <a:schemeClr val="accent4"/>
          </a:fillRef>
          <a:effectRef idx="1">
            <a:schemeClr val="accent4"/>
          </a:effectRef>
          <a:fontRef idx="minor">
            <a:schemeClr val="dk1"/>
          </a:fontRef>
        </dgm:style>
      </dgm:prSet>
      <dgm:spPr>
        <a:ln w="76200"/>
      </dgm:spPr>
      <dgm:t>
        <a:bodyPr/>
        <a:lstStyle/>
        <a:p>
          <a:pPr rtl="0"/>
          <a:r>
            <a:rPr lang="ru-RU" sz="2000" b="1" dirty="0" smtClean="0">
              <a:solidFill>
                <a:schemeClr val="bg1"/>
              </a:solidFill>
              <a:latin typeface="Arial Black" pitchFamily="34" charset="0"/>
            </a:rPr>
            <a:t>8.</a:t>
          </a:r>
          <a:r>
            <a:rPr lang="ru-RU" sz="2000" b="0" dirty="0" smtClean="0">
              <a:solidFill>
                <a:srgbClr val="FF0000"/>
              </a:solidFill>
              <a:latin typeface="Arial Black" pitchFamily="34" charset="0"/>
            </a:rPr>
            <a:t> </a:t>
          </a:r>
          <a:r>
            <a:rPr lang="ru-RU" sz="2000" b="0" u="none" dirty="0" smtClean="0">
              <a:solidFill>
                <a:schemeClr val="bg1"/>
              </a:solidFill>
              <a:latin typeface="Arial Black" pitchFamily="34" charset="0"/>
            </a:rPr>
            <a:t>В</a:t>
          </a:r>
          <a:r>
            <a:rPr lang="ru-RU" sz="2000" b="0" u="sng" dirty="0" smtClean="0">
              <a:solidFill>
                <a:srgbClr val="C00000"/>
              </a:solidFill>
              <a:latin typeface="Arial Black" pitchFamily="34" charset="0"/>
            </a:rPr>
            <a:t> 1891 г. </a:t>
          </a:r>
          <a:r>
            <a:rPr lang="ru-RU" sz="2000" b="0" dirty="0" smtClean="0">
              <a:solidFill>
                <a:schemeClr val="bg1"/>
              </a:solidFill>
              <a:latin typeface="Arial Black" pitchFamily="34" charset="0"/>
            </a:rPr>
            <a:t>на  лекции Тесла  продемонстрировал принципы радиосвязи.</a:t>
          </a:r>
        </a:p>
        <a:p>
          <a:pPr rtl="0"/>
          <a:r>
            <a:rPr lang="ru-RU" sz="2000" b="1" dirty="0" smtClean="0">
              <a:solidFill>
                <a:schemeClr val="bg1"/>
              </a:solidFill>
              <a:latin typeface="Arial Black" pitchFamily="34" charset="0"/>
            </a:rPr>
            <a:t>9. </a:t>
          </a:r>
          <a:r>
            <a:rPr lang="ru-RU" sz="2000" b="0" u="none" dirty="0" smtClean="0">
              <a:solidFill>
                <a:schemeClr val="bg1"/>
              </a:solidFill>
              <a:latin typeface="Arial Black" pitchFamily="34" charset="0"/>
            </a:rPr>
            <a:t>В</a:t>
          </a:r>
          <a:r>
            <a:rPr lang="ru-RU" sz="2000" b="0" u="sng" dirty="0" smtClean="0">
              <a:solidFill>
                <a:srgbClr val="C00000"/>
              </a:solidFill>
              <a:latin typeface="Arial Black" pitchFamily="34" charset="0"/>
            </a:rPr>
            <a:t> 1893 г</a:t>
          </a:r>
          <a:r>
            <a:rPr lang="ru-RU" sz="2000" b="0" dirty="0" smtClean="0">
              <a:solidFill>
                <a:srgbClr val="C00000"/>
              </a:solidFill>
              <a:latin typeface="Arial Black" pitchFamily="34" charset="0"/>
            </a:rPr>
            <a:t>.</a:t>
          </a:r>
          <a:r>
            <a:rPr lang="ru-RU" sz="2000" b="0" dirty="0" smtClean="0">
              <a:solidFill>
                <a:srgbClr val="FF0000"/>
              </a:solidFill>
              <a:latin typeface="Arial Black" pitchFamily="34" charset="0"/>
            </a:rPr>
            <a:t> </a:t>
          </a:r>
          <a:r>
            <a:rPr lang="ru-RU" sz="2000" b="0" dirty="0" smtClean="0">
              <a:solidFill>
                <a:schemeClr val="bg1"/>
              </a:solidFill>
              <a:latin typeface="Arial Black" pitchFamily="34" charset="0"/>
            </a:rPr>
            <a:t>изобрёл мачтовую антенну. </a:t>
          </a:r>
        </a:p>
        <a:p>
          <a:pPr rtl="0"/>
          <a:r>
            <a:rPr lang="ru-RU" sz="2000" b="0" dirty="0" smtClean="0">
              <a:solidFill>
                <a:schemeClr val="bg1"/>
              </a:solidFill>
              <a:latin typeface="Arial Black" pitchFamily="34" charset="0"/>
            </a:rPr>
            <a:t>10</a:t>
          </a:r>
          <a:r>
            <a:rPr lang="ru-RU" sz="2000" b="0" u="none" dirty="0" smtClean="0">
              <a:solidFill>
                <a:schemeClr val="bg1"/>
              </a:solidFill>
              <a:latin typeface="Arial Black" pitchFamily="34" charset="0"/>
            </a:rPr>
            <a:t>. В</a:t>
          </a:r>
          <a:r>
            <a:rPr lang="ru-RU" sz="2000" b="0" u="sng" dirty="0" smtClean="0">
              <a:solidFill>
                <a:srgbClr val="C00000"/>
              </a:solidFill>
              <a:latin typeface="Arial Black" pitchFamily="34" charset="0"/>
            </a:rPr>
            <a:t> 1893 г</a:t>
          </a:r>
          <a:r>
            <a:rPr lang="ru-RU" sz="2000" b="0" dirty="0" smtClean="0">
              <a:solidFill>
                <a:srgbClr val="FF0000"/>
              </a:solidFill>
              <a:latin typeface="Arial Black" pitchFamily="34" charset="0"/>
            </a:rPr>
            <a:t>. </a:t>
          </a:r>
          <a:r>
            <a:rPr lang="ru-RU" sz="2000" b="0" dirty="0" smtClean="0">
              <a:solidFill>
                <a:schemeClr val="bg1"/>
              </a:solidFill>
              <a:latin typeface="Arial Black" pitchFamily="34" charset="0"/>
            </a:rPr>
            <a:t>Тесла построил первый волновой радиопередатчик.</a:t>
          </a:r>
          <a:endParaRPr lang="ru-RU" sz="2000" b="0" dirty="0">
            <a:solidFill>
              <a:schemeClr val="bg1"/>
            </a:solidFill>
            <a:latin typeface="Arial Black" pitchFamily="34" charset="0"/>
          </a:endParaRPr>
        </a:p>
      </dgm:t>
    </dgm:pt>
    <dgm:pt modelId="{6FB3954A-62AE-4732-AD9D-B38202FA7CA3}" type="parTrans" cxnId="{C538D6C9-0B63-4854-83C2-855B299B483D}">
      <dgm:prSet/>
      <dgm:spPr/>
      <dgm:t>
        <a:bodyPr/>
        <a:lstStyle/>
        <a:p>
          <a:endParaRPr lang="ru-RU"/>
        </a:p>
      </dgm:t>
    </dgm:pt>
    <dgm:pt modelId="{8A964811-F48B-4CAD-B14E-ABC99C80533C}" type="sibTrans" cxnId="{C538D6C9-0B63-4854-83C2-855B299B483D}">
      <dgm:prSet/>
      <dgm:spPr/>
      <dgm:t>
        <a:bodyPr/>
        <a:lstStyle/>
        <a:p>
          <a:endParaRPr lang="ru-RU"/>
        </a:p>
      </dgm:t>
    </dgm:pt>
    <dgm:pt modelId="{4BF5CA04-C35C-4553-8417-DE649D8E9332}" type="pres">
      <dgm:prSet presAssocID="{1AB69AC6-F266-412C-8137-252BE4D119BE}" presName="linear" presStyleCnt="0">
        <dgm:presLayoutVars>
          <dgm:animLvl val="lvl"/>
          <dgm:resizeHandles val="exact"/>
        </dgm:presLayoutVars>
      </dgm:prSet>
      <dgm:spPr/>
      <dgm:t>
        <a:bodyPr/>
        <a:lstStyle/>
        <a:p>
          <a:endParaRPr lang="ru-RU"/>
        </a:p>
      </dgm:t>
    </dgm:pt>
    <dgm:pt modelId="{479584C5-2C76-4023-890A-4507B66CDAB9}" type="pres">
      <dgm:prSet presAssocID="{2240B48B-09E7-43B6-934D-0760D5308749}" presName="parentText" presStyleLbl="node1" presStyleIdx="0" presStyleCnt="1" custScaleY="425713">
        <dgm:presLayoutVars>
          <dgm:chMax val="0"/>
          <dgm:bulletEnabled val="1"/>
        </dgm:presLayoutVars>
      </dgm:prSet>
      <dgm:spPr/>
      <dgm:t>
        <a:bodyPr/>
        <a:lstStyle/>
        <a:p>
          <a:endParaRPr lang="ru-RU"/>
        </a:p>
      </dgm:t>
    </dgm:pt>
  </dgm:ptLst>
  <dgm:cxnLst>
    <dgm:cxn modelId="{C538D6C9-0B63-4854-83C2-855B299B483D}" srcId="{1AB69AC6-F266-412C-8137-252BE4D119BE}" destId="{2240B48B-09E7-43B6-934D-0760D5308749}" srcOrd="0" destOrd="0" parTransId="{6FB3954A-62AE-4732-AD9D-B38202FA7CA3}" sibTransId="{8A964811-F48B-4CAD-B14E-ABC99C80533C}"/>
    <dgm:cxn modelId="{FE752C3A-E9CB-423F-BCBC-B929556FEC7A}" type="presOf" srcId="{2240B48B-09E7-43B6-934D-0760D5308749}" destId="{479584C5-2C76-4023-890A-4507B66CDAB9}" srcOrd="0" destOrd="0" presId="urn:microsoft.com/office/officeart/2005/8/layout/vList2"/>
    <dgm:cxn modelId="{2B4E44DB-1D26-4946-815E-FBB9C4B638AA}" type="presOf" srcId="{1AB69AC6-F266-412C-8137-252BE4D119BE}" destId="{4BF5CA04-C35C-4553-8417-DE649D8E9332}" srcOrd="0" destOrd="0" presId="urn:microsoft.com/office/officeart/2005/8/layout/vList2"/>
    <dgm:cxn modelId="{EBD852F1-0448-47F9-8949-6E8341097112}" type="presParOf" srcId="{4BF5CA04-C35C-4553-8417-DE649D8E9332}" destId="{479584C5-2C76-4023-890A-4507B66CDAB9}"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72DC0C-2FF5-4136-A0BE-D3879D6C1A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F9CCA9F-C061-4FBF-837A-427D2A3300B9}">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ru-RU" sz="2800" b="1" dirty="0" smtClean="0">
              <a:solidFill>
                <a:schemeClr val="bg1"/>
              </a:solidFill>
              <a:latin typeface="Arial Black" pitchFamily="34" charset="0"/>
            </a:rPr>
            <a:t>11.   </a:t>
          </a:r>
          <a:r>
            <a:rPr lang="ru-RU" sz="2800" u="sng" dirty="0" smtClean="0">
              <a:solidFill>
                <a:srgbClr val="C00000"/>
              </a:solidFill>
              <a:latin typeface="Arial Black" pitchFamily="34" charset="0"/>
            </a:rPr>
            <a:t>24  апреля 1892 г </a:t>
          </a:r>
          <a:r>
            <a:rPr lang="ru-RU" sz="2800" dirty="0" smtClean="0">
              <a:solidFill>
                <a:srgbClr val="FF0000"/>
              </a:solidFill>
              <a:latin typeface="Arial Black" pitchFamily="34" charset="0"/>
            </a:rPr>
            <a:t>— </a:t>
          </a:r>
          <a:r>
            <a:rPr lang="ru-RU" sz="2800" dirty="0" smtClean="0">
              <a:solidFill>
                <a:schemeClr val="bg1"/>
              </a:solidFill>
              <a:latin typeface="Arial Black" pitchFamily="34" charset="0"/>
            </a:rPr>
            <a:t>Заявка на патент  высокочастотного  трансформатора.</a:t>
          </a:r>
          <a:endParaRPr lang="ru-RU" sz="2800" dirty="0">
            <a:solidFill>
              <a:schemeClr val="bg1"/>
            </a:solidFill>
            <a:latin typeface="Arial Black" pitchFamily="34" charset="0"/>
          </a:endParaRPr>
        </a:p>
      </dgm:t>
    </dgm:pt>
    <dgm:pt modelId="{B169833C-A4F6-4012-8C99-B5FC332A8191}" type="parTrans" cxnId="{0BB62152-3471-4ECC-91EA-454C97D4A049}">
      <dgm:prSet/>
      <dgm:spPr/>
      <dgm:t>
        <a:bodyPr/>
        <a:lstStyle/>
        <a:p>
          <a:endParaRPr lang="ru-RU"/>
        </a:p>
      </dgm:t>
    </dgm:pt>
    <dgm:pt modelId="{E93D9B51-5A94-4D73-A731-473F8D7586FD}" type="sibTrans" cxnId="{0BB62152-3471-4ECC-91EA-454C97D4A049}">
      <dgm:prSet/>
      <dgm:spPr/>
      <dgm:t>
        <a:bodyPr/>
        <a:lstStyle/>
        <a:p>
          <a:endParaRPr lang="ru-RU"/>
        </a:p>
      </dgm:t>
    </dgm:pt>
    <dgm:pt modelId="{EFBC6F7C-B961-466A-82D4-066E5DB88866}">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ru-RU" sz="2800" dirty="0" smtClean="0">
              <a:solidFill>
                <a:schemeClr val="bg1"/>
              </a:solidFill>
              <a:latin typeface="Arial Black" pitchFamily="34" charset="0"/>
            </a:rPr>
            <a:t>12.</a:t>
          </a:r>
          <a:r>
            <a:rPr lang="ru-RU" sz="2800" dirty="0" smtClean="0">
              <a:solidFill>
                <a:srgbClr val="FF0000"/>
              </a:solidFill>
              <a:latin typeface="Arial Black" pitchFamily="34" charset="0"/>
            </a:rPr>
            <a:t>    </a:t>
          </a:r>
          <a:r>
            <a:rPr lang="ru-RU" sz="2800" u="sng" dirty="0" smtClean="0">
              <a:solidFill>
                <a:srgbClr val="C00000"/>
              </a:solidFill>
              <a:latin typeface="Arial Black" pitchFamily="34" charset="0"/>
            </a:rPr>
            <a:t>22 сентября 1896 года  </a:t>
          </a:r>
          <a:r>
            <a:rPr lang="ru-RU" sz="2800" dirty="0" smtClean="0">
              <a:solidFill>
                <a:schemeClr val="bg1"/>
              </a:solidFill>
              <a:latin typeface="Arial Black" pitchFamily="34" charset="0"/>
            </a:rPr>
            <a:t>прибор был запатентован.</a:t>
          </a:r>
          <a:endParaRPr lang="ru-RU" sz="2800" dirty="0">
            <a:solidFill>
              <a:schemeClr val="bg1"/>
            </a:solidFill>
            <a:latin typeface="Arial Black" pitchFamily="34" charset="0"/>
          </a:endParaRPr>
        </a:p>
      </dgm:t>
    </dgm:pt>
    <dgm:pt modelId="{6BAAEE2D-5E02-4134-B92C-DF0D1D697A83}" type="parTrans" cxnId="{38CDF7B1-9545-41BE-B69C-64278B63A7BE}">
      <dgm:prSet/>
      <dgm:spPr/>
      <dgm:t>
        <a:bodyPr/>
        <a:lstStyle/>
        <a:p>
          <a:endParaRPr lang="ru-RU"/>
        </a:p>
      </dgm:t>
    </dgm:pt>
    <dgm:pt modelId="{DB2DD7BF-E385-48BD-ACB6-FB42E70AAE65}" type="sibTrans" cxnId="{38CDF7B1-9545-41BE-B69C-64278B63A7BE}">
      <dgm:prSet/>
      <dgm:spPr/>
      <dgm:t>
        <a:bodyPr/>
        <a:lstStyle/>
        <a:p>
          <a:endParaRPr lang="ru-RU"/>
        </a:p>
      </dgm:t>
    </dgm:pt>
    <dgm:pt modelId="{31833ABA-7DB8-4DA6-BEAB-30D4969D08D7}" type="pres">
      <dgm:prSet presAssocID="{B272DC0C-2FF5-4136-A0BE-D3879D6C1AF2}" presName="linear" presStyleCnt="0">
        <dgm:presLayoutVars>
          <dgm:animLvl val="lvl"/>
          <dgm:resizeHandles val="exact"/>
        </dgm:presLayoutVars>
      </dgm:prSet>
      <dgm:spPr/>
      <dgm:t>
        <a:bodyPr/>
        <a:lstStyle/>
        <a:p>
          <a:endParaRPr lang="ru-RU"/>
        </a:p>
      </dgm:t>
    </dgm:pt>
    <dgm:pt modelId="{3B37A928-1C5D-4909-A1FD-9391B68C6978}" type="pres">
      <dgm:prSet presAssocID="{1F9CCA9F-C061-4FBF-837A-427D2A3300B9}" presName="parentText" presStyleLbl="node1" presStyleIdx="0" presStyleCnt="2" custScaleY="96031">
        <dgm:presLayoutVars>
          <dgm:chMax val="0"/>
          <dgm:bulletEnabled val="1"/>
        </dgm:presLayoutVars>
      </dgm:prSet>
      <dgm:spPr/>
      <dgm:t>
        <a:bodyPr/>
        <a:lstStyle/>
        <a:p>
          <a:endParaRPr lang="ru-RU"/>
        </a:p>
      </dgm:t>
    </dgm:pt>
    <dgm:pt modelId="{C3E23F61-9C3D-4071-AD18-BC59EFF3BCB4}" type="pres">
      <dgm:prSet presAssocID="{E93D9B51-5A94-4D73-A731-473F8D7586FD}" presName="spacer" presStyleCnt="0"/>
      <dgm:spPr/>
    </dgm:pt>
    <dgm:pt modelId="{F12E69D6-D9B4-4A72-A4FC-F5D755EFB87B}" type="pres">
      <dgm:prSet presAssocID="{EFBC6F7C-B961-466A-82D4-066E5DB88866}" presName="parentText" presStyleLbl="node1" presStyleIdx="1" presStyleCnt="2">
        <dgm:presLayoutVars>
          <dgm:chMax val="0"/>
          <dgm:bulletEnabled val="1"/>
        </dgm:presLayoutVars>
      </dgm:prSet>
      <dgm:spPr/>
      <dgm:t>
        <a:bodyPr/>
        <a:lstStyle/>
        <a:p>
          <a:endParaRPr lang="ru-RU"/>
        </a:p>
      </dgm:t>
    </dgm:pt>
  </dgm:ptLst>
  <dgm:cxnLst>
    <dgm:cxn modelId="{F9846BF2-E567-44FF-AAA0-BB83F0AEFC47}" type="presOf" srcId="{B272DC0C-2FF5-4136-A0BE-D3879D6C1AF2}" destId="{31833ABA-7DB8-4DA6-BEAB-30D4969D08D7}" srcOrd="0" destOrd="0" presId="urn:microsoft.com/office/officeart/2005/8/layout/vList2"/>
    <dgm:cxn modelId="{38CDF7B1-9545-41BE-B69C-64278B63A7BE}" srcId="{B272DC0C-2FF5-4136-A0BE-D3879D6C1AF2}" destId="{EFBC6F7C-B961-466A-82D4-066E5DB88866}" srcOrd="1" destOrd="0" parTransId="{6BAAEE2D-5E02-4134-B92C-DF0D1D697A83}" sibTransId="{DB2DD7BF-E385-48BD-ACB6-FB42E70AAE65}"/>
    <dgm:cxn modelId="{0BB62152-3471-4ECC-91EA-454C97D4A049}" srcId="{B272DC0C-2FF5-4136-A0BE-D3879D6C1AF2}" destId="{1F9CCA9F-C061-4FBF-837A-427D2A3300B9}" srcOrd="0" destOrd="0" parTransId="{B169833C-A4F6-4012-8C99-B5FC332A8191}" sibTransId="{E93D9B51-5A94-4D73-A731-473F8D7586FD}"/>
    <dgm:cxn modelId="{AD738584-3CB8-4EB1-9679-FA47011E88F3}" type="presOf" srcId="{EFBC6F7C-B961-466A-82D4-066E5DB88866}" destId="{F12E69D6-D9B4-4A72-A4FC-F5D755EFB87B}" srcOrd="0" destOrd="0" presId="urn:microsoft.com/office/officeart/2005/8/layout/vList2"/>
    <dgm:cxn modelId="{09A1CFD2-1643-4BE9-9D62-44A867B6C4FF}" type="presOf" srcId="{1F9CCA9F-C061-4FBF-837A-427D2A3300B9}" destId="{3B37A928-1C5D-4909-A1FD-9391B68C6978}" srcOrd="0" destOrd="0" presId="urn:microsoft.com/office/officeart/2005/8/layout/vList2"/>
    <dgm:cxn modelId="{C5CA7D4D-53D4-4CFC-8B26-F2CBCF7D8D9F}" type="presParOf" srcId="{31833ABA-7DB8-4DA6-BEAB-30D4969D08D7}" destId="{3B37A928-1C5D-4909-A1FD-9391B68C6978}" srcOrd="0" destOrd="0" presId="urn:microsoft.com/office/officeart/2005/8/layout/vList2"/>
    <dgm:cxn modelId="{7A31D565-4A90-4920-9815-B137A7B8C23B}" type="presParOf" srcId="{31833ABA-7DB8-4DA6-BEAB-30D4969D08D7}" destId="{C3E23F61-9C3D-4071-AD18-BC59EFF3BCB4}" srcOrd="1" destOrd="0" presId="urn:microsoft.com/office/officeart/2005/8/layout/vList2"/>
    <dgm:cxn modelId="{FCEFB453-08BF-4E54-8849-6DB892CB11E2}" type="presParOf" srcId="{31833ABA-7DB8-4DA6-BEAB-30D4969D08D7}" destId="{F12E69D6-D9B4-4A72-A4FC-F5D755EFB87B}"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95EF5D-BA4F-406F-8863-7CEE5A2F5D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5EAD523-4FB9-4FD9-B625-E2465AB47DB2}">
      <dgm:prSet custT="1">
        <dgm:style>
          <a:lnRef idx="1">
            <a:schemeClr val="accent4"/>
          </a:lnRef>
          <a:fillRef idx="2">
            <a:schemeClr val="accent4"/>
          </a:fillRef>
          <a:effectRef idx="1">
            <a:schemeClr val="accent4"/>
          </a:effectRef>
          <a:fontRef idx="minor">
            <a:schemeClr val="dk1"/>
          </a:fontRef>
        </dgm:style>
      </dgm:prSet>
      <dgm:spPr>
        <a:ln/>
      </dgm:spPr>
      <dgm:t>
        <a:bodyPr/>
        <a:lstStyle/>
        <a:p>
          <a:pPr rtl="0"/>
          <a:r>
            <a:rPr lang="ru-RU" sz="2800" dirty="0" smtClean="0">
              <a:solidFill>
                <a:schemeClr val="bg1"/>
              </a:solidFill>
              <a:latin typeface="Arial Black" pitchFamily="34" charset="0"/>
            </a:rPr>
            <a:t>13.</a:t>
          </a:r>
          <a:r>
            <a:rPr lang="ru-RU" sz="2800" u="sng" dirty="0" smtClean="0">
              <a:solidFill>
                <a:srgbClr val="C00000"/>
              </a:solidFill>
              <a:latin typeface="Arial Black" pitchFamily="34" charset="0"/>
            </a:rPr>
            <a:t>1898—1922</a:t>
          </a:r>
          <a:r>
            <a:rPr lang="ru-RU" sz="2800" dirty="0" smtClean="0">
              <a:solidFill>
                <a:srgbClr val="FF0000"/>
              </a:solidFill>
              <a:latin typeface="Arial Black" pitchFamily="34" charset="0"/>
            </a:rPr>
            <a:t> </a:t>
          </a:r>
          <a:r>
            <a:rPr lang="ru-RU" sz="2800" u="sng" dirty="0" smtClean="0">
              <a:solidFill>
                <a:srgbClr val="C00000"/>
              </a:solidFill>
              <a:latin typeface="Arial Black" pitchFamily="34" charset="0"/>
            </a:rPr>
            <a:t>гг.</a:t>
          </a:r>
          <a:r>
            <a:rPr lang="ru-RU" sz="2800" dirty="0" smtClean="0">
              <a:solidFill>
                <a:srgbClr val="C00000"/>
              </a:solidFill>
              <a:latin typeface="Arial Black" pitchFamily="34" charset="0"/>
            </a:rPr>
            <a:t> </a:t>
          </a:r>
          <a:r>
            <a:rPr lang="ru-RU" sz="2800" dirty="0" smtClean="0">
              <a:solidFill>
                <a:schemeClr val="bg1"/>
              </a:solidFill>
              <a:latin typeface="Arial Black" pitchFamily="34" charset="0"/>
            </a:rPr>
            <a:t>— Н. Тесла получает патенты в области радиотехники, а также на термомагнитный электродвигатель, турбины, насосы, паровые машины, электросчетчики, спидометры, частотомеры и др.</a:t>
          </a:r>
          <a:endParaRPr lang="ru-RU" sz="2800" dirty="0">
            <a:solidFill>
              <a:schemeClr val="bg1"/>
            </a:solidFill>
            <a:latin typeface="Arial Black" pitchFamily="34" charset="0"/>
          </a:endParaRPr>
        </a:p>
      </dgm:t>
    </dgm:pt>
    <dgm:pt modelId="{375A7D0F-7653-4183-990A-013AC2A84126}" type="parTrans" cxnId="{74D4B35E-FCE9-4572-A000-25478CD484C2}">
      <dgm:prSet/>
      <dgm:spPr/>
      <dgm:t>
        <a:bodyPr/>
        <a:lstStyle/>
        <a:p>
          <a:endParaRPr lang="ru-RU"/>
        </a:p>
      </dgm:t>
    </dgm:pt>
    <dgm:pt modelId="{4B7260E0-9067-4CDB-9F67-5AC038A665C6}" type="sibTrans" cxnId="{74D4B35E-FCE9-4572-A000-25478CD484C2}">
      <dgm:prSet/>
      <dgm:spPr/>
      <dgm:t>
        <a:bodyPr/>
        <a:lstStyle/>
        <a:p>
          <a:endParaRPr lang="ru-RU"/>
        </a:p>
      </dgm:t>
    </dgm:pt>
    <dgm:pt modelId="{EA266FDE-E3AF-434A-8FFD-3667282BD451}" type="pres">
      <dgm:prSet presAssocID="{E495EF5D-BA4F-406F-8863-7CEE5A2F5D64}" presName="linear" presStyleCnt="0">
        <dgm:presLayoutVars>
          <dgm:animLvl val="lvl"/>
          <dgm:resizeHandles val="exact"/>
        </dgm:presLayoutVars>
      </dgm:prSet>
      <dgm:spPr/>
      <dgm:t>
        <a:bodyPr/>
        <a:lstStyle/>
        <a:p>
          <a:endParaRPr lang="ru-RU"/>
        </a:p>
      </dgm:t>
    </dgm:pt>
    <dgm:pt modelId="{74F78D08-02C8-403D-B085-08547F51BC68}" type="pres">
      <dgm:prSet presAssocID="{25EAD523-4FB9-4FD9-B625-E2465AB47DB2}" presName="parentText" presStyleLbl="node1" presStyleIdx="0" presStyleCnt="1" custScaleY="1122099">
        <dgm:presLayoutVars>
          <dgm:chMax val="0"/>
          <dgm:bulletEnabled val="1"/>
        </dgm:presLayoutVars>
      </dgm:prSet>
      <dgm:spPr/>
      <dgm:t>
        <a:bodyPr/>
        <a:lstStyle/>
        <a:p>
          <a:endParaRPr lang="ru-RU"/>
        </a:p>
      </dgm:t>
    </dgm:pt>
  </dgm:ptLst>
  <dgm:cxnLst>
    <dgm:cxn modelId="{A739AAAA-C03C-4620-9D84-7E76DC81AD06}" type="presOf" srcId="{E495EF5D-BA4F-406F-8863-7CEE5A2F5D64}" destId="{EA266FDE-E3AF-434A-8FFD-3667282BD451}" srcOrd="0" destOrd="0" presId="urn:microsoft.com/office/officeart/2005/8/layout/vList2"/>
    <dgm:cxn modelId="{74D4B35E-FCE9-4572-A000-25478CD484C2}" srcId="{E495EF5D-BA4F-406F-8863-7CEE5A2F5D64}" destId="{25EAD523-4FB9-4FD9-B625-E2465AB47DB2}" srcOrd="0" destOrd="0" parTransId="{375A7D0F-7653-4183-990A-013AC2A84126}" sibTransId="{4B7260E0-9067-4CDB-9F67-5AC038A665C6}"/>
    <dgm:cxn modelId="{5758585B-7414-4F1C-A7A9-F98F1E43236F}" type="presOf" srcId="{25EAD523-4FB9-4FD9-B625-E2465AB47DB2}" destId="{74F78D08-02C8-403D-B085-08547F51BC68}" srcOrd="0" destOrd="0" presId="urn:microsoft.com/office/officeart/2005/8/layout/vList2"/>
    <dgm:cxn modelId="{24FC9D73-48D5-46CB-BFEF-E44230F5FBD0}" type="presParOf" srcId="{EA266FDE-E3AF-434A-8FFD-3667282BD451}" destId="{74F78D08-02C8-403D-B085-08547F51BC68}"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12034C-2349-4A5A-AB15-C8DD6710617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5E5634FB-84F7-4644-90D9-962EB94768A7}" type="pres">
      <dgm:prSet presAssocID="{9112034C-2349-4A5A-AB15-C8DD67106174}" presName="hierChild1" presStyleCnt="0">
        <dgm:presLayoutVars>
          <dgm:orgChart val="1"/>
          <dgm:chPref val="1"/>
          <dgm:dir/>
          <dgm:animOne val="branch"/>
          <dgm:animLvl val="lvl"/>
          <dgm:resizeHandles/>
        </dgm:presLayoutVars>
      </dgm:prSet>
      <dgm:spPr/>
      <dgm:t>
        <a:bodyPr/>
        <a:lstStyle/>
        <a:p>
          <a:endParaRPr lang="ru-RU"/>
        </a:p>
      </dgm:t>
    </dgm:pt>
  </dgm:ptLst>
  <dgm:cxnLst>
    <dgm:cxn modelId="{E4B9377C-F5D3-44BA-86A7-93492EB14EF4}" type="presOf" srcId="{9112034C-2349-4A5A-AB15-C8DD67106174}" destId="{5E5634FB-84F7-4644-90D9-962EB94768A7}" srcOrd="0" destOrd="0" presId="urn:microsoft.com/office/officeart/2005/8/layout/orgChar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BCC2F4-3EBA-4331-9836-714E1498482A}"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ru-RU"/>
        </a:p>
      </dgm:t>
    </dgm:pt>
    <dgm:pt modelId="{0673C064-B1CF-480F-98C6-475A7F416732}" type="pres">
      <dgm:prSet presAssocID="{BABCC2F4-3EBA-4331-9836-714E1498482A}" presName="linear" presStyleCnt="0">
        <dgm:presLayoutVars>
          <dgm:animLvl val="lvl"/>
          <dgm:resizeHandles val="exact"/>
        </dgm:presLayoutVars>
      </dgm:prSet>
      <dgm:spPr/>
      <dgm:t>
        <a:bodyPr/>
        <a:lstStyle/>
        <a:p>
          <a:endParaRPr lang="ru-RU"/>
        </a:p>
      </dgm:t>
    </dgm:pt>
  </dgm:ptLst>
  <dgm:cxnLst>
    <dgm:cxn modelId="{647E2B94-4A82-4A79-9195-B940CF2F0A45}" type="presOf" srcId="{BABCC2F4-3EBA-4331-9836-714E1498482A}" destId="{0673C064-B1CF-480F-98C6-475A7F416732}"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404181-BCAA-472A-B9BF-8093AF0EBA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F4AD958-6B8D-4344-9CD5-4F83707BCD05}">
      <dgm:prSet custT="1">
        <dgm:style>
          <a:lnRef idx="1">
            <a:schemeClr val="accent4"/>
          </a:lnRef>
          <a:fillRef idx="2">
            <a:schemeClr val="accent4"/>
          </a:fillRef>
          <a:effectRef idx="1">
            <a:schemeClr val="accent4"/>
          </a:effectRef>
          <a:fontRef idx="minor">
            <a:schemeClr val="dk1"/>
          </a:fontRef>
        </dgm:style>
      </dgm:prSet>
      <dgm:spPr>
        <a:ln/>
      </dgm:spPr>
      <dgm:t>
        <a:bodyPr/>
        <a:lstStyle/>
        <a:p>
          <a:pPr algn="ctr" rtl="0"/>
          <a:r>
            <a:rPr lang="ru-RU" sz="2800" b="1" dirty="0" smtClean="0">
              <a:solidFill>
                <a:schemeClr val="bg1"/>
              </a:solidFill>
              <a:latin typeface="Arial Black" pitchFamily="34" charset="0"/>
            </a:rPr>
            <a:t>С </a:t>
          </a:r>
          <a:r>
            <a:rPr lang="ru-RU" sz="2400" b="1" dirty="0" smtClean="0">
              <a:solidFill>
                <a:schemeClr val="bg1"/>
              </a:solidFill>
              <a:latin typeface="Arial Black" pitchFamily="34" charset="0"/>
            </a:rPr>
            <a:t>1875 по 1878 гг.  — он  студент Высшей технической школы  в  г. Граце   (Австрия).</a:t>
          </a:r>
          <a:endParaRPr lang="ru-RU" sz="2400" b="1" dirty="0">
            <a:solidFill>
              <a:schemeClr val="bg1"/>
            </a:solidFill>
            <a:latin typeface="Arial Black" pitchFamily="34" charset="0"/>
          </a:endParaRPr>
        </a:p>
      </dgm:t>
    </dgm:pt>
    <dgm:pt modelId="{9B4FF410-DEB8-4A94-85E9-1452A22440D4}" type="parTrans" cxnId="{D388A583-64BA-411C-8DEA-7CE5E1E25E3A}">
      <dgm:prSet/>
      <dgm:spPr/>
      <dgm:t>
        <a:bodyPr/>
        <a:lstStyle/>
        <a:p>
          <a:endParaRPr lang="ru-RU"/>
        </a:p>
      </dgm:t>
    </dgm:pt>
    <dgm:pt modelId="{3D8E0118-0BC2-4781-A71C-EEA75CCF7C12}" type="sibTrans" cxnId="{D388A583-64BA-411C-8DEA-7CE5E1E25E3A}">
      <dgm:prSet/>
      <dgm:spPr/>
      <dgm:t>
        <a:bodyPr/>
        <a:lstStyle/>
        <a:p>
          <a:endParaRPr lang="ru-RU"/>
        </a:p>
      </dgm:t>
    </dgm:pt>
    <dgm:pt modelId="{3C509DB6-A458-493A-84F4-2938D3E7164B}" type="pres">
      <dgm:prSet presAssocID="{C8404181-BCAA-472A-B9BF-8093AF0EBAF6}" presName="linear" presStyleCnt="0">
        <dgm:presLayoutVars>
          <dgm:animLvl val="lvl"/>
          <dgm:resizeHandles val="exact"/>
        </dgm:presLayoutVars>
      </dgm:prSet>
      <dgm:spPr/>
      <dgm:t>
        <a:bodyPr/>
        <a:lstStyle/>
        <a:p>
          <a:endParaRPr lang="ru-RU"/>
        </a:p>
      </dgm:t>
    </dgm:pt>
    <dgm:pt modelId="{BCBCAF8A-0AF5-43A1-B2B2-ED5C4C4ADC06}" type="pres">
      <dgm:prSet presAssocID="{0F4AD958-6B8D-4344-9CD5-4F83707BCD05}" presName="parentText" presStyleLbl="node1" presStyleIdx="0" presStyleCnt="1" custScaleX="100000" custLinFactNeighborY="9655">
        <dgm:presLayoutVars>
          <dgm:chMax val="0"/>
          <dgm:bulletEnabled val="1"/>
        </dgm:presLayoutVars>
      </dgm:prSet>
      <dgm:spPr/>
      <dgm:t>
        <a:bodyPr/>
        <a:lstStyle/>
        <a:p>
          <a:endParaRPr lang="ru-RU"/>
        </a:p>
      </dgm:t>
    </dgm:pt>
  </dgm:ptLst>
  <dgm:cxnLst>
    <dgm:cxn modelId="{D388A583-64BA-411C-8DEA-7CE5E1E25E3A}" srcId="{C8404181-BCAA-472A-B9BF-8093AF0EBAF6}" destId="{0F4AD958-6B8D-4344-9CD5-4F83707BCD05}" srcOrd="0" destOrd="0" parTransId="{9B4FF410-DEB8-4A94-85E9-1452A22440D4}" sibTransId="{3D8E0118-0BC2-4781-A71C-EEA75CCF7C12}"/>
    <dgm:cxn modelId="{6E389865-0E01-4F35-A72A-2860187858D8}" type="presOf" srcId="{0F4AD958-6B8D-4344-9CD5-4F83707BCD05}" destId="{BCBCAF8A-0AF5-43A1-B2B2-ED5C4C4ADC06}" srcOrd="0" destOrd="0" presId="urn:microsoft.com/office/officeart/2005/8/layout/vList2"/>
    <dgm:cxn modelId="{125305E7-1B7C-4109-AEB1-76170F21045C}" type="presOf" srcId="{C8404181-BCAA-472A-B9BF-8093AF0EBAF6}" destId="{3C509DB6-A458-493A-84F4-2938D3E7164B}" srcOrd="0" destOrd="0" presId="urn:microsoft.com/office/officeart/2005/8/layout/vList2"/>
    <dgm:cxn modelId="{2B479279-71D0-417A-8896-F4CC7C8C87A6}" type="presParOf" srcId="{3C509DB6-A458-493A-84F4-2938D3E7164B}" destId="{BCBCAF8A-0AF5-43A1-B2B2-ED5C4C4ADC06}"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028066-531C-4077-818B-767CB59FA9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42A0D1C-A91B-4599-B451-6A2DEC686828}">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ru-RU" sz="2400" dirty="0" smtClean="0">
              <a:solidFill>
                <a:schemeClr val="bg1"/>
              </a:solidFill>
              <a:latin typeface="Arial Black" pitchFamily="34" charset="0"/>
            </a:rPr>
            <a:t>1.  </a:t>
          </a:r>
          <a:r>
            <a:rPr lang="ru-RU" sz="3600" dirty="0" smtClean="0">
              <a:solidFill>
                <a:schemeClr val="bg1"/>
              </a:solidFill>
              <a:latin typeface="Arial Black" pitchFamily="34" charset="0"/>
            </a:rPr>
            <a:t>В феврале </a:t>
          </a:r>
          <a:r>
            <a:rPr lang="ru-RU" sz="3600" dirty="0" smtClean="0">
              <a:solidFill>
                <a:srgbClr val="C00000"/>
              </a:solidFill>
              <a:latin typeface="Arial Black" pitchFamily="34" charset="0"/>
            </a:rPr>
            <a:t>1882 года </a:t>
          </a:r>
          <a:r>
            <a:rPr lang="ru-RU" sz="3600" dirty="0" smtClean="0">
              <a:solidFill>
                <a:schemeClr val="bg1"/>
              </a:solidFill>
              <a:latin typeface="Arial Black" pitchFamily="34" charset="0"/>
            </a:rPr>
            <a:t>в Будапеште открывает явление вращающегося магнитного поля</a:t>
          </a:r>
          <a:endParaRPr lang="ru-RU" sz="3600" dirty="0">
            <a:solidFill>
              <a:schemeClr val="bg1"/>
            </a:solidFill>
            <a:latin typeface="Arial Black" pitchFamily="34" charset="0"/>
          </a:endParaRPr>
        </a:p>
      </dgm:t>
    </dgm:pt>
    <dgm:pt modelId="{C2C791A6-DEAE-4D43-A537-A6CA2AB74B36}" type="parTrans" cxnId="{F2194436-B331-4888-A62B-6105784D5100}">
      <dgm:prSet/>
      <dgm:spPr/>
      <dgm:t>
        <a:bodyPr/>
        <a:lstStyle/>
        <a:p>
          <a:endParaRPr lang="ru-RU"/>
        </a:p>
      </dgm:t>
    </dgm:pt>
    <dgm:pt modelId="{4F45CD54-EEB2-4B31-A3B2-AC714A4436F7}" type="sibTrans" cxnId="{F2194436-B331-4888-A62B-6105784D5100}">
      <dgm:prSet/>
      <dgm:spPr/>
      <dgm:t>
        <a:bodyPr/>
        <a:lstStyle/>
        <a:p>
          <a:endParaRPr lang="ru-RU"/>
        </a:p>
      </dgm:t>
    </dgm:pt>
    <dgm:pt modelId="{50DEDCD5-2B40-43B5-ADF4-48CCCDD0AB71}" type="pres">
      <dgm:prSet presAssocID="{62028066-531C-4077-818B-767CB59FA97D}" presName="linear" presStyleCnt="0">
        <dgm:presLayoutVars>
          <dgm:animLvl val="lvl"/>
          <dgm:resizeHandles val="exact"/>
        </dgm:presLayoutVars>
      </dgm:prSet>
      <dgm:spPr/>
      <dgm:t>
        <a:bodyPr/>
        <a:lstStyle/>
        <a:p>
          <a:endParaRPr lang="ru-RU"/>
        </a:p>
      </dgm:t>
    </dgm:pt>
    <dgm:pt modelId="{DBE79EB1-7248-44A7-BC24-722187D41393}" type="pres">
      <dgm:prSet presAssocID="{B42A0D1C-A91B-4599-B451-6A2DEC686828}" presName="parentText" presStyleLbl="node1" presStyleIdx="0" presStyleCnt="1" custScaleY="911760" custLinFactY="-100000" custLinFactNeighborX="990" custLinFactNeighborY="-196441">
        <dgm:presLayoutVars>
          <dgm:chMax val="0"/>
          <dgm:bulletEnabled val="1"/>
        </dgm:presLayoutVars>
      </dgm:prSet>
      <dgm:spPr/>
      <dgm:t>
        <a:bodyPr/>
        <a:lstStyle/>
        <a:p>
          <a:endParaRPr lang="ru-RU"/>
        </a:p>
      </dgm:t>
    </dgm:pt>
  </dgm:ptLst>
  <dgm:cxnLst>
    <dgm:cxn modelId="{B90DD8FF-6B8E-4BFF-9391-A5039E4BF289}" type="presOf" srcId="{B42A0D1C-A91B-4599-B451-6A2DEC686828}" destId="{DBE79EB1-7248-44A7-BC24-722187D41393}" srcOrd="0" destOrd="0" presId="urn:microsoft.com/office/officeart/2005/8/layout/vList2"/>
    <dgm:cxn modelId="{F2194436-B331-4888-A62B-6105784D5100}" srcId="{62028066-531C-4077-818B-767CB59FA97D}" destId="{B42A0D1C-A91B-4599-B451-6A2DEC686828}" srcOrd="0" destOrd="0" parTransId="{C2C791A6-DEAE-4D43-A537-A6CA2AB74B36}" sibTransId="{4F45CD54-EEB2-4B31-A3B2-AC714A4436F7}"/>
    <dgm:cxn modelId="{00719B68-932B-43B4-BA22-1812EFAD7788}" type="presOf" srcId="{62028066-531C-4077-818B-767CB59FA97D}" destId="{50DEDCD5-2B40-43B5-ADF4-48CCCDD0AB71}" srcOrd="0" destOrd="0" presId="urn:microsoft.com/office/officeart/2005/8/layout/vList2"/>
    <dgm:cxn modelId="{1F8A4256-D5DD-4B3D-94B6-9072D8303DCD}" type="presParOf" srcId="{50DEDCD5-2B40-43B5-ADF4-48CCCDD0AB71}" destId="{DBE79EB1-7248-44A7-BC24-722187D41393}"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38D6C0-5746-43B5-8796-F2AE52FE03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B300B12-EEF8-4EA0-9657-EBABBB531799}">
      <dgm:prSet>
        <dgm:style>
          <a:lnRef idx="1">
            <a:schemeClr val="accent4"/>
          </a:lnRef>
          <a:fillRef idx="2">
            <a:schemeClr val="accent4"/>
          </a:fillRef>
          <a:effectRef idx="1">
            <a:schemeClr val="accent4"/>
          </a:effectRef>
          <a:fontRef idx="minor">
            <a:schemeClr val="dk1"/>
          </a:fontRef>
        </dgm:style>
      </dgm:prSet>
      <dgm:spPr/>
      <dgm:t>
        <a:bodyPr/>
        <a:lstStyle/>
        <a:p>
          <a:pPr rtl="0"/>
          <a:r>
            <a:rPr lang="ru-RU" b="1" u="none" dirty="0" smtClean="0">
              <a:solidFill>
                <a:schemeClr val="bg1"/>
              </a:solidFill>
              <a:latin typeface="Arial Black" pitchFamily="34" charset="0"/>
            </a:rPr>
            <a:t>2.    </a:t>
          </a:r>
          <a:r>
            <a:rPr lang="ru-RU" b="1" u="sng" dirty="0" smtClean="0">
              <a:solidFill>
                <a:srgbClr val="C00000"/>
              </a:solidFill>
              <a:latin typeface="Arial Black" pitchFamily="34" charset="0"/>
            </a:rPr>
            <a:t>1886 г.</a:t>
          </a:r>
          <a:r>
            <a:rPr lang="ru-RU" b="1" dirty="0" smtClean="0">
              <a:solidFill>
                <a:srgbClr val="C00000"/>
              </a:solidFill>
              <a:latin typeface="Arial Black" pitchFamily="34" charset="0"/>
            </a:rPr>
            <a:t> </a:t>
          </a:r>
          <a:r>
            <a:rPr lang="ru-RU" b="1" dirty="0" smtClean="0">
              <a:solidFill>
                <a:schemeClr val="bg1"/>
              </a:solidFill>
              <a:latin typeface="Arial Black" pitchFamily="34" charset="0"/>
            </a:rPr>
            <a:t>— изобретает электрическую дуговую лампу.</a:t>
          </a:r>
          <a:endParaRPr lang="ru-RU" b="1" dirty="0">
            <a:solidFill>
              <a:schemeClr val="bg1"/>
            </a:solidFill>
            <a:latin typeface="Arial Black" pitchFamily="34" charset="0"/>
          </a:endParaRPr>
        </a:p>
      </dgm:t>
    </dgm:pt>
    <dgm:pt modelId="{1F46BEDC-4574-4640-9090-6E19393BAD86}" type="parTrans" cxnId="{90F926E6-FE30-4D70-A32F-0BDFCCCC8BCD}">
      <dgm:prSet/>
      <dgm:spPr/>
      <dgm:t>
        <a:bodyPr/>
        <a:lstStyle/>
        <a:p>
          <a:endParaRPr lang="ru-RU">
            <a:solidFill>
              <a:srgbClr val="FF0000"/>
            </a:solidFill>
            <a:latin typeface="Arial Black" pitchFamily="34" charset="0"/>
          </a:endParaRPr>
        </a:p>
      </dgm:t>
    </dgm:pt>
    <dgm:pt modelId="{FC173791-7958-4876-8336-90CB80A40D5C}" type="sibTrans" cxnId="{90F926E6-FE30-4D70-A32F-0BDFCCCC8BCD}">
      <dgm:prSet/>
      <dgm:spPr/>
      <dgm:t>
        <a:bodyPr/>
        <a:lstStyle/>
        <a:p>
          <a:endParaRPr lang="ru-RU">
            <a:solidFill>
              <a:srgbClr val="FF0000"/>
            </a:solidFill>
            <a:latin typeface="Arial Black" pitchFamily="34" charset="0"/>
          </a:endParaRPr>
        </a:p>
      </dgm:t>
    </dgm:pt>
    <dgm:pt modelId="{C1FBD546-09D9-4563-8582-AF98FC2810F4}" type="pres">
      <dgm:prSet presAssocID="{4138D6C0-5746-43B5-8796-F2AE52FE03E7}" presName="linear" presStyleCnt="0">
        <dgm:presLayoutVars>
          <dgm:animLvl val="lvl"/>
          <dgm:resizeHandles val="exact"/>
        </dgm:presLayoutVars>
      </dgm:prSet>
      <dgm:spPr/>
      <dgm:t>
        <a:bodyPr/>
        <a:lstStyle/>
        <a:p>
          <a:endParaRPr lang="ru-RU"/>
        </a:p>
      </dgm:t>
    </dgm:pt>
    <dgm:pt modelId="{12EAABC4-F908-420A-B55A-8A320EE507E8}" type="pres">
      <dgm:prSet presAssocID="{7B300B12-EEF8-4EA0-9657-EBABBB531799}" presName="parentText" presStyleLbl="node1" presStyleIdx="0" presStyleCnt="1" custLinFactNeighborX="456" custLinFactNeighborY="23230">
        <dgm:presLayoutVars>
          <dgm:chMax val="0"/>
          <dgm:bulletEnabled val="1"/>
        </dgm:presLayoutVars>
      </dgm:prSet>
      <dgm:spPr/>
      <dgm:t>
        <a:bodyPr/>
        <a:lstStyle/>
        <a:p>
          <a:endParaRPr lang="ru-RU"/>
        </a:p>
      </dgm:t>
    </dgm:pt>
  </dgm:ptLst>
  <dgm:cxnLst>
    <dgm:cxn modelId="{90F926E6-FE30-4D70-A32F-0BDFCCCC8BCD}" srcId="{4138D6C0-5746-43B5-8796-F2AE52FE03E7}" destId="{7B300B12-EEF8-4EA0-9657-EBABBB531799}" srcOrd="0" destOrd="0" parTransId="{1F46BEDC-4574-4640-9090-6E19393BAD86}" sibTransId="{FC173791-7958-4876-8336-90CB80A40D5C}"/>
    <dgm:cxn modelId="{1E83B318-D07B-4563-9905-E7143CFB7E8B}" type="presOf" srcId="{4138D6C0-5746-43B5-8796-F2AE52FE03E7}" destId="{C1FBD546-09D9-4563-8582-AF98FC2810F4}" srcOrd="0" destOrd="0" presId="urn:microsoft.com/office/officeart/2005/8/layout/vList2"/>
    <dgm:cxn modelId="{AAE81054-983A-4B4D-9129-140BB49DC250}" type="presOf" srcId="{7B300B12-EEF8-4EA0-9657-EBABBB531799}" destId="{12EAABC4-F908-420A-B55A-8A320EE507E8}" srcOrd="0" destOrd="0" presId="urn:microsoft.com/office/officeart/2005/8/layout/vList2"/>
    <dgm:cxn modelId="{67132BB8-939C-4641-A506-4C53C0B964D6}" type="presParOf" srcId="{C1FBD546-09D9-4563-8582-AF98FC2810F4}" destId="{12EAABC4-F908-420A-B55A-8A320EE507E8}"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AB74FD-CA08-4BB3-9FA1-F4E4183D02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2F0DFA9-59EC-49C5-9D79-608E51DD0AAB}">
      <dgm:prSet custT="1">
        <dgm:style>
          <a:lnRef idx="1">
            <a:schemeClr val="accent4"/>
          </a:lnRef>
          <a:fillRef idx="2">
            <a:schemeClr val="accent4"/>
          </a:fillRef>
          <a:effectRef idx="1">
            <a:schemeClr val="accent4"/>
          </a:effectRef>
          <a:fontRef idx="minor">
            <a:schemeClr val="dk1"/>
          </a:fontRef>
        </dgm:style>
      </dgm:prSet>
      <dgm:spPr>
        <a:ln w="76200">
          <a:solidFill>
            <a:schemeClr val="accent4">
              <a:lumMod val="60000"/>
              <a:lumOff val="40000"/>
            </a:schemeClr>
          </a:solidFill>
        </a:ln>
      </dgm:spPr>
      <dgm:t>
        <a:bodyPr/>
        <a:lstStyle/>
        <a:p>
          <a:pPr rtl="0"/>
          <a:r>
            <a:rPr lang="ru-RU" sz="2800" b="1" dirty="0" smtClean="0">
              <a:solidFill>
                <a:schemeClr val="bg1"/>
              </a:solidFill>
              <a:latin typeface="Arial Black" pitchFamily="34" charset="0"/>
            </a:rPr>
            <a:t>3</a:t>
          </a:r>
          <a:r>
            <a:rPr lang="ru-RU" sz="2400" b="1" dirty="0" smtClean="0">
              <a:solidFill>
                <a:schemeClr val="bg1"/>
              </a:solidFill>
              <a:latin typeface="Arial Black" pitchFamily="34" charset="0"/>
            </a:rPr>
            <a:t>.</a:t>
          </a:r>
          <a:r>
            <a:rPr lang="ru-RU" sz="2400" b="1" dirty="0" smtClean="0">
              <a:solidFill>
                <a:srgbClr val="FF0000"/>
              </a:solidFill>
              <a:latin typeface="Arial Black" pitchFamily="34" charset="0"/>
            </a:rPr>
            <a:t> </a:t>
          </a:r>
          <a:r>
            <a:rPr lang="ru-RU" sz="2400" b="1" u="sng" dirty="0" smtClean="0">
              <a:solidFill>
                <a:srgbClr val="C00000"/>
              </a:solidFill>
              <a:latin typeface="Arial Black" pitchFamily="34" charset="0"/>
            </a:rPr>
            <a:t>В мае1888 г. </a:t>
          </a:r>
          <a:r>
            <a:rPr lang="ru-RU" sz="2400" b="1" dirty="0" smtClean="0">
              <a:solidFill>
                <a:schemeClr val="bg1"/>
              </a:solidFill>
              <a:latin typeface="Arial Black" pitchFamily="34" charset="0"/>
            </a:rPr>
            <a:t>-  получает  патенты на передачу энергии по трем проводникам, соединенным в «звезду» и передачу э/</a:t>
          </a:r>
          <a:r>
            <a:rPr lang="ru-RU" sz="2400" b="1" dirty="0" err="1" smtClean="0">
              <a:solidFill>
                <a:schemeClr val="bg1"/>
              </a:solidFill>
              <a:latin typeface="Arial Black" pitchFamily="34" charset="0"/>
            </a:rPr>
            <a:t>э</a:t>
          </a:r>
          <a:r>
            <a:rPr lang="ru-RU" sz="2400" b="1" dirty="0" smtClean="0">
              <a:solidFill>
                <a:schemeClr val="bg1"/>
              </a:solidFill>
              <a:latin typeface="Arial Black" pitchFamily="34" charset="0"/>
            </a:rPr>
            <a:t> посредством двух- и трехфазного тока. </a:t>
          </a:r>
        </a:p>
      </dgm:t>
    </dgm:pt>
    <dgm:pt modelId="{6B27A9FE-16EA-42F1-A636-1A5253989DF6}" type="parTrans" cxnId="{5AF64CF3-9D95-4946-BB45-62DD2395D189}">
      <dgm:prSet/>
      <dgm:spPr/>
      <dgm:t>
        <a:bodyPr/>
        <a:lstStyle/>
        <a:p>
          <a:endParaRPr lang="ru-RU"/>
        </a:p>
      </dgm:t>
    </dgm:pt>
    <dgm:pt modelId="{DD978CB5-F1BA-4636-AA7E-51C9464569BD}" type="sibTrans" cxnId="{5AF64CF3-9D95-4946-BB45-62DD2395D189}">
      <dgm:prSet/>
      <dgm:spPr/>
      <dgm:t>
        <a:bodyPr/>
        <a:lstStyle/>
        <a:p>
          <a:endParaRPr lang="ru-RU"/>
        </a:p>
      </dgm:t>
    </dgm:pt>
    <dgm:pt modelId="{598FC7D8-26B0-4697-9834-665641E9A97F}" type="pres">
      <dgm:prSet presAssocID="{E8AB74FD-CA08-4BB3-9FA1-F4E4183D02CC}" presName="linear" presStyleCnt="0">
        <dgm:presLayoutVars>
          <dgm:animLvl val="lvl"/>
          <dgm:resizeHandles val="exact"/>
        </dgm:presLayoutVars>
      </dgm:prSet>
      <dgm:spPr/>
      <dgm:t>
        <a:bodyPr/>
        <a:lstStyle/>
        <a:p>
          <a:endParaRPr lang="ru-RU"/>
        </a:p>
      </dgm:t>
    </dgm:pt>
    <dgm:pt modelId="{2349378B-80C3-406C-9B3C-80FF6D932FC0}" type="pres">
      <dgm:prSet presAssocID="{32F0DFA9-59EC-49C5-9D79-608E51DD0AAB}" presName="parentText" presStyleLbl="node1" presStyleIdx="0" presStyleCnt="1" custLinFactNeighborX="0" custLinFactNeighborY="28820">
        <dgm:presLayoutVars>
          <dgm:chMax val="0"/>
          <dgm:bulletEnabled val="1"/>
        </dgm:presLayoutVars>
      </dgm:prSet>
      <dgm:spPr/>
      <dgm:t>
        <a:bodyPr/>
        <a:lstStyle/>
        <a:p>
          <a:endParaRPr lang="ru-RU"/>
        </a:p>
      </dgm:t>
    </dgm:pt>
  </dgm:ptLst>
  <dgm:cxnLst>
    <dgm:cxn modelId="{CFB07F13-7F2D-467E-9068-18BC12B9A969}" type="presOf" srcId="{32F0DFA9-59EC-49C5-9D79-608E51DD0AAB}" destId="{2349378B-80C3-406C-9B3C-80FF6D932FC0}" srcOrd="0" destOrd="0" presId="urn:microsoft.com/office/officeart/2005/8/layout/vList2"/>
    <dgm:cxn modelId="{5AF64CF3-9D95-4946-BB45-62DD2395D189}" srcId="{E8AB74FD-CA08-4BB3-9FA1-F4E4183D02CC}" destId="{32F0DFA9-59EC-49C5-9D79-608E51DD0AAB}" srcOrd="0" destOrd="0" parTransId="{6B27A9FE-16EA-42F1-A636-1A5253989DF6}" sibTransId="{DD978CB5-F1BA-4636-AA7E-51C9464569BD}"/>
    <dgm:cxn modelId="{F7D52593-869F-4E66-B752-D59FEA32DC06}" type="presOf" srcId="{E8AB74FD-CA08-4BB3-9FA1-F4E4183D02CC}" destId="{598FC7D8-26B0-4697-9834-665641E9A97F}" srcOrd="0" destOrd="0" presId="urn:microsoft.com/office/officeart/2005/8/layout/vList2"/>
    <dgm:cxn modelId="{3A457ADD-62C7-43F8-9D7D-B7C0DB7634A1}" type="presParOf" srcId="{598FC7D8-26B0-4697-9834-665641E9A97F}" destId="{2349378B-80C3-406C-9B3C-80FF6D932FC0}"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5574AC-B961-441B-A01B-E2D6E6F842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4AF14C4-BEF3-4DA2-A4D9-8A059654F6E6}">
      <dgm:prSet>
        <dgm:style>
          <a:lnRef idx="1">
            <a:schemeClr val="accent4"/>
          </a:lnRef>
          <a:fillRef idx="2">
            <a:schemeClr val="accent4"/>
          </a:fillRef>
          <a:effectRef idx="1">
            <a:schemeClr val="accent4"/>
          </a:effectRef>
          <a:fontRef idx="minor">
            <a:schemeClr val="dk1"/>
          </a:fontRef>
        </dgm:style>
      </dgm:prSet>
      <dgm:spPr/>
      <dgm:t>
        <a:bodyPr/>
        <a:lstStyle/>
        <a:p>
          <a:pPr rtl="0"/>
          <a:r>
            <a:rPr lang="ru-RU" u="none" dirty="0" smtClean="0">
              <a:solidFill>
                <a:schemeClr val="bg1"/>
              </a:solidFill>
              <a:latin typeface="Arial Black" pitchFamily="34" charset="0"/>
            </a:rPr>
            <a:t>4.</a:t>
          </a:r>
          <a:r>
            <a:rPr lang="ru-RU" u="sng" dirty="0" smtClean="0">
              <a:solidFill>
                <a:srgbClr val="C00000"/>
              </a:solidFill>
              <a:latin typeface="Arial Black" pitchFamily="34" charset="0"/>
            </a:rPr>
            <a:t>1888—1889 гг.</a:t>
          </a:r>
          <a:r>
            <a:rPr lang="ru-RU" u="sng" dirty="0" smtClean="0">
              <a:solidFill>
                <a:srgbClr val="FF0000"/>
              </a:solidFill>
              <a:latin typeface="Arial Black" pitchFamily="34" charset="0"/>
            </a:rPr>
            <a:t> </a:t>
          </a:r>
          <a:r>
            <a:rPr lang="ru-RU" dirty="0" smtClean="0">
              <a:solidFill>
                <a:schemeClr val="bg1"/>
              </a:solidFill>
              <a:latin typeface="Arial Black" pitchFamily="34" charset="0"/>
            </a:rPr>
            <a:t>—  Заявление патентов на выпрямление переменных токов .</a:t>
          </a:r>
          <a:endParaRPr lang="ru-RU" dirty="0">
            <a:solidFill>
              <a:schemeClr val="bg1"/>
            </a:solidFill>
            <a:latin typeface="Arial Black" pitchFamily="34" charset="0"/>
          </a:endParaRPr>
        </a:p>
      </dgm:t>
    </dgm:pt>
    <dgm:pt modelId="{B2E32146-B0AD-419F-98A8-05BD39959EB4}" type="parTrans" cxnId="{F775DBBA-33B6-4D46-A569-AA0139E93008}">
      <dgm:prSet/>
      <dgm:spPr/>
      <dgm:t>
        <a:bodyPr/>
        <a:lstStyle/>
        <a:p>
          <a:endParaRPr lang="ru-RU"/>
        </a:p>
      </dgm:t>
    </dgm:pt>
    <dgm:pt modelId="{C75284A3-E6C1-4C8A-AE58-BA3628EB7CCD}" type="sibTrans" cxnId="{F775DBBA-33B6-4D46-A569-AA0139E93008}">
      <dgm:prSet/>
      <dgm:spPr/>
      <dgm:t>
        <a:bodyPr/>
        <a:lstStyle/>
        <a:p>
          <a:endParaRPr lang="ru-RU"/>
        </a:p>
      </dgm:t>
    </dgm:pt>
    <dgm:pt modelId="{3B0680C7-34AE-4735-AE3D-C90C26B8040D}">
      <dgm:prSet>
        <dgm:style>
          <a:lnRef idx="1">
            <a:schemeClr val="accent4"/>
          </a:lnRef>
          <a:fillRef idx="2">
            <a:schemeClr val="accent4"/>
          </a:fillRef>
          <a:effectRef idx="1">
            <a:schemeClr val="accent4"/>
          </a:effectRef>
          <a:fontRef idx="minor">
            <a:schemeClr val="dk1"/>
          </a:fontRef>
        </dgm:style>
      </dgm:prSet>
      <dgm:spPr/>
      <dgm:t>
        <a:bodyPr/>
        <a:lstStyle/>
        <a:p>
          <a:pPr rtl="0"/>
          <a:r>
            <a:rPr lang="ru-RU" u="none" dirty="0" smtClean="0">
              <a:solidFill>
                <a:schemeClr val="bg1"/>
              </a:solidFill>
              <a:latin typeface="Arial Black" pitchFamily="34" charset="0"/>
            </a:rPr>
            <a:t>5.</a:t>
          </a:r>
          <a:r>
            <a:rPr lang="ru-RU" u="sng" dirty="0" smtClean="0">
              <a:solidFill>
                <a:srgbClr val="C00000"/>
              </a:solidFill>
              <a:latin typeface="Arial Black" pitchFamily="34" charset="0"/>
            </a:rPr>
            <a:t>1889—1890</a:t>
          </a:r>
          <a:r>
            <a:rPr lang="ru-RU" u="sng" dirty="0" smtClean="0">
              <a:solidFill>
                <a:srgbClr val="FF0000"/>
              </a:solidFill>
              <a:latin typeface="Arial Black" pitchFamily="34" charset="0"/>
            </a:rPr>
            <a:t> </a:t>
          </a:r>
          <a:r>
            <a:rPr lang="ru-RU" u="sng" dirty="0" smtClean="0">
              <a:solidFill>
                <a:srgbClr val="C00000"/>
              </a:solidFill>
              <a:latin typeface="Arial Black" pitchFamily="34" charset="0"/>
            </a:rPr>
            <a:t>г</a:t>
          </a:r>
          <a:r>
            <a:rPr lang="ru-RU" dirty="0" smtClean="0">
              <a:solidFill>
                <a:srgbClr val="C00000"/>
              </a:solidFill>
              <a:latin typeface="Arial Black" pitchFamily="34" charset="0"/>
            </a:rPr>
            <a:t>г.</a:t>
          </a:r>
          <a:r>
            <a:rPr lang="ru-RU" dirty="0" smtClean="0">
              <a:solidFill>
                <a:srgbClr val="FF0000"/>
              </a:solidFill>
              <a:latin typeface="Arial Black" pitchFamily="34" charset="0"/>
            </a:rPr>
            <a:t> </a:t>
          </a:r>
          <a:r>
            <a:rPr lang="ru-RU" dirty="0" smtClean="0">
              <a:solidFill>
                <a:schemeClr val="bg1"/>
              </a:solidFill>
              <a:latin typeface="Arial Black" pitchFamily="34" charset="0"/>
            </a:rPr>
            <a:t>— Постройка первых генераторов высокой частоты.</a:t>
          </a:r>
          <a:endParaRPr lang="ru-RU" dirty="0">
            <a:solidFill>
              <a:schemeClr val="bg1"/>
            </a:solidFill>
            <a:latin typeface="Arial Black" pitchFamily="34" charset="0"/>
          </a:endParaRPr>
        </a:p>
      </dgm:t>
    </dgm:pt>
    <dgm:pt modelId="{66827C31-92B3-4D74-B65F-E82655CFC05D}" type="parTrans" cxnId="{FA6A5211-B050-4BE1-A23F-FEA8694EE55C}">
      <dgm:prSet/>
      <dgm:spPr/>
      <dgm:t>
        <a:bodyPr/>
        <a:lstStyle/>
        <a:p>
          <a:endParaRPr lang="ru-RU"/>
        </a:p>
      </dgm:t>
    </dgm:pt>
    <dgm:pt modelId="{103BC075-74A8-4AAD-B8DB-76E642B9CA2C}" type="sibTrans" cxnId="{FA6A5211-B050-4BE1-A23F-FEA8694EE55C}">
      <dgm:prSet/>
      <dgm:spPr/>
      <dgm:t>
        <a:bodyPr/>
        <a:lstStyle/>
        <a:p>
          <a:endParaRPr lang="ru-RU"/>
        </a:p>
      </dgm:t>
    </dgm:pt>
    <dgm:pt modelId="{21D243F2-978B-4624-AE54-C13442CF9969}" type="pres">
      <dgm:prSet presAssocID="{725574AC-B961-441B-A01B-E2D6E6F842D5}" presName="linear" presStyleCnt="0">
        <dgm:presLayoutVars>
          <dgm:animLvl val="lvl"/>
          <dgm:resizeHandles val="exact"/>
        </dgm:presLayoutVars>
      </dgm:prSet>
      <dgm:spPr/>
      <dgm:t>
        <a:bodyPr/>
        <a:lstStyle/>
        <a:p>
          <a:endParaRPr lang="ru-RU"/>
        </a:p>
      </dgm:t>
    </dgm:pt>
    <dgm:pt modelId="{6471C8AF-4DB4-4ABE-868E-ED0E4EE5E992}" type="pres">
      <dgm:prSet presAssocID="{B4AF14C4-BEF3-4DA2-A4D9-8A059654F6E6}" presName="parentText" presStyleLbl="node1" presStyleIdx="0" presStyleCnt="2" custScaleX="100000" custLinFactY="-20733" custLinFactNeighborY="-100000">
        <dgm:presLayoutVars>
          <dgm:chMax val="0"/>
          <dgm:bulletEnabled val="1"/>
        </dgm:presLayoutVars>
      </dgm:prSet>
      <dgm:spPr/>
      <dgm:t>
        <a:bodyPr/>
        <a:lstStyle/>
        <a:p>
          <a:endParaRPr lang="ru-RU"/>
        </a:p>
      </dgm:t>
    </dgm:pt>
    <dgm:pt modelId="{2C8BDE30-FF2F-4676-A14A-62BE270507A6}" type="pres">
      <dgm:prSet presAssocID="{C75284A3-E6C1-4C8A-AE58-BA3628EB7CCD}" presName="spacer" presStyleCnt="0"/>
      <dgm:spPr/>
    </dgm:pt>
    <dgm:pt modelId="{0F6EE3E3-FECA-4E69-AE0F-7589F9796759}" type="pres">
      <dgm:prSet presAssocID="{3B0680C7-34AE-4735-AE3D-C90C26B8040D}" presName="parentText" presStyleLbl="node1" presStyleIdx="1" presStyleCnt="2" custLinFactY="16606" custLinFactNeighborY="100000">
        <dgm:presLayoutVars>
          <dgm:chMax val="0"/>
          <dgm:bulletEnabled val="1"/>
        </dgm:presLayoutVars>
      </dgm:prSet>
      <dgm:spPr/>
      <dgm:t>
        <a:bodyPr/>
        <a:lstStyle/>
        <a:p>
          <a:endParaRPr lang="ru-RU"/>
        </a:p>
      </dgm:t>
    </dgm:pt>
  </dgm:ptLst>
  <dgm:cxnLst>
    <dgm:cxn modelId="{E5DCE248-321E-4654-83EC-5B4CB18E9C4F}" type="presOf" srcId="{725574AC-B961-441B-A01B-E2D6E6F842D5}" destId="{21D243F2-978B-4624-AE54-C13442CF9969}" srcOrd="0" destOrd="0" presId="urn:microsoft.com/office/officeart/2005/8/layout/vList2"/>
    <dgm:cxn modelId="{3568CC79-A9B4-494C-9474-0890509379C2}" type="presOf" srcId="{B4AF14C4-BEF3-4DA2-A4D9-8A059654F6E6}" destId="{6471C8AF-4DB4-4ABE-868E-ED0E4EE5E992}" srcOrd="0" destOrd="0" presId="urn:microsoft.com/office/officeart/2005/8/layout/vList2"/>
    <dgm:cxn modelId="{FA6A5211-B050-4BE1-A23F-FEA8694EE55C}" srcId="{725574AC-B961-441B-A01B-E2D6E6F842D5}" destId="{3B0680C7-34AE-4735-AE3D-C90C26B8040D}" srcOrd="1" destOrd="0" parTransId="{66827C31-92B3-4D74-B65F-E82655CFC05D}" sibTransId="{103BC075-74A8-4AAD-B8DB-76E642B9CA2C}"/>
    <dgm:cxn modelId="{F775DBBA-33B6-4D46-A569-AA0139E93008}" srcId="{725574AC-B961-441B-A01B-E2D6E6F842D5}" destId="{B4AF14C4-BEF3-4DA2-A4D9-8A059654F6E6}" srcOrd="0" destOrd="0" parTransId="{B2E32146-B0AD-419F-98A8-05BD39959EB4}" sibTransId="{C75284A3-E6C1-4C8A-AE58-BA3628EB7CCD}"/>
    <dgm:cxn modelId="{5C10AC3D-3667-41E4-BD62-2665E4D663C7}" type="presOf" srcId="{3B0680C7-34AE-4735-AE3D-C90C26B8040D}" destId="{0F6EE3E3-FECA-4E69-AE0F-7589F9796759}" srcOrd="0" destOrd="0" presId="urn:microsoft.com/office/officeart/2005/8/layout/vList2"/>
    <dgm:cxn modelId="{1D03BBCE-D2B6-4F3A-A632-6B91607BFC85}" type="presParOf" srcId="{21D243F2-978B-4624-AE54-C13442CF9969}" destId="{6471C8AF-4DB4-4ABE-868E-ED0E4EE5E992}" srcOrd="0" destOrd="0" presId="urn:microsoft.com/office/officeart/2005/8/layout/vList2"/>
    <dgm:cxn modelId="{641BA807-918E-4B55-9ED6-777D9043D6FA}" type="presParOf" srcId="{21D243F2-978B-4624-AE54-C13442CF9969}" destId="{2C8BDE30-FF2F-4676-A14A-62BE270507A6}" srcOrd="1" destOrd="0" presId="urn:microsoft.com/office/officeart/2005/8/layout/vList2"/>
    <dgm:cxn modelId="{6EA67E17-8C22-4530-B4B6-11919A172465}" type="presParOf" srcId="{21D243F2-978B-4624-AE54-C13442CF9969}" destId="{0F6EE3E3-FECA-4E69-AE0F-7589F9796759}"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FD5F82-E3A2-432A-8CC0-FAACDDEDA7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0C662F2-3947-4A46-9CC9-38257A50D358}">
      <dgm:prSet>
        <dgm:style>
          <a:lnRef idx="1">
            <a:schemeClr val="accent4"/>
          </a:lnRef>
          <a:fillRef idx="2">
            <a:schemeClr val="accent4"/>
          </a:fillRef>
          <a:effectRef idx="1">
            <a:schemeClr val="accent4"/>
          </a:effectRef>
          <a:fontRef idx="minor">
            <a:schemeClr val="dk1"/>
          </a:fontRef>
        </dgm:style>
      </dgm:prSet>
      <dgm:spPr/>
      <dgm:t>
        <a:bodyPr/>
        <a:lstStyle/>
        <a:p>
          <a:pPr algn="ctr" rtl="0"/>
          <a:r>
            <a:rPr lang="ru-RU" dirty="0" smtClean="0">
              <a:solidFill>
                <a:srgbClr val="002060"/>
              </a:solidFill>
              <a:latin typeface="Arial Black" pitchFamily="34" charset="0"/>
            </a:rPr>
            <a:t>6.</a:t>
          </a:r>
          <a:r>
            <a:rPr lang="ru-RU" dirty="0" smtClean="0">
              <a:solidFill>
                <a:srgbClr val="FF0000"/>
              </a:solidFill>
              <a:latin typeface="Arial Black" pitchFamily="34" charset="0"/>
            </a:rPr>
            <a:t>   </a:t>
          </a:r>
          <a:r>
            <a:rPr lang="ru-RU" u="sng" dirty="0" smtClean="0">
              <a:solidFill>
                <a:srgbClr val="C00000"/>
              </a:solidFill>
              <a:latin typeface="Arial Black" pitchFamily="34" charset="0"/>
            </a:rPr>
            <a:t>1890 г.</a:t>
          </a:r>
          <a:r>
            <a:rPr lang="ru-RU" dirty="0" smtClean="0">
              <a:solidFill>
                <a:srgbClr val="FF0000"/>
              </a:solidFill>
              <a:latin typeface="Arial Black" pitchFamily="34" charset="0"/>
            </a:rPr>
            <a:t> — </a:t>
          </a:r>
          <a:r>
            <a:rPr lang="ru-RU" dirty="0" smtClean="0">
              <a:solidFill>
                <a:schemeClr val="bg1"/>
              </a:solidFill>
              <a:latin typeface="Arial Black" pitchFamily="34" charset="0"/>
            </a:rPr>
            <a:t>Открытие токов высокой частоты .</a:t>
          </a:r>
          <a:endParaRPr lang="ru-RU" dirty="0">
            <a:solidFill>
              <a:schemeClr val="bg1"/>
            </a:solidFill>
            <a:latin typeface="Arial Black" pitchFamily="34" charset="0"/>
          </a:endParaRPr>
        </a:p>
      </dgm:t>
    </dgm:pt>
    <dgm:pt modelId="{78093DE7-9DB6-47A4-A63C-81ADFA53A2ED}" type="parTrans" cxnId="{52A17542-4E67-4204-8074-8B1E2238CAFC}">
      <dgm:prSet/>
      <dgm:spPr/>
      <dgm:t>
        <a:bodyPr/>
        <a:lstStyle/>
        <a:p>
          <a:endParaRPr lang="ru-RU"/>
        </a:p>
      </dgm:t>
    </dgm:pt>
    <dgm:pt modelId="{33E5468F-D7F7-4D9D-8B45-CE5DCBCCD779}" type="sibTrans" cxnId="{52A17542-4E67-4204-8074-8B1E2238CAFC}">
      <dgm:prSet/>
      <dgm:spPr/>
      <dgm:t>
        <a:bodyPr/>
        <a:lstStyle/>
        <a:p>
          <a:endParaRPr lang="ru-RU"/>
        </a:p>
      </dgm:t>
    </dgm:pt>
    <dgm:pt modelId="{0CE25A5B-FE86-4805-BF64-26B217F080B8}" type="pres">
      <dgm:prSet presAssocID="{55FD5F82-E3A2-432A-8CC0-FAACDDEDA71B}" presName="linear" presStyleCnt="0">
        <dgm:presLayoutVars>
          <dgm:animLvl val="lvl"/>
          <dgm:resizeHandles val="exact"/>
        </dgm:presLayoutVars>
      </dgm:prSet>
      <dgm:spPr/>
      <dgm:t>
        <a:bodyPr/>
        <a:lstStyle/>
        <a:p>
          <a:endParaRPr lang="ru-RU"/>
        </a:p>
      </dgm:t>
    </dgm:pt>
    <dgm:pt modelId="{F6A73DE3-79CE-4C6A-8A74-519EE77CCBBE}" type="pres">
      <dgm:prSet presAssocID="{C0C662F2-3947-4A46-9CC9-38257A50D358}" presName="parentText" presStyleLbl="node1" presStyleIdx="0" presStyleCnt="1">
        <dgm:presLayoutVars>
          <dgm:chMax val="0"/>
          <dgm:bulletEnabled val="1"/>
        </dgm:presLayoutVars>
      </dgm:prSet>
      <dgm:spPr/>
      <dgm:t>
        <a:bodyPr/>
        <a:lstStyle/>
        <a:p>
          <a:endParaRPr lang="ru-RU"/>
        </a:p>
      </dgm:t>
    </dgm:pt>
  </dgm:ptLst>
  <dgm:cxnLst>
    <dgm:cxn modelId="{52A17542-4E67-4204-8074-8B1E2238CAFC}" srcId="{55FD5F82-E3A2-432A-8CC0-FAACDDEDA71B}" destId="{C0C662F2-3947-4A46-9CC9-38257A50D358}" srcOrd="0" destOrd="0" parTransId="{78093DE7-9DB6-47A4-A63C-81ADFA53A2ED}" sibTransId="{33E5468F-D7F7-4D9D-8B45-CE5DCBCCD779}"/>
    <dgm:cxn modelId="{C86A8735-F005-4E74-B826-AD36D82D6234}" type="presOf" srcId="{C0C662F2-3947-4A46-9CC9-38257A50D358}" destId="{F6A73DE3-79CE-4C6A-8A74-519EE77CCBBE}" srcOrd="0" destOrd="0" presId="urn:microsoft.com/office/officeart/2005/8/layout/vList2"/>
    <dgm:cxn modelId="{84E0C78E-AEBC-415D-BFAF-F0FB3A497BE4}" type="presOf" srcId="{55FD5F82-E3A2-432A-8CC0-FAACDDEDA71B}" destId="{0CE25A5B-FE86-4805-BF64-26B217F080B8}" srcOrd="0" destOrd="0" presId="urn:microsoft.com/office/officeart/2005/8/layout/vList2"/>
    <dgm:cxn modelId="{3B0116C6-6782-4DC9-BFBC-97B3EB3CC51F}" type="presParOf" srcId="{0CE25A5B-FE86-4805-BF64-26B217F080B8}" destId="{F6A73DE3-79CE-4C6A-8A74-519EE77CCBBE}"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17184F-3F2C-42C4-90A7-2C2B94232C35}">
      <dsp:nvSpPr>
        <dsp:cNvPr id="0" name=""/>
        <dsp:cNvSpPr/>
      </dsp:nvSpPr>
      <dsp:spPr>
        <a:xfrm>
          <a:off x="0" y="2086"/>
          <a:ext cx="8964488" cy="2134346"/>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12000" cap="flat" cmpd="sng" algn="ctr">
          <a:solidFill>
            <a:schemeClr val="accent4"/>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solidFill>
                <a:schemeClr val="bg1"/>
              </a:solidFill>
              <a:latin typeface="Arial Black" pitchFamily="34" charset="0"/>
            </a:rPr>
            <a:t>Н. Тесла родился 10 июля 1856 года  в семье сербского священника ( Хорватия )</a:t>
          </a:r>
        </a:p>
        <a:p>
          <a:pPr lvl="0" algn="ctr" defTabSz="1066800" rtl="0">
            <a:lnSpc>
              <a:spcPct val="90000"/>
            </a:lnSpc>
            <a:spcBef>
              <a:spcPct val="0"/>
            </a:spcBef>
            <a:spcAft>
              <a:spcPct val="35000"/>
            </a:spcAft>
          </a:pPr>
          <a:r>
            <a:rPr lang="ru-RU" sz="2400" b="1" kern="1200" dirty="0" smtClean="0">
              <a:solidFill>
                <a:schemeClr val="bg1"/>
              </a:solidFill>
              <a:latin typeface="Arial Black" pitchFamily="34" charset="0"/>
            </a:rPr>
            <a:t>С 1862—1874 гг. получает образование </a:t>
          </a:r>
          <a:r>
            <a:rPr lang="ru-RU" sz="2400" i="0" kern="1200" dirty="0" smtClean="0">
              <a:solidFill>
                <a:schemeClr val="bg1"/>
              </a:solidFill>
              <a:latin typeface="Arial Black" pitchFamily="34" charset="0"/>
            </a:rPr>
            <a:t>в начальной школе в </a:t>
          </a:r>
          <a:r>
            <a:rPr lang="ru-RU" sz="2400" i="0" kern="1200" dirty="0" err="1" smtClean="0">
              <a:solidFill>
                <a:schemeClr val="bg1"/>
              </a:solidFill>
              <a:latin typeface="Arial Black" pitchFamily="34" charset="0"/>
            </a:rPr>
            <a:t>Смилянах</a:t>
          </a:r>
          <a:r>
            <a:rPr lang="ru-RU" sz="2400" i="0" kern="1200" dirty="0" smtClean="0">
              <a:solidFill>
                <a:schemeClr val="bg1"/>
              </a:solidFill>
              <a:latin typeface="Arial Black" pitchFamily="34" charset="0"/>
            </a:rPr>
            <a:t>,  а затем в реальном училище в  </a:t>
          </a:r>
          <a:r>
            <a:rPr lang="ru-RU" sz="2400" i="0" kern="1200" dirty="0" err="1" smtClean="0">
              <a:solidFill>
                <a:schemeClr val="bg1"/>
              </a:solidFill>
              <a:latin typeface="Arial Black" pitchFamily="34" charset="0"/>
            </a:rPr>
            <a:t>Госпиче</a:t>
          </a:r>
          <a:r>
            <a:rPr lang="ru-RU" sz="2400" i="0" kern="1200" dirty="0" smtClean="0">
              <a:solidFill>
                <a:srgbClr val="FF0000"/>
              </a:solidFill>
              <a:latin typeface="Arial Black" pitchFamily="34" charset="0"/>
            </a:rPr>
            <a:t>.</a:t>
          </a:r>
          <a:r>
            <a:rPr lang="ru-RU" sz="2400" b="1" i="0" kern="1200" dirty="0" smtClean="0">
              <a:solidFill>
                <a:srgbClr val="FF0000"/>
              </a:solidFill>
              <a:latin typeface="Arial Black" pitchFamily="34" charset="0"/>
            </a:rPr>
            <a:t>              </a:t>
          </a:r>
          <a:endParaRPr lang="ru-RU" sz="1800" b="1" i="0" kern="1200" dirty="0">
            <a:solidFill>
              <a:srgbClr val="FF0000"/>
            </a:solidFill>
            <a:latin typeface="Arial Black" pitchFamily="34" charset="0"/>
          </a:endParaRPr>
        </a:p>
      </dsp:txBody>
      <dsp:txXfrm>
        <a:off x="0" y="2086"/>
        <a:ext cx="8964488" cy="213434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0E97A1-0629-4EC1-92F9-2F7656F41DF8}">
      <dsp:nvSpPr>
        <dsp:cNvPr id="0" name=""/>
        <dsp:cNvSpPr/>
      </dsp:nvSpPr>
      <dsp:spPr>
        <a:xfrm>
          <a:off x="0" y="873"/>
          <a:ext cx="8643998" cy="1788192"/>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76200" cap="flat" cmpd="sng" algn="ctr">
          <a:solidFill>
            <a:schemeClr val="accent4">
              <a:lumMod val="60000"/>
              <a:lumOff val="40000"/>
            </a:schemeClr>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b="1" kern="1200" dirty="0" smtClean="0">
              <a:solidFill>
                <a:schemeClr val="bg1"/>
              </a:solidFill>
              <a:latin typeface="Arial Black" pitchFamily="34" charset="0"/>
            </a:rPr>
            <a:t>7.</a:t>
          </a:r>
          <a:r>
            <a:rPr lang="ru-RU" sz="2800" b="1" kern="1200" dirty="0" smtClean="0">
              <a:solidFill>
                <a:srgbClr val="FF0000"/>
              </a:solidFill>
              <a:latin typeface="Arial Black" pitchFamily="34" charset="0"/>
            </a:rPr>
            <a:t> </a:t>
          </a:r>
          <a:r>
            <a:rPr lang="ru-RU" sz="2800" b="1" u="sng" kern="1200" dirty="0" smtClean="0">
              <a:solidFill>
                <a:srgbClr val="C00000"/>
              </a:solidFill>
              <a:latin typeface="Arial Black" pitchFamily="34" charset="0"/>
            </a:rPr>
            <a:t>23 июня 1891 года </a:t>
          </a:r>
          <a:r>
            <a:rPr lang="ru-RU" sz="2800" b="1" kern="1200" dirty="0" smtClean="0">
              <a:solidFill>
                <a:schemeClr val="bg1"/>
              </a:solidFill>
              <a:latin typeface="Arial Black" pitchFamily="34" charset="0"/>
            </a:rPr>
            <a:t>Никола Тесла получил патент на первую магнитоиндукционную лампу</a:t>
          </a:r>
          <a:r>
            <a:rPr lang="ru-RU" sz="2300" b="1" kern="1200" dirty="0" smtClean="0">
              <a:solidFill>
                <a:schemeClr val="bg1"/>
              </a:solidFill>
            </a:rPr>
            <a:t>.</a:t>
          </a:r>
          <a:endParaRPr lang="ru-RU" sz="2300" kern="1200" dirty="0">
            <a:solidFill>
              <a:schemeClr val="bg1"/>
            </a:solidFill>
          </a:endParaRPr>
        </a:p>
      </dsp:txBody>
      <dsp:txXfrm>
        <a:off x="0" y="873"/>
        <a:ext cx="8643998" cy="178819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9584C5-2C76-4023-890A-4507B66CDAB9}">
      <dsp:nvSpPr>
        <dsp:cNvPr id="0" name=""/>
        <dsp:cNvSpPr/>
      </dsp:nvSpPr>
      <dsp:spPr>
        <a:xfrm>
          <a:off x="0" y="1006"/>
          <a:ext cx="8496944" cy="2058835"/>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76200" cap="flat" cmpd="sng" algn="ctr">
          <a:solidFill>
            <a:schemeClr val="accent4"/>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dirty="0" smtClean="0">
              <a:solidFill>
                <a:schemeClr val="bg1"/>
              </a:solidFill>
              <a:latin typeface="Arial Black" pitchFamily="34" charset="0"/>
            </a:rPr>
            <a:t>8.</a:t>
          </a:r>
          <a:r>
            <a:rPr lang="ru-RU" sz="2000" b="0" kern="1200" dirty="0" smtClean="0">
              <a:solidFill>
                <a:srgbClr val="FF0000"/>
              </a:solidFill>
              <a:latin typeface="Arial Black" pitchFamily="34" charset="0"/>
            </a:rPr>
            <a:t> </a:t>
          </a:r>
          <a:r>
            <a:rPr lang="ru-RU" sz="2000" b="0" u="none" kern="1200" dirty="0" smtClean="0">
              <a:solidFill>
                <a:schemeClr val="bg1"/>
              </a:solidFill>
              <a:latin typeface="Arial Black" pitchFamily="34" charset="0"/>
            </a:rPr>
            <a:t>В</a:t>
          </a:r>
          <a:r>
            <a:rPr lang="ru-RU" sz="2000" b="0" u="sng" kern="1200" dirty="0" smtClean="0">
              <a:solidFill>
                <a:srgbClr val="C00000"/>
              </a:solidFill>
              <a:latin typeface="Arial Black" pitchFamily="34" charset="0"/>
            </a:rPr>
            <a:t> 1891 г. </a:t>
          </a:r>
          <a:r>
            <a:rPr lang="ru-RU" sz="2000" b="0" kern="1200" dirty="0" smtClean="0">
              <a:solidFill>
                <a:schemeClr val="bg1"/>
              </a:solidFill>
              <a:latin typeface="Arial Black" pitchFamily="34" charset="0"/>
            </a:rPr>
            <a:t>на  лекции Тесла  продемонстрировал принципы радиосвязи.</a:t>
          </a:r>
        </a:p>
        <a:p>
          <a:pPr lvl="0" algn="l" defTabSz="889000" rtl="0">
            <a:lnSpc>
              <a:spcPct val="90000"/>
            </a:lnSpc>
            <a:spcBef>
              <a:spcPct val="0"/>
            </a:spcBef>
            <a:spcAft>
              <a:spcPct val="35000"/>
            </a:spcAft>
          </a:pPr>
          <a:r>
            <a:rPr lang="ru-RU" sz="2000" b="1" kern="1200" dirty="0" smtClean="0">
              <a:solidFill>
                <a:schemeClr val="bg1"/>
              </a:solidFill>
              <a:latin typeface="Arial Black" pitchFamily="34" charset="0"/>
            </a:rPr>
            <a:t>9. </a:t>
          </a:r>
          <a:r>
            <a:rPr lang="ru-RU" sz="2000" b="0" u="none" kern="1200" dirty="0" smtClean="0">
              <a:solidFill>
                <a:schemeClr val="bg1"/>
              </a:solidFill>
              <a:latin typeface="Arial Black" pitchFamily="34" charset="0"/>
            </a:rPr>
            <a:t>В</a:t>
          </a:r>
          <a:r>
            <a:rPr lang="ru-RU" sz="2000" b="0" u="sng" kern="1200" dirty="0" smtClean="0">
              <a:solidFill>
                <a:srgbClr val="C00000"/>
              </a:solidFill>
              <a:latin typeface="Arial Black" pitchFamily="34" charset="0"/>
            </a:rPr>
            <a:t> 1893 г</a:t>
          </a:r>
          <a:r>
            <a:rPr lang="ru-RU" sz="2000" b="0" kern="1200" dirty="0" smtClean="0">
              <a:solidFill>
                <a:srgbClr val="C00000"/>
              </a:solidFill>
              <a:latin typeface="Arial Black" pitchFamily="34" charset="0"/>
            </a:rPr>
            <a:t>.</a:t>
          </a:r>
          <a:r>
            <a:rPr lang="ru-RU" sz="2000" b="0" kern="1200" dirty="0" smtClean="0">
              <a:solidFill>
                <a:srgbClr val="FF0000"/>
              </a:solidFill>
              <a:latin typeface="Arial Black" pitchFamily="34" charset="0"/>
            </a:rPr>
            <a:t> </a:t>
          </a:r>
          <a:r>
            <a:rPr lang="ru-RU" sz="2000" b="0" kern="1200" dirty="0" smtClean="0">
              <a:solidFill>
                <a:schemeClr val="bg1"/>
              </a:solidFill>
              <a:latin typeface="Arial Black" pitchFamily="34" charset="0"/>
            </a:rPr>
            <a:t>изобрёл мачтовую антенну. </a:t>
          </a:r>
        </a:p>
        <a:p>
          <a:pPr lvl="0" algn="l" defTabSz="889000" rtl="0">
            <a:lnSpc>
              <a:spcPct val="90000"/>
            </a:lnSpc>
            <a:spcBef>
              <a:spcPct val="0"/>
            </a:spcBef>
            <a:spcAft>
              <a:spcPct val="35000"/>
            </a:spcAft>
          </a:pPr>
          <a:r>
            <a:rPr lang="ru-RU" sz="2000" b="0" kern="1200" dirty="0" smtClean="0">
              <a:solidFill>
                <a:schemeClr val="bg1"/>
              </a:solidFill>
              <a:latin typeface="Arial Black" pitchFamily="34" charset="0"/>
            </a:rPr>
            <a:t>10</a:t>
          </a:r>
          <a:r>
            <a:rPr lang="ru-RU" sz="2000" b="0" u="none" kern="1200" dirty="0" smtClean="0">
              <a:solidFill>
                <a:schemeClr val="bg1"/>
              </a:solidFill>
              <a:latin typeface="Arial Black" pitchFamily="34" charset="0"/>
            </a:rPr>
            <a:t>. В</a:t>
          </a:r>
          <a:r>
            <a:rPr lang="ru-RU" sz="2000" b="0" u="sng" kern="1200" dirty="0" smtClean="0">
              <a:solidFill>
                <a:srgbClr val="C00000"/>
              </a:solidFill>
              <a:latin typeface="Arial Black" pitchFamily="34" charset="0"/>
            </a:rPr>
            <a:t> 1893 г</a:t>
          </a:r>
          <a:r>
            <a:rPr lang="ru-RU" sz="2000" b="0" kern="1200" dirty="0" smtClean="0">
              <a:solidFill>
                <a:srgbClr val="FF0000"/>
              </a:solidFill>
              <a:latin typeface="Arial Black" pitchFamily="34" charset="0"/>
            </a:rPr>
            <a:t>. </a:t>
          </a:r>
          <a:r>
            <a:rPr lang="ru-RU" sz="2000" b="0" kern="1200" dirty="0" smtClean="0">
              <a:solidFill>
                <a:schemeClr val="bg1"/>
              </a:solidFill>
              <a:latin typeface="Arial Black" pitchFamily="34" charset="0"/>
            </a:rPr>
            <a:t>Тесла построил первый волновой радиопередатчик.</a:t>
          </a:r>
          <a:endParaRPr lang="ru-RU" sz="2000" b="0" kern="1200" dirty="0">
            <a:solidFill>
              <a:schemeClr val="bg1"/>
            </a:solidFill>
            <a:latin typeface="Arial Black" pitchFamily="34" charset="0"/>
          </a:endParaRPr>
        </a:p>
      </dsp:txBody>
      <dsp:txXfrm>
        <a:off x="0" y="1006"/>
        <a:ext cx="8496944" cy="205883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37A928-1C5D-4909-A1FD-9391B68C6978}">
      <dsp:nvSpPr>
        <dsp:cNvPr id="0" name=""/>
        <dsp:cNvSpPr/>
      </dsp:nvSpPr>
      <dsp:spPr>
        <a:xfrm>
          <a:off x="0" y="1033"/>
          <a:ext cx="8424936" cy="1425959"/>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12000" cap="flat" cmpd="sng" algn="ctr">
          <a:solidFill>
            <a:schemeClr val="accent4"/>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b="1" kern="1200" dirty="0" smtClean="0">
              <a:solidFill>
                <a:schemeClr val="bg1"/>
              </a:solidFill>
              <a:latin typeface="Arial Black" pitchFamily="34" charset="0"/>
            </a:rPr>
            <a:t>11.   </a:t>
          </a:r>
          <a:r>
            <a:rPr lang="ru-RU" sz="2800" u="sng" kern="1200" dirty="0" smtClean="0">
              <a:solidFill>
                <a:srgbClr val="C00000"/>
              </a:solidFill>
              <a:latin typeface="Arial Black" pitchFamily="34" charset="0"/>
            </a:rPr>
            <a:t>24  апреля 1892 г </a:t>
          </a:r>
          <a:r>
            <a:rPr lang="ru-RU" sz="2800" kern="1200" dirty="0" smtClean="0">
              <a:solidFill>
                <a:srgbClr val="FF0000"/>
              </a:solidFill>
              <a:latin typeface="Arial Black" pitchFamily="34" charset="0"/>
            </a:rPr>
            <a:t>— </a:t>
          </a:r>
          <a:r>
            <a:rPr lang="ru-RU" sz="2800" kern="1200" dirty="0" smtClean="0">
              <a:solidFill>
                <a:schemeClr val="bg1"/>
              </a:solidFill>
              <a:latin typeface="Arial Black" pitchFamily="34" charset="0"/>
            </a:rPr>
            <a:t>Заявка на патент  высокочастотного  трансформатора.</a:t>
          </a:r>
          <a:endParaRPr lang="ru-RU" sz="2800" kern="1200" dirty="0">
            <a:solidFill>
              <a:schemeClr val="bg1"/>
            </a:solidFill>
            <a:latin typeface="Arial Black" pitchFamily="34" charset="0"/>
          </a:endParaRPr>
        </a:p>
      </dsp:txBody>
      <dsp:txXfrm>
        <a:off x="0" y="1033"/>
        <a:ext cx="8424936" cy="1425959"/>
      </dsp:txXfrm>
    </dsp:sp>
    <dsp:sp modelId="{F12E69D6-D9B4-4A72-A4FC-F5D755EFB87B}">
      <dsp:nvSpPr>
        <dsp:cNvPr id="0" name=""/>
        <dsp:cNvSpPr/>
      </dsp:nvSpPr>
      <dsp:spPr>
        <a:xfrm>
          <a:off x="0" y="1439015"/>
          <a:ext cx="8424936" cy="1484894"/>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12000" cap="flat" cmpd="sng" algn="ctr">
          <a:solidFill>
            <a:schemeClr val="accent4"/>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kern="1200" dirty="0" smtClean="0">
              <a:solidFill>
                <a:schemeClr val="bg1"/>
              </a:solidFill>
              <a:latin typeface="Arial Black" pitchFamily="34" charset="0"/>
            </a:rPr>
            <a:t>12.</a:t>
          </a:r>
          <a:r>
            <a:rPr lang="ru-RU" sz="2800" kern="1200" dirty="0" smtClean="0">
              <a:solidFill>
                <a:srgbClr val="FF0000"/>
              </a:solidFill>
              <a:latin typeface="Arial Black" pitchFamily="34" charset="0"/>
            </a:rPr>
            <a:t>    </a:t>
          </a:r>
          <a:r>
            <a:rPr lang="ru-RU" sz="2800" u="sng" kern="1200" dirty="0" smtClean="0">
              <a:solidFill>
                <a:srgbClr val="C00000"/>
              </a:solidFill>
              <a:latin typeface="Arial Black" pitchFamily="34" charset="0"/>
            </a:rPr>
            <a:t>22 сентября 1896 года  </a:t>
          </a:r>
          <a:r>
            <a:rPr lang="ru-RU" sz="2800" kern="1200" dirty="0" smtClean="0">
              <a:solidFill>
                <a:schemeClr val="bg1"/>
              </a:solidFill>
              <a:latin typeface="Arial Black" pitchFamily="34" charset="0"/>
            </a:rPr>
            <a:t>прибор был запатентован.</a:t>
          </a:r>
          <a:endParaRPr lang="ru-RU" sz="2800" kern="1200" dirty="0">
            <a:solidFill>
              <a:schemeClr val="bg1"/>
            </a:solidFill>
            <a:latin typeface="Arial Black" pitchFamily="34" charset="0"/>
          </a:endParaRPr>
        </a:p>
      </dsp:txBody>
      <dsp:txXfrm>
        <a:off x="0" y="1439015"/>
        <a:ext cx="8424936" cy="148489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F78D08-02C8-403D-B085-08547F51BC68}">
      <dsp:nvSpPr>
        <dsp:cNvPr id="0" name=""/>
        <dsp:cNvSpPr/>
      </dsp:nvSpPr>
      <dsp:spPr>
        <a:xfrm>
          <a:off x="0" y="1793"/>
          <a:ext cx="8496944" cy="3668821"/>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12000" cap="flat" cmpd="sng" algn="ctr">
          <a:solidFill>
            <a:schemeClr val="accent4"/>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kern="1200" dirty="0" smtClean="0">
              <a:solidFill>
                <a:schemeClr val="bg1"/>
              </a:solidFill>
              <a:latin typeface="Arial Black" pitchFamily="34" charset="0"/>
            </a:rPr>
            <a:t>13.</a:t>
          </a:r>
          <a:r>
            <a:rPr lang="ru-RU" sz="2800" u="sng" kern="1200" dirty="0" smtClean="0">
              <a:solidFill>
                <a:srgbClr val="C00000"/>
              </a:solidFill>
              <a:latin typeface="Arial Black" pitchFamily="34" charset="0"/>
            </a:rPr>
            <a:t>1898—1922</a:t>
          </a:r>
          <a:r>
            <a:rPr lang="ru-RU" sz="2800" kern="1200" dirty="0" smtClean="0">
              <a:solidFill>
                <a:srgbClr val="FF0000"/>
              </a:solidFill>
              <a:latin typeface="Arial Black" pitchFamily="34" charset="0"/>
            </a:rPr>
            <a:t> </a:t>
          </a:r>
          <a:r>
            <a:rPr lang="ru-RU" sz="2800" u="sng" kern="1200" dirty="0" smtClean="0">
              <a:solidFill>
                <a:srgbClr val="C00000"/>
              </a:solidFill>
              <a:latin typeface="Arial Black" pitchFamily="34" charset="0"/>
            </a:rPr>
            <a:t>гг.</a:t>
          </a:r>
          <a:r>
            <a:rPr lang="ru-RU" sz="2800" kern="1200" dirty="0" smtClean="0">
              <a:solidFill>
                <a:srgbClr val="C00000"/>
              </a:solidFill>
              <a:latin typeface="Arial Black" pitchFamily="34" charset="0"/>
            </a:rPr>
            <a:t> </a:t>
          </a:r>
          <a:r>
            <a:rPr lang="ru-RU" sz="2800" kern="1200" dirty="0" smtClean="0">
              <a:solidFill>
                <a:schemeClr val="bg1"/>
              </a:solidFill>
              <a:latin typeface="Arial Black" pitchFamily="34" charset="0"/>
            </a:rPr>
            <a:t>— Н. Тесла получает патенты в области радиотехники, а также на термомагнитный электродвигатель, турбины, насосы, паровые машины, электросчетчики, спидометры, частотомеры и др.</a:t>
          </a:r>
          <a:endParaRPr lang="ru-RU" sz="2800" kern="1200" dirty="0">
            <a:solidFill>
              <a:schemeClr val="bg1"/>
            </a:solidFill>
            <a:latin typeface="Arial Black" pitchFamily="34" charset="0"/>
          </a:endParaRPr>
        </a:p>
      </dsp:txBody>
      <dsp:txXfrm>
        <a:off x="0" y="1793"/>
        <a:ext cx="8496944" cy="36688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CAF8A-0AF5-43A1-B2B2-ED5C4C4ADC06}">
      <dsp:nvSpPr>
        <dsp:cNvPr id="0" name=""/>
        <dsp:cNvSpPr/>
      </dsp:nvSpPr>
      <dsp:spPr>
        <a:xfrm>
          <a:off x="0" y="50843"/>
          <a:ext cx="9144000" cy="1216800"/>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12000" cap="flat" cmpd="sng" algn="ctr">
          <a:solidFill>
            <a:schemeClr val="accent4"/>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bg1"/>
              </a:solidFill>
              <a:latin typeface="Arial Black" pitchFamily="34" charset="0"/>
            </a:rPr>
            <a:t>С </a:t>
          </a:r>
          <a:r>
            <a:rPr lang="ru-RU" sz="2400" b="1" kern="1200" dirty="0" smtClean="0">
              <a:solidFill>
                <a:schemeClr val="bg1"/>
              </a:solidFill>
              <a:latin typeface="Arial Black" pitchFamily="34" charset="0"/>
            </a:rPr>
            <a:t>1875 по 1878 гг.  — он  студент Высшей технической школы  в  г. Граце   (Австрия).</a:t>
          </a:r>
          <a:endParaRPr lang="ru-RU" sz="2400" b="1" kern="1200" dirty="0">
            <a:solidFill>
              <a:schemeClr val="bg1"/>
            </a:solidFill>
            <a:latin typeface="Arial Black" pitchFamily="34" charset="0"/>
          </a:endParaRPr>
        </a:p>
      </dsp:txBody>
      <dsp:txXfrm>
        <a:off x="0" y="50843"/>
        <a:ext cx="9144000" cy="1216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E79EB1-7248-44A7-BC24-722187D41393}">
      <dsp:nvSpPr>
        <dsp:cNvPr id="0" name=""/>
        <dsp:cNvSpPr/>
      </dsp:nvSpPr>
      <dsp:spPr>
        <a:xfrm>
          <a:off x="0" y="0"/>
          <a:ext cx="7272808" cy="2661694"/>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12000" cap="flat" cmpd="sng" algn="ctr">
          <a:solidFill>
            <a:schemeClr val="accent4"/>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solidFill>
                <a:schemeClr val="bg1"/>
              </a:solidFill>
              <a:latin typeface="Arial Black" pitchFamily="34" charset="0"/>
            </a:rPr>
            <a:t>1.  </a:t>
          </a:r>
          <a:r>
            <a:rPr lang="ru-RU" sz="3600" kern="1200" dirty="0" smtClean="0">
              <a:solidFill>
                <a:schemeClr val="bg1"/>
              </a:solidFill>
              <a:latin typeface="Arial Black" pitchFamily="34" charset="0"/>
            </a:rPr>
            <a:t>В феврале </a:t>
          </a:r>
          <a:r>
            <a:rPr lang="ru-RU" sz="3600" kern="1200" dirty="0" smtClean="0">
              <a:solidFill>
                <a:srgbClr val="C00000"/>
              </a:solidFill>
              <a:latin typeface="Arial Black" pitchFamily="34" charset="0"/>
            </a:rPr>
            <a:t>1882 года </a:t>
          </a:r>
          <a:r>
            <a:rPr lang="ru-RU" sz="3600" kern="1200" dirty="0" smtClean="0">
              <a:solidFill>
                <a:schemeClr val="bg1"/>
              </a:solidFill>
              <a:latin typeface="Arial Black" pitchFamily="34" charset="0"/>
            </a:rPr>
            <a:t>в Будапеште открывает явление вращающегося магнитного поля</a:t>
          </a:r>
          <a:endParaRPr lang="ru-RU" sz="3600" kern="1200" dirty="0">
            <a:solidFill>
              <a:schemeClr val="bg1"/>
            </a:solidFill>
            <a:latin typeface="Arial Black" pitchFamily="34" charset="0"/>
          </a:endParaRPr>
        </a:p>
      </dsp:txBody>
      <dsp:txXfrm>
        <a:off x="0" y="0"/>
        <a:ext cx="7272808" cy="266169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EAABC4-F908-420A-B55A-8A320EE507E8}">
      <dsp:nvSpPr>
        <dsp:cNvPr id="0" name=""/>
        <dsp:cNvSpPr/>
      </dsp:nvSpPr>
      <dsp:spPr>
        <a:xfrm>
          <a:off x="0" y="117316"/>
          <a:ext cx="8286808" cy="1511640"/>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12000" cap="flat" cmpd="sng" algn="ctr">
          <a:solidFill>
            <a:schemeClr val="accent4"/>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ru-RU" sz="3400" b="1" u="none" kern="1200" dirty="0" smtClean="0">
              <a:solidFill>
                <a:schemeClr val="bg1"/>
              </a:solidFill>
              <a:latin typeface="Arial Black" pitchFamily="34" charset="0"/>
            </a:rPr>
            <a:t>2.    </a:t>
          </a:r>
          <a:r>
            <a:rPr lang="ru-RU" sz="3400" b="1" u="sng" kern="1200" dirty="0" smtClean="0">
              <a:solidFill>
                <a:srgbClr val="C00000"/>
              </a:solidFill>
              <a:latin typeface="Arial Black" pitchFamily="34" charset="0"/>
            </a:rPr>
            <a:t>1886 г.</a:t>
          </a:r>
          <a:r>
            <a:rPr lang="ru-RU" sz="3400" b="1" kern="1200" dirty="0" smtClean="0">
              <a:solidFill>
                <a:srgbClr val="C00000"/>
              </a:solidFill>
              <a:latin typeface="Arial Black" pitchFamily="34" charset="0"/>
            </a:rPr>
            <a:t> </a:t>
          </a:r>
          <a:r>
            <a:rPr lang="ru-RU" sz="3400" b="1" kern="1200" dirty="0" smtClean="0">
              <a:solidFill>
                <a:schemeClr val="bg1"/>
              </a:solidFill>
              <a:latin typeface="Arial Black" pitchFamily="34" charset="0"/>
            </a:rPr>
            <a:t>— изобретает электрическую дуговую лампу.</a:t>
          </a:r>
          <a:endParaRPr lang="ru-RU" sz="3400" b="1" kern="1200" dirty="0">
            <a:solidFill>
              <a:schemeClr val="bg1"/>
            </a:solidFill>
            <a:latin typeface="Arial Black" pitchFamily="34" charset="0"/>
          </a:endParaRPr>
        </a:p>
      </dsp:txBody>
      <dsp:txXfrm>
        <a:off x="0" y="117316"/>
        <a:ext cx="8286808" cy="15116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49378B-80C3-406C-9B3C-80FF6D932FC0}">
      <dsp:nvSpPr>
        <dsp:cNvPr id="0" name=""/>
        <dsp:cNvSpPr/>
      </dsp:nvSpPr>
      <dsp:spPr>
        <a:xfrm>
          <a:off x="0" y="1728179"/>
          <a:ext cx="6012159" cy="2889899"/>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76200" cap="flat" cmpd="sng" algn="ctr">
          <a:solidFill>
            <a:schemeClr val="accent4">
              <a:lumMod val="60000"/>
              <a:lumOff val="40000"/>
            </a:schemeClr>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b="1" kern="1200" dirty="0" smtClean="0">
              <a:solidFill>
                <a:schemeClr val="bg1"/>
              </a:solidFill>
              <a:latin typeface="Arial Black" pitchFamily="34" charset="0"/>
            </a:rPr>
            <a:t>3</a:t>
          </a:r>
          <a:r>
            <a:rPr lang="ru-RU" sz="2400" b="1" kern="1200" dirty="0" smtClean="0">
              <a:solidFill>
                <a:schemeClr val="bg1"/>
              </a:solidFill>
              <a:latin typeface="Arial Black" pitchFamily="34" charset="0"/>
            </a:rPr>
            <a:t>.</a:t>
          </a:r>
          <a:r>
            <a:rPr lang="ru-RU" sz="2400" b="1" kern="1200" dirty="0" smtClean="0">
              <a:solidFill>
                <a:srgbClr val="FF0000"/>
              </a:solidFill>
              <a:latin typeface="Arial Black" pitchFamily="34" charset="0"/>
            </a:rPr>
            <a:t> </a:t>
          </a:r>
          <a:r>
            <a:rPr lang="ru-RU" sz="2400" b="1" u="sng" kern="1200" dirty="0" smtClean="0">
              <a:solidFill>
                <a:srgbClr val="C00000"/>
              </a:solidFill>
              <a:latin typeface="Arial Black" pitchFamily="34" charset="0"/>
            </a:rPr>
            <a:t>В мае1888 г. </a:t>
          </a:r>
          <a:r>
            <a:rPr lang="ru-RU" sz="2400" b="1" kern="1200" dirty="0" smtClean="0">
              <a:solidFill>
                <a:schemeClr val="bg1"/>
              </a:solidFill>
              <a:latin typeface="Arial Black" pitchFamily="34" charset="0"/>
            </a:rPr>
            <a:t>-  получает  патенты на передачу энергии по трем проводникам, соединенным в «звезду» и передачу э/</a:t>
          </a:r>
          <a:r>
            <a:rPr lang="ru-RU" sz="2400" b="1" kern="1200" dirty="0" err="1" smtClean="0">
              <a:solidFill>
                <a:schemeClr val="bg1"/>
              </a:solidFill>
              <a:latin typeface="Arial Black" pitchFamily="34" charset="0"/>
            </a:rPr>
            <a:t>э</a:t>
          </a:r>
          <a:r>
            <a:rPr lang="ru-RU" sz="2400" b="1" kern="1200" dirty="0" smtClean="0">
              <a:solidFill>
                <a:schemeClr val="bg1"/>
              </a:solidFill>
              <a:latin typeface="Arial Black" pitchFamily="34" charset="0"/>
            </a:rPr>
            <a:t> посредством двух- и трехфазного тока. </a:t>
          </a:r>
        </a:p>
      </dsp:txBody>
      <dsp:txXfrm>
        <a:off x="0" y="1728179"/>
        <a:ext cx="6012159" cy="288989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71C8AF-4DB4-4ABE-868E-ED0E4EE5E992}">
      <dsp:nvSpPr>
        <dsp:cNvPr id="0" name=""/>
        <dsp:cNvSpPr/>
      </dsp:nvSpPr>
      <dsp:spPr>
        <a:xfrm>
          <a:off x="0" y="86764"/>
          <a:ext cx="8424936" cy="2274479"/>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12000" cap="flat" cmpd="sng" algn="ctr">
          <a:solidFill>
            <a:schemeClr val="accent4"/>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u="none" kern="1200" dirty="0" smtClean="0">
              <a:solidFill>
                <a:schemeClr val="bg1"/>
              </a:solidFill>
              <a:latin typeface="Arial Black" pitchFamily="34" charset="0"/>
            </a:rPr>
            <a:t>4.</a:t>
          </a:r>
          <a:r>
            <a:rPr lang="ru-RU" sz="3600" u="sng" kern="1200" dirty="0" smtClean="0">
              <a:solidFill>
                <a:srgbClr val="C00000"/>
              </a:solidFill>
              <a:latin typeface="Arial Black" pitchFamily="34" charset="0"/>
            </a:rPr>
            <a:t>1888—1889 гг.</a:t>
          </a:r>
          <a:r>
            <a:rPr lang="ru-RU" sz="3600" u="sng" kern="1200" dirty="0" smtClean="0">
              <a:solidFill>
                <a:srgbClr val="FF0000"/>
              </a:solidFill>
              <a:latin typeface="Arial Black" pitchFamily="34" charset="0"/>
            </a:rPr>
            <a:t> </a:t>
          </a:r>
          <a:r>
            <a:rPr lang="ru-RU" sz="3600" kern="1200" dirty="0" smtClean="0">
              <a:solidFill>
                <a:schemeClr val="bg1"/>
              </a:solidFill>
              <a:latin typeface="Arial Black" pitchFamily="34" charset="0"/>
            </a:rPr>
            <a:t>—  Заявление патентов на выпрямление переменных токов .</a:t>
          </a:r>
          <a:endParaRPr lang="ru-RU" sz="3600" kern="1200" dirty="0">
            <a:solidFill>
              <a:schemeClr val="bg1"/>
            </a:solidFill>
            <a:latin typeface="Arial Black" pitchFamily="34" charset="0"/>
          </a:endParaRPr>
        </a:p>
      </dsp:txBody>
      <dsp:txXfrm>
        <a:off x="0" y="86764"/>
        <a:ext cx="8424936" cy="2274479"/>
      </dsp:txXfrm>
    </dsp:sp>
    <dsp:sp modelId="{0F6EE3E3-FECA-4E69-AE0F-7589F9796759}">
      <dsp:nvSpPr>
        <dsp:cNvPr id="0" name=""/>
        <dsp:cNvSpPr/>
      </dsp:nvSpPr>
      <dsp:spPr>
        <a:xfrm>
          <a:off x="0" y="3521552"/>
          <a:ext cx="8424936" cy="2274479"/>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12000" cap="flat" cmpd="sng" algn="ctr">
          <a:solidFill>
            <a:schemeClr val="accent4"/>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u="none" kern="1200" dirty="0" smtClean="0">
              <a:solidFill>
                <a:schemeClr val="bg1"/>
              </a:solidFill>
              <a:latin typeface="Arial Black" pitchFamily="34" charset="0"/>
            </a:rPr>
            <a:t>5.</a:t>
          </a:r>
          <a:r>
            <a:rPr lang="ru-RU" sz="3600" u="sng" kern="1200" dirty="0" smtClean="0">
              <a:solidFill>
                <a:srgbClr val="C00000"/>
              </a:solidFill>
              <a:latin typeface="Arial Black" pitchFamily="34" charset="0"/>
            </a:rPr>
            <a:t>1889—1890</a:t>
          </a:r>
          <a:r>
            <a:rPr lang="ru-RU" sz="3600" u="sng" kern="1200" dirty="0" smtClean="0">
              <a:solidFill>
                <a:srgbClr val="FF0000"/>
              </a:solidFill>
              <a:latin typeface="Arial Black" pitchFamily="34" charset="0"/>
            </a:rPr>
            <a:t> </a:t>
          </a:r>
          <a:r>
            <a:rPr lang="ru-RU" sz="3600" u="sng" kern="1200" dirty="0" smtClean="0">
              <a:solidFill>
                <a:srgbClr val="C00000"/>
              </a:solidFill>
              <a:latin typeface="Arial Black" pitchFamily="34" charset="0"/>
            </a:rPr>
            <a:t>г</a:t>
          </a:r>
          <a:r>
            <a:rPr lang="ru-RU" sz="3600" kern="1200" dirty="0" smtClean="0">
              <a:solidFill>
                <a:srgbClr val="C00000"/>
              </a:solidFill>
              <a:latin typeface="Arial Black" pitchFamily="34" charset="0"/>
            </a:rPr>
            <a:t>г.</a:t>
          </a:r>
          <a:r>
            <a:rPr lang="ru-RU" sz="3600" kern="1200" dirty="0" smtClean="0">
              <a:solidFill>
                <a:srgbClr val="FF0000"/>
              </a:solidFill>
              <a:latin typeface="Arial Black" pitchFamily="34" charset="0"/>
            </a:rPr>
            <a:t> </a:t>
          </a:r>
          <a:r>
            <a:rPr lang="ru-RU" sz="3600" kern="1200" dirty="0" smtClean="0">
              <a:solidFill>
                <a:schemeClr val="bg1"/>
              </a:solidFill>
              <a:latin typeface="Arial Black" pitchFamily="34" charset="0"/>
            </a:rPr>
            <a:t>— Постройка первых генераторов высокой частоты.</a:t>
          </a:r>
          <a:endParaRPr lang="ru-RU" sz="3600" kern="1200" dirty="0">
            <a:solidFill>
              <a:schemeClr val="bg1"/>
            </a:solidFill>
            <a:latin typeface="Arial Black" pitchFamily="34" charset="0"/>
          </a:endParaRPr>
        </a:p>
      </dsp:txBody>
      <dsp:txXfrm>
        <a:off x="0" y="3521552"/>
        <a:ext cx="8424936" cy="227447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73DE3-79CE-4C6A-8A74-519EE77CCBBE}">
      <dsp:nvSpPr>
        <dsp:cNvPr id="0" name=""/>
        <dsp:cNvSpPr/>
      </dsp:nvSpPr>
      <dsp:spPr>
        <a:xfrm>
          <a:off x="0" y="338646"/>
          <a:ext cx="8929718" cy="5323500"/>
        </a:xfrm>
        <a:prstGeom prst="roundRect">
          <a:avLst/>
        </a:prstGeom>
        <a:gradFill rotWithShape="1">
          <a:gsLst>
            <a:gs pos="0">
              <a:schemeClr val="accent4">
                <a:tint val="25000"/>
                <a:satMod val="125000"/>
              </a:schemeClr>
            </a:gs>
            <a:gs pos="40000">
              <a:schemeClr val="accent4">
                <a:tint val="55000"/>
                <a:satMod val="130000"/>
              </a:schemeClr>
            </a:gs>
            <a:gs pos="50000">
              <a:schemeClr val="accent4">
                <a:tint val="59000"/>
                <a:satMod val="130000"/>
              </a:schemeClr>
            </a:gs>
            <a:gs pos="65000">
              <a:schemeClr val="accent4">
                <a:tint val="55000"/>
                <a:satMod val="130000"/>
              </a:schemeClr>
            </a:gs>
            <a:gs pos="100000">
              <a:schemeClr val="accent4">
                <a:tint val="20000"/>
                <a:satMod val="125000"/>
              </a:schemeClr>
            </a:gs>
          </a:gsLst>
          <a:lin ang="5400000" scaled="0"/>
        </a:gradFill>
        <a:ln w="12000" cap="flat" cmpd="sng" algn="ctr">
          <a:solidFill>
            <a:schemeClr val="accent4"/>
          </a:solidFill>
          <a:prstDash val="solid"/>
        </a:ln>
        <a:effectLst>
          <a:glow rad="63500">
            <a:schemeClr val="accent4">
              <a:alpha val="45000"/>
              <a:satMod val="12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ru-RU" sz="6500" kern="1200" dirty="0" smtClean="0">
              <a:solidFill>
                <a:srgbClr val="002060"/>
              </a:solidFill>
              <a:latin typeface="Arial Black" pitchFamily="34" charset="0"/>
            </a:rPr>
            <a:t>6.</a:t>
          </a:r>
          <a:r>
            <a:rPr lang="ru-RU" sz="6500" kern="1200" dirty="0" smtClean="0">
              <a:solidFill>
                <a:srgbClr val="FF0000"/>
              </a:solidFill>
              <a:latin typeface="Arial Black" pitchFamily="34" charset="0"/>
            </a:rPr>
            <a:t>   </a:t>
          </a:r>
          <a:r>
            <a:rPr lang="ru-RU" sz="6500" u="sng" kern="1200" dirty="0" smtClean="0">
              <a:solidFill>
                <a:srgbClr val="C00000"/>
              </a:solidFill>
              <a:latin typeface="Arial Black" pitchFamily="34" charset="0"/>
            </a:rPr>
            <a:t>1890 г.</a:t>
          </a:r>
          <a:r>
            <a:rPr lang="ru-RU" sz="6500" kern="1200" dirty="0" smtClean="0">
              <a:solidFill>
                <a:srgbClr val="FF0000"/>
              </a:solidFill>
              <a:latin typeface="Arial Black" pitchFamily="34" charset="0"/>
            </a:rPr>
            <a:t> — </a:t>
          </a:r>
          <a:r>
            <a:rPr lang="ru-RU" sz="6500" kern="1200" dirty="0" smtClean="0">
              <a:solidFill>
                <a:schemeClr val="bg1"/>
              </a:solidFill>
              <a:latin typeface="Arial Black" pitchFamily="34" charset="0"/>
            </a:rPr>
            <a:t>Открытие токов высокой частоты .</a:t>
          </a:r>
          <a:endParaRPr lang="ru-RU" sz="6500" kern="1200" dirty="0">
            <a:solidFill>
              <a:schemeClr val="bg1"/>
            </a:solidFill>
            <a:latin typeface="Arial Black" pitchFamily="34" charset="0"/>
          </a:endParaRPr>
        </a:p>
      </dsp:txBody>
      <dsp:txXfrm>
        <a:off x="0" y="338646"/>
        <a:ext cx="8929718" cy="5323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D3DA5-8378-4702-BCED-0AA7F14B7889}" type="datetimeFigureOut">
              <a:rPr lang="ru-RU" smtClean="0"/>
              <a:pPr/>
              <a:t>13.06.2013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92CD2-72D4-4A10-AD59-29F86B442D6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A792CD2-72D4-4A10-AD59-29F86B442D64}"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67122A47-B02A-4B34-9BD9-64B8E6184608}" type="datetimeFigureOut">
              <a:rPr lang="ru-RU" smtClean="0"/>
              <a:pPr/>
              <a:t>13.06.2013</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1467F84-35BD-4663-B2A4-8D12E0E9A33B}"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7122A47-B02A-4B34-9BD9-64B8E6184608}" type="datetimeFigureOut">
              <a:rPr lang="ru-RU" smtClean="0"/>
              <a:pPr/>
              <a:t>13.06.2013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1467F84-35BD-4663-B2A4-8D12E0E9A33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7122A47-B02A-4B34-9BD9-64B8E6184608}" type="datetimeFigureOut">
              <a:rPr lang="ru-RU" smtClean="0"/>
              <a:pPr/>
              <a:t>13.06.2013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1467F84-35BD-4663-B2A4-8D12E0E9A33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7122A47-B02A-4B34-9BD9-64B8E6184608}" type="datetimeFigureOut">
              <a:rPr lang="ru-RU" smtClean="0"/>
              <a:pPr/>
              <a:t>13.06.2013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1467F84-35BD-4663-B2A4-8D12E0E9A33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7122A47-B02A-4B34-9BD9-64B8E6184608}" type="datetimeFigureOut">
              <a:rPr lang="ru-RU" smtClean="0"/>
              <a:pPr/>
              <a:t>13.06.2013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1467F84-35BD-4663-B2A4-8D12E0E9A33B}"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7122A47-B02A-4B34-9BD9-64B8E6184608}" type="datetimeFigureOut">
              <a:rPr lang="ru-RU" smtClean="0"/>
              <a:pPr/>
              <a:t>13.06.2013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1467F84-35BD-4663-B2A4-8D12E0E9A33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7122A47-B02A-4B34-9BD9-64B8E6184608}" type="datetimeFigureOut">
              <a:rPr lang="ru-RU" smtClean="0"/>
              <a:pPr/>
              <a:t>13.06.2013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1467F84-35BD-4663-B2A4-8D12E0E9A33B}"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7122A47-B02A-4B34-9BD9-64B8E6184608}" type="datetimeFigureOut">
              <a:rPr lang="ru-RU" smtClean="0"/>
              <a:pPr/>
              <a:t>13.06.2013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1467F84-35BD-4663-B2A4-8D12E0E9A33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7122A47-B02A-4B34-9BD9-64B8E6184608}" type="datetimeFigureOut">
              <a:rPr lang="ru-RU" smtClean="0"/>
              <a:pPr/>
              <a:t>13.06.2013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1467F84-35BD-4663-B2A4-8D12E0E9A33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7122A47-B02A-4B34-9BD9-64B8E6184608}" type="datetimeFigureOut">
              <a:rPr lang="ru-RU" smtClean="0"/>
              <a:pPr/>
              <a:t>13.06.2013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1467F84-35BD-4663-B2A4-8D12E0E9A33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67122A47-B02A-4B34-9BD9-64B8E6184608}" type="datetimeFigureOut">
              <a:rPr lang="ru-RU" smtClean="0"/>
              <a:pPr/>
              <a:t>13.06.2013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1467F84-35BD-4663-B2A4-8D12E0E9A33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7122A47-B02A-4B34-9BD9-64B8E6184608}" type="datetimeFigureOut">
              <a:rPr lang="ru-RU" smtClean="0"/>
              <a:pPr/>
              <a:t>13.06.2013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1467F84-35BD-4663-B2A4-8D12E0E9A33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mages.yandex.ru/yandsearch?text=%D0%9D%D0%B8%D0%B0%D0%B3%D0%B0%D1%80%D1%81%D0%BA%D0%B0%D1%8F%20%D0%93%D0%AD%D0%A1%20%D0%B3%D0%B5%D0%BD%D0%B5%D1%80%D0%B0%D1%82%D0%BE%D1%80%20%D0%BF%D0%B5%D1%80%D0%B5%D0%BC%D0%B5%D0%BD%D0%BD%D0%BE%D0%B3%D0%BE%20%D1%82%D0%BE%D0%BA%D0%B0%20%D0%A2%D0%B5%D1%81%D0%BB%D1%8B&amp;noreask=1&amp;img_url=www.syriatoday.ca/images/canada-arabic/3.jpg&amp;pos=1&amp;rpt=simage&amp;lr=37"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mirf.ru/Articles/3/716/father02.jp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javascript:view(279,338,'/Articles/3/716/Springs.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12"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microsoft.com/office/2007/relationships/diagramDrawing" Target="../diagrams/drawing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rimv.ru/pic/jornal/37/Nik_IH173957.jpg"/>
          <p:cNvPicPr/>
          <p:nvPr/>
        </p:nvPicPr>
        <p:blipFill>
          <a:blip r:embed="rId3" cstate="print"/>
          <a:srcRect/>
          <a:stretch>
            <a:fillRect/>
          </a:stretch>
        </p:blipFill>
        <p:spPr bwMode="auto">
          <a:xfrm>
            <a:off x="0" y="0"/>
            <a:ext cx="6858016" cy="5143512"/>
          </a:xfrm>
          <a:prstGeom prst="rect">
            <a:avLst/>
          </a:prstGeom>
          <a:noFill/>
          <a:ln w="9525">
            <a:noFill/>
            <a:miter lim="800000"/>
            <a:headEnd/>
            <a:tailEnd/>
          </a:ln>
        </p:spPr>
      </p:pic>
      <p:sp>
        <p:nvSpPr>
          <p:cNvPr id="3" name="TextBox 2"/>
          <p:cNvSpPr txBox="1"/>
          <p:nvPr/>
        </p:nvSpPr>
        <p:spPr>
          <a:xfrm>
            <a:off x="0" y="5157192"/>
            <a:ext cx="9144000" cy="1446550"/>
          </a:xfrm>
          <a:prstGeom prst="rect">
            <a:avLst/>
          </a:prstGeom>
          <a:ln w="7620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4400" b="1" i="1" dirty="0" smtClean="0">
                <a:solidFill>
                  <a:schemeClr val="bg1"/>
                </a:solidFill>
              </a:rPr>
              <a:t>«</a:t>
            </a:r>
            <a:r>
              <a:rPr lang="ru-RU" sz="4400" b="1" dirty="0" smtClean="0">
                <a:solidFill>
                  <a:schemeClr val="bg1"/>
                </a:solidFill>
              </a:rPr>
              <a:t>Бог электричества», « Повелитель молний», или «Властелин мира» ?</a:t>
            </a:r>
            <a:endParaRPr lang="ru-RU" sz="4400" b="1" dirty="0">
              <a:solidFill>
                <a:schemeClr val="bg1"/>
              </a:solidFill>
            </a:endParaRPr>
          </a:p>
        </p:txBody>
      </p:sp>
      <p:sp>
        <p:nvSpPr>
          <p:cNvPr id="6" name="Прямоугольник 5"/>
          <p:cNvSpPr/>
          <p:nvPr/>
        </p:nvSpPr>
        <p:spPr>
          <a:xfrm>
            <a:off x="6715140" y="357166"/>
            <a:ext cx="2428860" cy="424731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Кто</a:t>
            </a:r>
          </a:p>
          <a:p>
            <a:pPr algn="ctr"/>
            <a:endPar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endParaRP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 же </a:t>
            </a:r>
          </a:p>
          <a:p>
            <a:pPr algn="ctr"/>
            <a:endPar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endParaRP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Aharoni" pitchFamily="2" charset="-79"/>
              </a:rPr>
              <a:t>он ?</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6182" y="1285860"/>
            <a:ext cx="4786346" cy="5139869"/>
          </a:xfrm>
          <a:prstGeom prst="rect">
            <a:avLst/>
          </a:prstGeom>
          <a:ln w="76200">
            <a:solidFill>
              <a:schemeClr val="tx2">
                <a:lumMod val="75000"/>
              </a:schemeClr>
            </a:solidFill>
          </a:ln>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wrap="square">
            <a:spAutoFit/>
          </a:bodyPr>
          <a:lstStyle/>
          <a:p>
            <a:r>
              <a:rPr lang="ru-RU" sz="2000" dirty="0" smtClean="0">
                <a:latin typeface="Arial Black" pitchFamily="34" charset="0"/>
              </a:rPr>
              <a:t>В </a:t>
            </a:r>
            <a:r>
              <a:rPr lang="ru-RU" sz="2800" u="sng" dirty="0" smtClean="0">
                <a:solidFill>
                  <a:srgbClr val="C00000"/>
                </a:solidFill>
                <a:latin typeface="Arial Black" pitchFamily="34" charset="0"/>
              </a:rPr>
              <a:t>1888</a:t>
            </a:r>
            <a:r>
              <a:rPr lang="ru-RU" sz="2800" u="sng" dirty="0" smtClean="0">
                <a:latin typeface="Arial Black" pitchFamily="34" charset="0"/>
              </a:rPr>
              <a:t> </a:t>
            </a:r>
            <a:r>
              <a:rPr lang="ru-RU" sz="2000" u="sng" dirty="0" smtClean="0">
                <a:solidFill>
                  <a:srgbClr val="C00000"/>
                </a:solidFill>
                <a:latin typeface="Arial Black" pitchFamily="34" charset="0"/>
              </a:rPr>
              <a:t>году</a:t>
            </a:r>
            <a:r>
              <a:rPr lang="ru-RU" sz="2800" u="sng" dirty="0" smtClean="0">
                <a:latin typeface="Arial Black" pitchFamily="34" charset="0"/>
              </a:rPr>
              <a:t> </a:t>
            </a:r>
            <a:r>
              <a:rPr lang="ru-RU" sz="2000" dirty="0" smtClean="0">
                <a:latin typeface="Arial Black" pitchFamily="34" charset="0"/>
              </a:rPr>
              <a:t>Тесла (независимо от итальянского физика Г. </a:t>
            </a:r>
            <a:r>
              <a:rPr lang="ru-RU" sz="2000" dirty="0" err="1" smtClean="0">
                <a:latin typeface="Arial Black" pitchFamily="34" charset="0"/>
              </a:rPr>
              <a:t>Феррариса</a:t>
            </a:r>
            <a:r>
              <a:rPr lang="ru-RU" sz="2000" dirty="0" smtClean="0">
                <a:latin typeface="Arial Black" pitchFamily="34" charset="0"/>
              </a:rPr>
              <a:t> и несколько ранее его) дал строгое научное описание сути явления вращающегося магнитного поля. </a:t>
            </a:r>
          </a:p>
          <a:p>
            <a:r>
              <a:rPr lang="ru-RU" sz="2000" dirty="0" smtClean="0">
                <a:latin typeface="Arial Black" pitchFamily="34" charset="0"/>
              </a:rPr>
              <a:t>Вращающееся магнитное поле создаётся двумя или более пульсирующими магнитными полями одинаковой частоты, но сдвинутыми друг относительно друга по фазе и в пространстве. Применяется в синхронных и асинхронных машинах.</a:t>
            </a:r>
            <a:endParaRPr lang="ru-RU" sz="2000" dirty="0"/>
          </a:p>
        </p:txBody>
      </p:sp>
      <p:pic>
        <p:nvPicPr>
          <p:cNvPr id="7" name="Picture 4" descr="http://im4-tub-ru.yandex.net/i?id=476146037-25-72&amp;n=21"/>
          <p:cNvPicPr>
            <a:picLocks noChangeAspect="1" noChangeArrowheads="1"/>
          </p:cNvPicPr>
          <p:nvPr/>
        </p:nvPicPr>
        <p:blipFill>
          <a:blip r:embed="rId2" cstate="print"/>
          <a:srcRect/>
          <a:stretch>
            <a:fillRect/>
          </a:stretch>
        </p:blipFill>
        <p:spPr bwMode="auto">
          <a:xfrm>
            <a:off x="285720" y="500042"/>
            <a:ext cx="2786082" cy="2000264"/>
          </a:xfrm>
          <a:prstGeom prst="rect">
            <a:avLst/>
          </a:prstGeom>
          <a:noFill/>
          <a:ln w="57150">
            <a:solidFill>
              <a:srgbClr val="00B0F0"/>
            </a:solidFill>
          </a:ln>
        </p:spPr>
      </p:pic>
      <p:pic>
        <p:nvPicPr>
          <p:cNvPr id="5" name="Picture 6" descr="http://im5-tub-ru.yandex.net/i?id=1032788272-36-72&amp;n=21"/>
          <p:cNvPicPr>
            <a:picLocks noChangeAspect="1" noChangeArrowheads="1"/>
          </p:cNvPicPr>
          <p:nvPr/>
        </p:nvPicPr>
        <p:blipFill>
          <a:blip r:embed="rId3" cstate="print"/>
          <a:srcRect/>
          <a:stretch>
            <a:fillRect/>
          </a:stretch>
        </p:blipFill>
        <p:spPr bwMode="auto">
          <a:xfrm>
            <a:off x="0" y="2857496"/>
            <a:ext cx="3071802" cy="2108217"/>
          </a:xfrm>
          <a:prstGeom prst="rect">
            <a:avLst/>
          </a:prstGeom>
          <a:noFill/>
          <a:ln w="57150">
            <a:solidFill>
              <a:schemeClr val="tx1"/>
            </a:solidFill>
          </a:ln>
        </p:spPr>
      </p:pic>
      <p:sp>
        <p:nvSpPr>
          <p:cNvPr id="8" name="Прямоугольник 7"/>
          <p:cNvSpPr/>
          <p:nvPr/>
        </p:nvSpPr>
        <p:spPr>
          <a:xfrm>
            <a:off x="0" y="5357826"/>
            <a:ext cx="350043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dirty="0" smtClean="0">
                <a:solidFill>
                  <a:schemeClr val="bg1"/>
                </a:solidFill>
                <a:latin typeface="Arial Black" pitchFamily="34" charset="0"/>
              </a:rPr>
              <a:t>Трёхфазный </a:t>
            </a:r>
            <a:r>
              <a:rPr lang="ru-RU" b="1" dirty="0" err="1" smtClean="0">
                <a:solidFill>
                  <a:schemeClr val="bg1"/>
                </a:solidFill>
                <a:latin typeface="Arial Black" pitchFamily="34" charset="0"/>
              </a:rPr>
              <a:t>асинхрон</a:t>
            </a:r>
            <a:r>
              <a:rPr lang="ru-RU" b="1" dirty="0" smtClean="0">
                <a:solidFill>
                  <a:schemeClr val="bg1"/>
                </a:solidFill>
                <a:latin typeface="Arial Black" pitchFamily="34" charset="0"/>
              </a:rPr>
              <a:t> - </a:t>
            </a:r>
            <a:r>
              <a:rPr lang="ru-RU" b="1" dirty="0" err="1" smtClean="0">
                <a:solidFill>
                  <a:schemeClr val="bg1"/>
                </a:solidFill>
                <a:latin typeface="Arial Black" pitchFamily="34" charset="0"/>
              </a:rPr>
              <a:t>ный</a:t>
            </a:r>
            <a:r>
              <a:rPr lang="ru-RU" b="1" dirty="0" smtClean="0">
                <a:solidFill>
                  <a:schemeClr val="bg1"/>
                </a:solidFill>
                <a:latin typeface="Arial Black" pitchFamily="34" charset="0"/>
              </a:rPr>
              <a:t> </a:t>
            </a:r>
            <a:r>
              <a:rPr lang="ru-RU" b="1" dirty="0" smtClean="0">
                <a:solidFill>
                  <a:schemeClr val="bg1"/>
                </a:solidFill>
                <a:latin typeface="Arial Black" pitchFamily="34" charset="0"/>
              </a:rPr>
              <a:t>двигатель</a:t>
            </a:r>
            <a:r>
              <a:rPr lang="ru-RU" dirty="0" smtClean="0">
                <a:solidFill>
                  <a:schemeClr val="bg1"/>
                </a:solidFill>
                <a:latin typeface="Arial Black" pitchFamily="34" charset="0"/>
              </a:rPr>
              <a:t> Н. </a:t>
            </a:r>
            <a:r>
              <a:rPr lang="ru-RU" b="1" dirty="0" smtClean="0">
                <a:solidFill>
                  <a:schemeClr val="bg1"/>
                </a:solidFill>
                <a:latin typeface="Arial Black" pitchFamily="34" charset="0"/>
              </a:rPr>
              <a:t>Теслы</a:t>
            </a:r>
            <a:r>
              <a:rPr lang="ru-RU" dirty="0" smtClean="0">
                <a:solidFill>
                  <a:schemeClr val="bg1"/>
                </a:solidFill>
                <a:latin typeface="Arial Black" pitchFamily="34" charset="0"/>
              </a:rPr>
              <a:t>. Музей Николы </a:t>
            </a:r>
            <a:r>
              <a:rPr lang="ru-RU" b="1" dirty="0" smtClean="0">
                <a:solidFill>
                  <a:schemeClr val="bg1"/>
                </a:solidFill>
                <a:latin typeface="Arial Black" pitchFamily="34" charset="0"/>
              </a:rPr>
              <a:t>Теслы</a:t>
            </a:r>
            <a:endParaRPr lang="ru-RU" dirty="0">
              <a:solidFill>
                <a:schemeClr val="bg1"/>
              </a:solidFill>
              <a:latin typeface="Arial Black" pitchFamily="34" charset="0"/>
            </a:endParaRPr>
          </a:p>
        </p:txBody>
      </p:sp>
      <p:sp>
        <p:nvSpPr>
          <p:cNvPr id="9" name="TextBox 8"/>
          <p:cNvSpPr txBox="1"/>
          <p:nvPr/>
        </p:nvSpPr>
        <p:spPr>
          <a:xfrm>
            <a:off x="3571868" y="285728"/>
            <a:ext cx="485778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dirty="0" smtClean="0">
                <a:latin typeface="Arial Black" pitchFamily="34" charset="0"/>
              </a:rPr>
              <a:t>Это было позже.</a:t>
            </a:r>
            <a:endParaRPr lang="ru-RU" sz="2800" dirty="0">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9832" y="908720"/>
            <a:ext cx="5904656" cy="2677656"/>
          </a:xfrm>
          <a:prstGeom prst="rect">
            <a:avLst/>
          </a:prstGeom>
          <a:ln w="76200"/>
          <a:scene3d>
            <a:camera prst="orthographicFront"/>
            <a:lightRig rig="threePt" dir="t"/>
          </a:scene3d>
          <a:sp3d>
            <a:bevelT w="101600" prst="riblet"/>
          </a:sp3d>
        </p:spPr>
        <p:style>
          <a:lnRef idx="3">
            <a:schemeClr val="lt1"/>
          </a:lnRef>
          <a:fillRef idx="1">
            <a:schemeClr val="dk1"/>
          </a:fillRef>
          <a:effectRef idx="1">
            <a:schemeClr val="dk1"/>
          </a:effectRef>
          <a:fontRef idx="minor">
            <a:schemeClr val="lt1"/>
          </a:fontRef>
        </p:style>
        <p:txBody>
          <a:bodyPr wrap="square" rtlCol="0">
            <a:spAutoFit/>
          </a:bodyPr>
          <a:lstStyle/>
          <a:p>
            <a:r>
              <a:rPr lang="ru-RU" sz="2100" b="1" dirty="0" smtClean="0">
                <a:latin typeface="Arial Black" pitchFamily="34" charset="0"/>
              </a:rPr>
              <a:t>Тесла </a:t>
            </a:r>
            <a:r>
              <a:rPr lang="ru-RU" sz="2100" b="1" dirty="0" smtClean="0">
                <a:latin typeface="Arial Black" pitchFamily="34" charset="0"/>
              </a:rPr>
              <a:t>хотел уехать в Россию.  Но в последний момент </a:t>
            </a:r>
            <a:r>
              <a:rPr lang="ru-RU" sz="2100" b="1" dirty="0" err="1" smtClean="0">
                <a:latin typeface="Arial Black" pitchFamily="34" charset="0"/>
              </a:rPr>
              <a:t>Чарлз</a:t>
            </a:r>
            <a:r>
              <a:rPr lang="ru-RU" sz="2100" b="1" dirty="0" smtClean="0">
                <a:latin typeface="Arial Black" pitchFamily="34" charset="0"/>
              </a:rPr>
              <a:t> </a:t>
            </a:r>
            <a:r>
              <a:rPr lang="ru-RU" sz="2100" b="1" dirty="0" err="1" smtClean="0">
                <a:latin typeface="Arial Black" pitchFamily="34" charset="0"/>
              </a:rPr>
              <a:t>Бечлор</a:t>
            </a:r>
            <a:r>
              <a:rPr lang="ru-RU" sz="2100" b="1" dirty="0" smtClean="0">
                <a:latin typeface="Arial Black" pitchFamily="34" charset="0"/>
              </a:rPr>
              <a:t>, в прошлом ассистент и личный друг Эдисона, после многочасовой беседы уговорил Николу  отправиться в США.  Весной 1884 г </a:t>
            </a:r>
            <a:r>
              <a:rPr lang="ru-RU" sz="2100" b="1" dirty="0" err="1" smtClean="0">
                <a:latin typeface="Arial Black" pitchFamily="34" charset="0"/>
              </a:rPr>
              <a:t>Бечлор</a:t>
            </a:r>
            <a:r>
              <a:rPr lang="ru-RU" sz="2100" b="1" dirty="0" smtClean="0">
                <a:latin typeface="Arial Black" pitchFamily="34" charset="0"/>
              </a:rPr>
              <a:t> написал рекомендательное письмо Эдисону.</a:t>
            </a:r>
            <a:endParaRPr lang="ru-RU" sz="2100" b="1" dirty="0">
              <a:latin typeface="Arial Black" pitchFamily="34" charset="0"/>
            </a:endParaRPr>
          </a:p>
        </p:txBody>
      </p:sp>
      <p:pic>
        <p:nvPicPr>
          <p:cNvPr id="7" name="Picture 2" descr="http://img854.imageshack.us/img854/4084/teslayoung.jpg"/>
          <p:cNvPicPr>
            <a:picLocks noChangeAspect="1" noChangeArrowheads="1"/>
          </p:cNvPicPr>
          <p:nvPr/>
        </p:nvPicPr>
        <p:blipFill>
          <a:blip r:embed="rId2" cstate="print"/>
          <a:srcRect/>
          <a:stretch>
            <a:fillRect/>
          </a:stretch>
        </p:blipFill>
        <p:spPr bwMode="auto">
          <a:xfrm>
            <a:off x="179512" y="188640"/>
            <a:ext cx="2714612" cy="3429000"/>
          </a:xfrm>
          <a:prstGeom prst="ellipse">
            <a:avLst/>
          </a:prstGeom>
          <a:ln>
            <a:noFill/>
          </a:ln>
          <a:effectLst>
            <a:softEdge rad="112500"/>
          </a:effectLst>
        </p:spPr>
      </p:pic>
      <p:sp>
        <p:nvSpPr>
          <p:cNvPr id="5" name="TextBox 4"/>
          <p:cNvSpPr txBox="1"/>
          <p:nvPr/>
        </p:nvSpPr>
        <p:spPr>
          <a:xfrm>
            <a:off x="395536" y="4077072"/>
            <a:ext cx="8496944" cy="2523768"/>
          </a:xfrm>
          <a:prstGeom prst="rect">
            <a:avLst/>
          </a:prstGeom>
          <a:ln/>
          <a:scene3d>
            <a:camera prst="perspectiveRigh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000" b="1" dirty="0" smtClean="0">
                <a:solidFill>
                  <a:schemeClr val="bg1"/>
                </a:solidFill>
                <a:latin typeface="Arial Black" pitchFamily="34" charset="0"/>
              </a:rPr>
              <a:t>«Было бы непростительной ошибкой дать возможность уехать в Россию подобному таланту. Вы ещё будете мне благодарны, мистер Эдисон, за то, что я не пожалел нескольких часов для убеждения этого молодого человека отказаться от мысли ехать в Петербург. Я знаю двух великих людей — один из них вы, второй — этот молодой человек.»</a:t>
            </a:r>
          </a:p>
          <a:p>
            <a:endParaRPr lang="ru-RU" dirty="0"/>
          </a:p>
        </p:txBody>
      </p:sp>
      <p:sp>
        <p:nvSpPr>
          <p:cNvPr id="6" name="TextBox 5"/>
          <p:cNvSpPr txBox="1"/>
          <p:nvPr/>
        </p:nvSpPr>
        <p:spPr>
          <a:xfrm>
            <a:off x="3419872" y="188640"/>
            <a:ext cx="396044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dirty="0" smtClean="0">
                <a:latin typeface="Arial Black" pitchFamily="34" charset="0"/>
              </a:rPr>
              <a:t>А сначала </a:t>
            </a:r>
            <a:endParaRPr lang="ru-RU" sz="2400" dirty="0">
              <a:latin typeface="Arial Black" pitchFamily="34" charset="0"/>
            </a:endParaRPr>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vitanit.com/files/7712/6573/3242/t25thomas_edison.jpg"/>
          <p:cNvPicPr/>
          <p:nvPr/>
        </p:nvPicPr>
        <p:blipFill>
          <a:blip r:embed="rId2" cstate="print"/>
          <a:srcRect/>
          <a:stretch>
            <a:fillRect/>
          </a:stretch>
        </p:blipFill>
        <p:spPr bwMode="auto">
          <a:xfrm>
            <a:off x="0" y="214290"/>
            <a:ext cx="2571736" cy="3929090"/>
          </a:xfrm>
          <a:prstGeom prst="rect">
            <a:avLst/>
          </a:prstGeom>
          <a:ln>
            <a:noFill/>
          </a:ln>
          <a:effectLst>
            <a:softEdge rad="112500"/>
          </a:effectLst>
        </p:spPr>
      </p:pic>
      <p:sp>
        <p:nvSpPr>
          <p:cNvPr id="3" name="TextBox 2"/>
          <p:cNvSpPr txBox="1"/>
          <p:nvPr/>
        </p:nvSpPr>
        <p:spPr>
          <a:xfrm>
            <a:off x="2714612" y="548680"/>
            <a:ext cx="6429388" cy="5632311"/>
          </a:xfrm>
          <a:prstGeom prst="rect">
            <a:avLst/>
          </a:prstGeom>
          <a:ln w="57150">
            <a:solidFill>
              <a:srgbClr val="FF0000"/>
            </a:solidFill>
          </a:ln>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000" dirty="0" smtClean="0">
                <a:solidFill>
                  <a:schemeClr val="bg1"/>
                </a:solidFill>
                <a:latin typeface="Arial Black" pitchFamily="34" charset="0"/>
                <a:cs typeface="Times New Roman" pitchFamily="18" charset="0"/>
              </a:rPr>
              <a:t>В 1884 году Тесла отправился покорять Америку. </a:t>
            </a:r>
            <a:r>
              <a:rPr lang="ru-RU" sz="2000" dirty="0" smtClean="0">
                <a:solidFill>
                  <a:schemeClr val="bg1"/>
                </a:solidFill>
                <a:latin typeface="Arial Black" pitchFamily="34" charset="0"/>
              </a:rPr>
              <a:t> Он устроился на работу в компанию Томаса Эдисона в качестве инженера.</a:t>
            </a:r>
            <a:endParaRPr lang="ru-RU" sz="2000" dirty="0" smtClean="0">
              <a:solidFill>
                <a:schemeClr val="bg1"/>
              </a:solidFill>
              <a:latin typeface="Arial Black" pitchFamily="34" charset="0"/>
              <a:cs typeface="Times New Roman" pitchFamily="18" charset="0"/>
            </a:endParaRPr>
          </a:p>
          <a:p>
            <a:r>
              <a:rPr lang="ru-RU" sz="2000" dirty="0" smtClean="0">
                <a:solidFill>
                  <a:schemeClr val="bg1"/>
                </a:solidFill>
                <a:latin typeface="Arial Black" pitchFamily="34" charset="0"/>
                <a:cs typeface="Times New Roman" pitchFamily="18" charset="0"/>
              </a:rPr>
              <a:t>Эдисону нравилось лишь то, что давало прибыль незамедлительно. Тесла занимался тем, что интересно. Все работы именитого американца базировались на постоянном токе. А тут какой-то серб с горящими глазами толкует про ток </a:t>
            </a:r>
            <a:r>
              <a:rPr lang="ru-RU" sz="2000" u="sng" dirty="0" smtClean="0">
                <a:solidFill>
                  <a:schemeClr val="bg1"/>
                </a:solidFill>
                <a:latin typeface="Arial Black" pitchFamily="34" charset="0"/>
                <a:cs typeface="Times New Roman" pitchFamily="18" charset="0"/>
              </a:rPr>
              <a:t>переменный.</a:t>
            </a:r>
            <a:r>
              <a:rPr lang="ru-RU" sz="2000" dirty="0" smtClean="0">
                <a:solidFill>
                  <a:schemeClr val="bg1"/>
                </a:solidFill>
                <a:latin typeface="Arial Black" pitchFamily="34" charset="0"/>
                <a:cs typeface="Times New Roman" pitchFamily="18" charset="0"/>
              </a:rPr>
              <a:t> Эдисон так старался доказать опасность идей Теслы , что не постеснялся демонстративно убить переменным током собаку. Но не помогло. Победило -- мы знаем что. Ведь по проводам в наших квартирах и ныне течет переменный ток. Разница во взглядах привела к разрыву отношений.</a:t>
            </a:r>
            <a:endParaRPr lang="ru-RU" sz="2000" dirty="0">
              <a:solidFill>
                <a:schemeClr val="bg1"/>
              </a:solidFill>
              <a:latin typeface="Times New Roman" pitchFamily="18" charset="0"/>
              <a:cs typeface="Times New Roman" pitchFamily="18" charset="0"/>
            </a:endParaRPr>
          </a:p>
        </p:txBody>
      </p:sp>
      <p:sp>
        <p:nvSpPr>
          <p:cNvPr id="4" name="TextBox 3"/>
          <p:cNvSpPr txBox="1"/>
          <p:nvPr/>
        </p:nvSpPr>
        <p:spPr>
          <a:xfrm>
            <a:off x="179512" y="4653136"/>
            <a:ext cx="2664296" cy="1754326"/>
          </a:xfrm>
          <a:prstGeom prst="rect">
            <a:avLst/>
          </a:prstGeom>
          <a:ln w="38100">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dirty="0" smtClean="0">
                <a:latin typeface="Arial Black" pitchFamily="34" charset="0"/>
              </a:rPr>
              <a:t>Томас Эдисон </a:t>
            </a:r>
            <a:r>
              <a:rPr lang="ru-RU" dirty="0" smtClean="0">
                <a:solidFill>
                  <a:schemeClr val="bg1"/>
                </a:solidFill>
                <a:latin typeface="Arial Black" pitchFamily="34" charset="0"/>
              </a:rPr>
              <a:t>- </a:t>
            </a:r>
            <a:r>
              <a:rPr lang="ru-RU" dirty="0" smtClean="0">
                <a:latin typeface="Arial Black" pitchFamily="34" charset="0"/>
              </a:rPr>
              <a:t>всемирно известный американский изобретатель и предприниматель</a:t>
            </a:r>
            <a:r>
              <a:rPr lang="ru-RU" dirty="0" smtClean="0"/>
              <a:t>.</a:t>
            </a:r>
            <a:endParaRPr lang="ru-RU" dirty="0"/>
          </a:p>
        </p:txBody>
      </p:sp>
      <p:sp>
        <p:nvSpPr>
          <p:cNvPr id="5" name="TextBox 4"/>
          <p:cNvSpPr txBox="1"/>
          <p:nvPr/>
        </p:nvSpPr>
        <p:spPr>
          <a:xfrm>
            <a:off x="6228184" y="0"/>
            <a:ext cx="230425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dirty="0" smtClean="0">
                <a:latin typeface="Arial Black" pitchFamily="34" charset="0"/>
              </a:rPr>
              <a:t>Америка.</a:t>
            </a:r>
            <a:endParaRPr lang="ru-RU" sz="2400" dirty="0">
              <a:latin typeface="Arial Black"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upload.wikimedia.org/wikipedia/commons/thumb/9/9e/Xenon_short_arc_1.jpg/220px-Xenon_short_arc_1.jpg"/>
          <p:cNvPicPr/>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403648" y="3068960"/>
            <a:ext cx="5544616" cy="33055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6" name="Схема 5"/>
          <p:cNvGraphicFramePr/>
          <p:nvPr/>
        </p:nvGraphicFramePr>
        <p:xfrm>
          <a:off x="323528" y="1052736"/>
          <a:ext cx="8286808" cy="1628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115616" y="260648"/>
            <a:ext cx="7200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dirty="0" smtClean="0">
                <a:latin typeface="Arial Black" pitchFamily="34" charset="0"/>
              </a:rPr>
              <a:t>Лучшие годы работы (1886 – 1898 г.г.) </a:t>
            </a:r>
            <a:endParaRPr lang="ru-RU" sz="2400" dirty="0">
              <a:latin typeface="Arial Black" pitchFamily="34" charset="0"/>
            </a:endParaRPr>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2106" y="1285860"/>
            <a:ext cx="5941894" cy="1708160"/>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100" b="1" dirty="0" smtClean="0">
                <a:solidFill>
                  <a:schemeClr val="bg1"/>
                </a:solidFill>
                <a:latin typeface="Arial Black" pitchFamily="34" charset="0"/>
              </a:rPr>
              <a:t>После разрыва с Эдисоном Теслу взял к себе известный промышленник Джордж Вестингауз, основатель компании "Вестингауз Электрик" </a:t>
            </a:r>
            <a:endParaRPr lang="ru-RU" dirty="0">
              <a:solidFill>
                <a:schemeClr val="bg1"/>
              </a:solidFill>
              <a:latin typeface="Georgia" pitchFamily="18" charset="0"/>
            </a:endParaRPr>
          </a:p>
        </p:txBody>
      </p:sp>
      <p:pic>
        <p:nvPicPr>
          <p:cNvPr id="48130" name="Picture 2" descr="http://upload.wikimedia.org/wikipedia/commons/thumb/5/55/George_Westinghouse.jpg/220px-George_Westinghouse.jpg"/>
          <p:cNvPicPr>
            <a:picLocks noChangeAspect="1" noChangeArrowheads="1"/>
          </p:cNvPicPr>
          <p:nvPr/>
        </p:nvPicPr>
        <p:blipFill>
          <a:blip r:embed="rId2" cstate="print"/>
          <a:srcRect/>
          <a:stretch>
            <a:fillRect/>
          </a:stretch>
        </p:blipFill>
        <p:spPr bwMode="auto">
          <a:xfrm>
            <a:off x="179512" y="260648"/>
            <a:ext cx="2694091" cy="3312368"/>
          </a:xfrm>
          <a:prstGeom prst="rect">
            <a:avLst/>
          </a:prstGeom>
          <a:ln>
            <a:noFill/>
          </a:ln>
          <a:effectLst>
            <a:softEdge rad="112500"/>
          </a:effectLst>
        </p:spPr>
      </p:pic>
      <p:sp>
        <p:nvSpPr>
          <p:cNvPr id="5" name="TextBox 4"/>
          <p:cNvSpPr txBox="1"/>
          <p:nvPr/>
        </p:nvSpPr>
        <p:spPr>
          <a:xfrm>
            <a:off x="251520" y="4293096"/>
            <a:ext cx="2286016" cy="1938992"/>
          </a:xfrm>
          <a:prstGeom prst="rect">
            <a:avLst/>
          </a:prstGeom>
          <a:ln w="57150">
            <a:solidFill>
              <a:srgbClr val="FF0000"/>
            </a:solidFill>
          </a:ln>
          <a:scene3d>
            <a:camera prst="perspectiveHeroicExtremeRightFacing"/>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b="1" dirty="0" smtClean="0">
                <a:solidFill>
                  <a:schemeClr val="bg1"/>
                </a:solidFill>
                <a:latin typeface="Arial Black" pitchFamily="34" charset="0"/>
              </a:rPr>
              <a:t>Джордж Вестингауз, основатель компании "Вестингауз Электрик»</a:t>
            </a:r>
            <a:endParaRPr lang="ru-RU" dirty="0">
              <a:solidFill>
                <a:srgbClr val="FFFF00"/>
              </a:solidFill>
            </a:endParaRPr>
          </a:p>
        </p:txBody>
      </p:sp>
      <p:graphicFrame>
        <p:nvGraphicFramePr>
          <p:cNvPr id="7" name="Схема 6"/>
          <p:cNvGraphicFramePr/>
          <p:nvPr/>
        </p:nvGraphicFramePr>
        <p:xfrm>
          <a:off x="3131840" y="1916832"/>
          <a:ext cx="601216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43306" y="214290"/>
            <a:ext cx="435771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dirty="0" smtClean="0">
                <a:latin typeface="Arial Black" pitchFamily="34" charset="0"/>
              </a:rPr>
              <a:t>Лучшие годы </a:t>
            </a:r>
            <a:r>
              <a:rPr lang="ru-RU" sz="2400" dirty="0" smtClean="0">
                <a:latin typeface="Arial Black" pitchFamily="34" charset="0"/>
              </a:rPr>
              <a:t>работы.</a:t>
            </a:r>
            <a:endParaRPr lang="ru-RU" sz="2400" dirty="0"/>
          </a:p>
        </p:txBody>
      </p:sp>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95536" y="476673"/>
          <a:ext cx="842493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 Kb"/>
          <p:cNvPicPr>
            <a:picLocks noChangeAspect="1" noChangeArrowheads="1"/>
          </p:cNvPicPr>
          <p:nvPr/>
        </p:nvPicPr>
        <p:blipFill>
          <a:blip r:embed="rId2" cstate="print"/>
          <a:srcRect/>
          <a:stretch>
            <a:fillRect/>
          </a:stretch>
        </p:blipFill>
        <p:spPr bwMode="auto">
          <a:xfrm>
            <a:off x="251520" y="188640"/>
            <a:ext cx="6404201" cy="3110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0" y="3643314"/>
            <a:ext cx="9144000" cy="2923877"/>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ru-RU" sz="2000" b="1" dirty="0" smtClean="0">
                <a:solidFill>
                  <a:schemeClr val="bg1"/>
                </a:solidFill>
                <a:latin typeface="Arial Black" pitchFamily="34" charset="0"/>
              </a:rPr>
              <a:t>В </a:t>
            </a:r>
            <a:r>
              <a:rPr lang="ru-RU" sz="2400" b="1" u="sng" dirty="0" smtClean="0">
                <a:solidFill>
                  <a:srgbClr val="C00000"/>
                </a:solidFill>
                <a:latin typeface="Arial Black" pitchFamily="34" charset="0"/>
              </a:rPr>
              <a:t>1893 году </a:t>
            </a:r>
            <a:r>
              <a:rPr lang="ru-RU" sz="2000" b="1" dirty="0" smtClean="0">
                <a:solidFill>
                  <a:schemeClr val="bg1"/>
                </a:solidFill>
                <a:latin typeface="Arial Black" pitchFamily="34" charset="0"/>
              </a:rPr>
              <a:t>Вестингауз и Тесла выиграли государственный конкурс (победив компанию </a:t>
            </a:r>
            <a:r>
              <a:rPr lang="ru-RU" sz="2000" b="1" dirty="0" err="1" smtClean="0">
                <a:solidFill>
                  <a:schemeClr val="bg1"/>
                </a:solidFill>
                <a:latin typeface="Arial Black" pitchFamily="34" charset="0"/>
              </a:rPr>
              <a:t>General</a:t>
            </a:r>
            <a:r>
              <a:rPr lang="ru-RU" sz="2000" b="1" dirty="0" smtClean="0">
                <a:solidFill>
                  <a:schemeClr val="bg1"/>
                </a:solidFill>
                <a:latin typeface="Arial Black" pitchFamily="34" charset="0"/>
              </a:rPr>
              <a:t> </a:t>
            </a:r>
            <a:r>
              <a:rPr lang="ru-RU" sz="2000" b="1" dirty="0" err="1" smtClean="0">
                <a:solidFill>
                  <a:schemeClr val="bg1"/>
                </a:solidFill>
                <a:latin typeface="Arial Black" pitchFamily="34" charset="0"/>
              </a:rPr>
              <a:t>Electric</a:t>
            </a:r>
            <a:r>
              <a:rPr lang="ru-RU" sz="2000" b="1" dirty="0" smtClean="0">
                <a:solidFill>
                  <a:schemeClr val="bg1"/>
                </a:solidFill>
                <a:latin typeface="Arial Black" pitchFamily="34" charset="0"/>
              </a:rPr>
              <a:t>) на монтаж освещения для Всемирной ярмарки в Чикаго. 1 мая во время торжественного открытия президент Кливленд нажал на кнопку и включил несколько сот тысяч ламп, превративших, по выражению журналистов, «ночь в день». Следует сказать, что до настоящего времени ни одна частная компания не смогла реализовать осветительный проект подобного масштаба.</a:t>
            </a:r>
            <a:endParaRPr lang="ru-RU" sz="2000" b="1" dirty="0">
              <a:solidFill>
                <a:schemeClr val="bg1"/>
              </a:solidFill>
              <a:latin typeface="Arial Black" pitchFamily="34" charset="0"/>
            </a:endParaRPr>
          </a:p>
        </p:txBody>
      </p:sp>
      <p:sp>
        <p:nvSpPr>
          <p:cNvPr id="4" name="Прямоугольник 3"/>
          <p:cNvSpPr/>
          <p:nvPr/>
        </p:nvSpPr>
        <p:spPr>
          <a:xfrm>
            <a:off x="4572000" y="1052736"/>
            <a:ext cx="5984331" cy="646331"/>
          </a:xfrm>
          <a:prstGeom prst="rect">
            <a:avLst/>
          </a:prstGeom>
          <a:scene3d>
            <a:camera prst="isometricOffAxis2Right"/>
            <a:lightRig rig="threePt" dir="t"/>
          </a:scene3d>
        </p:spPr>
        <p:txBody>
          <a:bodyPr wrap="none">
            <a:spAutoFit/>
          </a:bodyPr>
          <a:lstStyle/>
          <a:p>
            <a:r>
              <a:rPr lang="ru-RU"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Black" pitchFamily="34" charset="0"/>
              </a:rPr>
              <a:t>Лучшие годы работы. </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Виктория\Desktop\Тесла\изображения тесла\image014.jpg"/>
          <p:cNvPicPr>
            <a:picLocks noChangeAspect="1" noChangeArrowheads="1"/>
          </p:cNvPicPr>
          <p:nvPr/>
        </p:nvPicPr>
        <p:blipFill>
          <a:blip r:embed="rId2" cstate="print"/>
          <a:srcRect/>
          <a:stretch>
            <a:fillRect/>
          </a:stretch>
        </p:blipFill>
        <p:spPr bwMode="auto">
          <a:xfrm>
            <a:off x="0" y="1"/>
            <a:ext cx="9144000" cy="6858000"/>
          </a:xfrm>
          <a:prstGeom prst="roundRect">
            <a:avLst>
              <a:gd name="adj" fmla="val 4167"/>
            </a:avLst>
          </a:prstGeom>
          <a:solidFill>
            <a:srgbClr val="FFFFFF"/>
          </a:solidFill>
          <a:ln w="76200" cap="sq">
            <a:solidFill>
              <a:srgbClr val="C0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Box 2"/>
          <p:cNvSpPr txBox="1"/>
          <p:nvPr/>
        </p:nvSpPr>
        <p:spPr>
          <a:xfrm>
            <a:off x="1331640" y="692696"/>
            <a:ext cx="7992888" cy="1107996"/>
          </a:xfrm>
          <a:prstGeom prst="rect">
            <a:avLst/>
          </a:prstGeom>
          <a:noFill/>
          <a:scene3d>
            <a:camera prst="perspectiveContrastingLeftFacing"/>
            <a:lightRig rig="threePt" dir="t"/>
          </a:scene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Детище Теслы.</a:t>
            </a:r>
            <a:endParaRPr lang="ru-RU"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h6.ggpht.com/_iBNB3kgxu2s/TQrNmbbSU7I/AAAAAAAABOE/g-hjPL5uYsE/Image70.jpg"/>
          <p:cNvPicPr>
            <a:picLocks noChangeAspect="1" noChangeArrowheads="1"/>
          </p:cNvPicPr>
          <p:nvPr/>
        </p:nvPicPr>
        <p:blipFill>
          <a:blip r:embed="rId2" cstate="print"/>
          <a:srcRect/>
          <a:stretch>
            <a:fillRect/>
          </a:stretch>
        </p:blipFill>
        <p:spPr bwMode="auto">
          <a:xfrm>
            <a:off x="0" y="0"/>
            <a:ext cx="1500198" cy="2043731"/>
          </a:xfrm>
          <a:prstGeom prst="rect">
            <a:avLst/>
          </a:prstGeom>
          <a:noFill/>
        </p:spPr>
      </p:pic>
      <p:pic>
        <p:nvPicPr>
          <p:cNvPr id="1028" name="Picture 4" descr="http://lh4.ggpht.com/_iBNB3kgxu2s/TQrNmu3rtkI/AAAAAAAABOE/V-jGG91NXM0/Image71.jpg"/>
          <p:cNvPicPr>
            <a:picLocks noChangeAspect="1" noChangeArrowheads="1"/>
          </p:cNvPicPr>
          <p:nvPr/>
        </p:nvPicPr>
        <p:blipFill>
          <a:blip r:embed="rId3" cstate="print"/>
          <a:srcRect/>
          <a:stretch>
            <a:fillRect/>
          </a:stretch>
        </p:blipFill>
        <p:spPr bwMode="auto">
          <a:xfrm>
            <a:off x="1714480" y="0"/>
            <a:ext cx="1857388" cy="2000263"/>
          </a:xfrm>
          <a:prstGeom prst="rect">
            <a:avLst/>
          </a:prstGeom>
          <a:noFill/>
        </p:spPr>
      </p:pic>
      <p:pic>
        <p:nvPicPr>
          <p:cNvPr id="1030" name="Picture 6" descr="http://lh5.ggpht.com/_iBNB3kgxu2s/TQrNnfnRrUI/AAAAAAAABOE/mwHg6xcF6Z0/Image74.jpg"/>
          <p:cNvPicPr>
            <a:picLocks noChangeAspect="1" noChangeArrowheads="1"/>
          </p:cNvPicPr>
          <p:nvPr/>
        </p:nvPicPr>
        <p:blipFill>
          <a:blip r:embed="rId4" cstate="print"/>
          <a:srcRect/>
          <a:stretch>
            <a:fillRect/>
          </a:stretch>
        </p:blipFill>
        <p:spPr bwMode="auto">
          <a:xfrm>
            <a:off x="3786182" y="1"/>
            <a:ext cx="1475573" cy="1857364"/>
          </a:xfrm>
          <a:prstGeom prst="rect">
            <a:avLst/>
          </a:prstGeom>
          <a:noFill/>
        </p:spPr>
      </p:pic>
      <p:pic>
        <p:nvPicPr>
          <p:cNvPr id="1032" name="Picture 8" descr="http://lh3.ggpht.com/_iBNB3kgxu2s/TQrNnqAiQSI/AAAAAAAABOE/lhEK5SPaKsE/Image75.jpg"/>
          <p:cNvPicPr>
            <a:picLocks noChangeAspect="1" noChangeArrowheads="1"/>
          </p:cNvPicPr>
          <p:nvPr/>
        </p:nvPicPr>
        <p:blipFill>
          <a:blip r:embed="rId5" cstate="print"/>
          <a:srcRect/>
          <a:stretch>
            <a:fillRect/>
          </a:stretch>
        </p:blipFill>
        <p:spPr bwMode="auto">
          <a:xfrm>
            <a:off x="5500694" y="0"/>
            <a:ext cx="1547802" cy="1857364"/>
          </a:xfrm>
          <a:prstGeom prst="rect">
            <a:avLst/>
          </a:prstGeom>
          <a:noFill/>
        </p:spPr>
      </p:pic>
      <p:pic>
        <p:nvPicPr>
          <p:cNvPr id="1034" name="Picture 10" descr="http://lh3.ggpht.com/_iBNB3kgxu2s/TQrNpHYkHiI/AAAAAAAABOE/lgSAtwiqHU8/Image78.jpg"/>
          <p:cNvPicPr>
            <a:picLocks noChangeAspect="1" noChangeArrowheads="1"/>
          </p:cNvPicPr>
          <p:nvPr/>
        </p:nvPicPr>
        <p:blipFill>
          <a:blip r:embed="rId6" cstate="print"/>
          <a:srcRect/>
          <a:stretch>
            <a:fillRect/>
          </a:stretch>
        </p:blipFill>
        <p:spPr bwMode="auto">
          <a:xfrm>
            <a:off x="7308313" y="0"/>
            <a:ext cx="1478529" cy="2071395"/>
          </a:xfrm>
          <a:prstGeom prst="rect">
            <a:avLst/>
          </a:prstGeom>
          <a:noFill/>
        </p:spPr>
      </p:pic>
      <p:sp>
        <p:nvSpPr>
          <p:cNvPr id="7" name="TextBox 6"/>
          <p:cNvSpPr txBox="1"/>
          <p:nvPr/>
        </p:nvSpPr>
        <p:spPr>
          <a:xfrm>
            <a:off x="928662" y="2143116"/>
            <a:ext cx="7286676" cy="954107"/>
          </a:xfrm>
          <a:prstGeom prst="rect">
            <a:avLst/>
          </a:prstGeom>
          <a:noFill/>
        </p:spPr>
        <p:txBody>
          <a:bodyPr wrap="square" rtlCol="0">
            <a:spAutoFit/>
          </a:bodyPr>
          <a:lstStyle/>
          <a:p>
            <a:pPr algn="ctr"/>
            <a:r>
              <a:rPr lang="ru-RU" sz="2800" b="1" dirty="0" smtClean="0">
                <a:solidFill>
                  <a:srgbClr val="FF0000"/>
                </a:solidFill>
                <a:latin typeface="Arial Black" pitchFamily="34" charset="0"/>
              </a:rPr>
              <a:t>Генераторы переменного тока Теслы.</a:t>
            </a:r>
            <a:endParaRPr lang="ru-RU" sz="2800" b="1" dirty="0">
              <a:solidFill>
                <a:srgbClr val="FF0000"/>
              </a:solidFill>
              <a:latin typeface="Arial Black" pitchFamily="34" charset="0"/>
            </a:endParaRPr>
          </a:p>
        </p:txBody>
      </p:sp>
      <p:sp>
        <p:nvSpPr>
          <p:cNvPr id="9" name="TextBox 8"/>
          <p:cNvSpPr txBox="1"/>
          <p:nvPr/>
        </p:nvSpPr>
        <p:spPr>
          <a:xfrm>
            <a:off x="0" y="3284984"/>
            <a:ext cx="9144000" cy="2462213"/>
          </a:xfrm>
          <a:prstGeom prst="rect">
            <a:avLst/>
          </a:prstGeom>
          <a:ln w="57150">
            <a:solidFill>
              <a:srgbClr val="FF0000"/>
            </a:solidFill>
          </a:ln>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400" dirty="0" smtClean="0">
                <a:solidFill>
                  <a:srgbClr val="FF00FF"/>
                </a:solidFill>
                <a:latin typeface="Arial Black" pitchFamily="34" charset="0"/>
              </a:rPr>
              <a:t> </a:t>
            </a:r>
            <a:endParaRPr lang="ru-RU" sz="2200" dirty="0" smtClean="0">
              <a:solidFill>
                <a:srgbClr val="00FF00"/>
              </a:solidFill>
              <a:latin typeface="Arial Black" pitchFamily="34" charset="0"/>
            </a:endParaRPr>
          </a:p>
          <a:p>
            <a:r>
              <a:rPr lang="ru-RU" sz="2600" b="1" dirty="0" smtClean="0">
                <a:solidFill>
                  <a:schemeClr val="bg1"/>
                </a:solidFill>
                <a:latin typeface="Arial Black" pitchFamily="34" charset="0"/>
              </a:rPr>
              <a:t>Никола Тесла создал генератор переменного тока, опираясь на принципы вращения магнитных полей Земли, и тем самым предоставил человечеству возможность широкого использования электричества</a:t>
            </a:r>
            <a:r>
              <a:rPr lang="ru-RU" sz="2600" b="1" dirty="0" smtClean="0">
                <a:solidFill>
                  <a:srgbClr val="00FF00"/>
                </a:solidFill>
                <a:latin typeface="Arial Black" pitchFamily="34" charset="0"/>
              </a:rPr>
              <a:t>. </a:t>
            </a:r>
            <a:endParaRPr lang="ru-RU" sz="2600" b="1" dirty="0">
              <a:solidFill>
                <a:srgbClr val="00FF00"/>
              </a:solidFill>
              <a:latin typeface="Arial Black" pitchFamily="34" charset="0"/>
            </a:endParaRPr>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3687901"/>
            <a:ext cx="8715436" cy="3170099"/>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ru-RU" sz="2000" b="1" dirty="0" smtClean="0">
                <a:solidFill>
                  <a:schemeClr val="bg1"/>
                </a:solidFill>
                <a:latin typeface="Arial Black" pitchFamily="34" charset="0"/>
              </a:rPr>
              <a:t>В </a:t>
            </a:r>
            <a:r>
              <a:rPr lang="ru-RU" sz="2000" b="1" u="sng" dirty="0" smtClean="0">
                <a:solidFill>
                  <a:srgbClr val="C00000"/>
                </a:solidFill>
                <a:latin typeface="Arial Black" pitchFamily="34" charset="0"/>
              </a:rPr>
              <a:t>1895 году </a:t>
            </a:r>
            <a:r>
              <a:rPr lang="ru-RU" sz="2000" b="1" dirty="0" smtClean="0">
                <a:solidFill>
                  <a:schemeClr val="bg1"/>
                </a:solidFill>
                <a:latin typeface="Arial Black" pitchFamily="34" charset="0"/>
              </a:rPr>
              <a:t>Вестингауз ввел в строй крупнейшую в мире Ниагарскую ГЭС. Работали на ней мощные генераторы Теслы. </a:t>
            </a:r>
          </a:p>
          <a:p>
            <a:r>
              <a:rPr lang="ru-RU" sz="2000" b="1" dirty="0" smtClean="0">
                <a:solidFill>
                  <a:schemeClr val="bg1"/>
                </a:solidFill>
                <a:latin typeface="Arial Black" pitchFamily="34" charset="0"/>
              </a:rPr>
              <a:t>Гидроэлектростанция Ниагарского водопада №1 была открыта 25 августа 1895 года. Эту дату можно считать днем рождения не только гидроэнергетики, но и вообще электроэнергетики как таковой – впервые была построена мощная промышленная электростанция и питаемые ей сети переменного тока, т.е. фактически – первая энергосистема современного типа.</a:t>
            </a:r>
            <a:endParaRPr lang="ru-RU" sz="2000" b="1" dirty="0">
              <a:latin typeface="Arial Black" pitchFamily="34" charset="0"/>
            </a:endParaRPr>
          </a:p>
        </p:txBody>
      </p:sp>
      <p:sp>
        <p:nvSpPr>
          <p:cNvPr id="5" name="TextBox 4"/>
          <p:cNvSpPr txBox="1"/>
          <p:nvPr/>
        </p:nvSpPr>
        <p:spPr>
          <a:xfrm>
            <a:off x="1357290" y="500042"/>
            <a:ext cx="6072230" cy="369332"/>
          </a:xfrm>
          <a:prstGeom prst="rect">
            <a:avLst/>
          </a:prstGeom>
          <a:noFill/>
        </p:spPr>
        <p:txBody>
          <a:bodyPr wrap="square" rtlCol="0">
            <a:spAutoFit/>
          </a:bodyPr>
          <a:lstStyle/>
          <a:p>
            <a:endParaRPr lang="ru-RU" dirty="0"/>
          </a:p>
        </p:txBody>
      </p:sp>
      <p:sp>
        <p:nvSpPr>
          <p:cNvPr id="6" name="TextBox 5"/>
          <p:cNvSpPr txBox="1"/>
          <p:nvPr/>
        </p:nvSpPr>
        <p:spPr>
          <a:xfrm>
            <a:off x="857224" y="0"/>
            <a:ext cx="692948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b="1" dirty="0" smtClean="0">
                <a:solidFill>
                  <a:schemeClr val="bg1"/>
                </a:solidFill>
                <a:latin typeface="Arial Black" pitchFamily="34" charset="0"/>
              </a:rPr>
              <a:t>Первая </a:t>
            </a:r>
            <a:r>
              <a:rPr lang="ru-RU" b="1" dirty="0" smtClean="0">
                <a:solidFill>
                  <a:schemeClr val="bg1"/>
                </a:solidFill>
                <a:latin typeface="Arial Black" pitchFamily="34" charset="0"/>
              </a:rPr>
              <a:t>энергосистема современного </a:t>
            </a:r>
            <a:r>
              <a:rPr lang="ru-RU" b="1" dirty="0" smtClean="0">
                <a:solidFill>
                  <a:schemeClr val="bg1"/>
                </a:solidFill>
                <a:latin typeface="Arial Black" pitchFamily="34" charset="0"/>
              </a:rPr>
              <a:t>типа.</a:t>
            </a:r>
            <a:endParaRPr lang="ru-RU" dirty="0"/>
          </a:p>
        </p:txBody>
      </p:sp>
      <p:pic>
        <p:nvPicPr>
          <p:cNvPr id="54274" name="Picture 2" descr="http://www.neuronet.pitt.edu/~bogdan/tesla/images/chicago1.gif"/>
          <p:cNvPicPr>
            <a:picLocks noChangeAspect="1" noChangeArrowheads="1"/>
          </p:cNvPicPr>
          <p:nvPr/>
        </p:nvPicPr>
        <p:blipFill>
          <a:blip r:embed="rId2" cstate="print"/>
          <a:srcRect/>
          <a:stretch>
            <a:fillRect/>
          </a:stretch>
        </p:blipFill>
        <p:spPr bwMode="auto">
          <a:xfrm>
            <a:off x="428596" y="357166"/>
            <a:ext cx="8143932" cy="3501008"/>
          </a:xfrm>
          <a:prstGeom prst="rect">
            <a:avLst/>
          </a:prstGeom>
          <a:ln>
            <a:noFill/>
          </a:ln>
          <a:effectLst>
            <a:softEdge rad="112500"/>
          </a:effectLst>
        </p:spPr>
      </p:pic>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livinguniverse.in.ua/images/tesla_01.jpg"/>
          <p:cNvPicPr>
            <a:picLocks noChangeAspect="1" noChangeArrowheads="1"/>
          </p:cNvPicPr>
          <p:nvPr/>
        </p:nvPicPr>
        <p:blipFill>
          <a:blip r:embed="rId2" cstate="print"/>
          <a:srcRect/>
          <a:stretch>
            <a:fillRect/>
          </a:stretch>
        </p:blipFill>
        <p:spPr bwMode="auto">
          <a:xfrm>
            <a:off x="179512" y="332656"/>
            <a:ext cx="4643436" cy="5572140"/>
          </a:xfrm>
          <a:prstGeom prst="rect">
            <a:avLst/>
          </a:prstGeom>
          <a:noFill/>
          <a:ln w="57150">
            <a:solidFill>
              <a:srgbClr val="FF0000"/>
            </a:solidFill>
          </a:ln>
        </p:spPr>
      </p:pic>
      <p:sp>
        <p:nvSpPr>
          <p:cNvPr id="3" name="TextBox 2"/>
          <p:cNvSpPr txBox="1"/>
          <p:nvPr/>
        </p:nvSpPr>
        <p:spPr>
          <a:xfrm>
            <a:off x="4644008" y="404664"/>
            <a:ext cx="4286280" cy="6186309"/>
          </a:xfrm>
          <a:prstGeom prst="rect">
            <a:avLst/>
          </a:prstGeom>
          <a:ln w="76200">
            <a:solidFill>
              <a:srgbClr val="FF0000"/>
            </a:solidFill>
          </a:ln>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4200" b="1" i="1" dirty="0" smtClean="0">
                <a:solidFill>
                  <a:schemeClr val="bg1"/>
                </a:solidFill>
              </a:rPr>
              <a:t>Имя этого человека в учебнике физики встречается лишь в виде единицы измерения магнитной индукции.</a:t>
            </a:r>
            <a:endParaRPr lang="ru-RU" sz="4200" b="1" dirty="0" smtClean="0">
              <a:solidFill>
                <a:schemeClr val="bg1"/>
              </a:solidFill>
            </a:endParaRPr>
          </a:p>
          <a:p>
            <a:endParaRPr lang="ru-RU" dirty="0"/>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0-tub-ru.yandex.net/i?id=6176365-52-72&amp;n=21">
            <a:hlinkClick r:id="rId2" tgtFrame="&quot;_blank&quot;"/>
          </p:cNvPr>
          <p:cNvPicPr/>
          <p:nvPr/>
        </p:nvPicPr>
        <p:blipFill>
          <a:blip r:embed="rId3" cstate="print"/>
          <a:srcRect/>
          <a:stretch>
            <a:fillRect/>
          </a:stretch>
        </p:blipFill>
        <p:spPr bwMode="auto">
          <a:xfrm>
            <a:off x="0" y="1124744"/>
            <a:ext cx="8929718" cy="3000396"/>
          </a:xfrm>
          <a:prstGeom prst="rect">
            <a:avLst/>
          </a:prstGeom>
          <a:noFill/>
          <a:ln w="9525">
            <a:noFill/>
            <a:miter lim="800000"/>
            <a:headEnd/>
            <a:tailEnd/>
          </a:ln>
        </p:spPr>
      </p:pic>
      <p:sp>
        <p:nvSpPr>
          <p:cNvPr id="3" name="TextBox 2"/>
          <p:cNvSpPr txBox="1"/>
          <p:nvPr/>
        </p:nvSpPr>
        <p:spPr>
          <a:xfrm>
            <a:off x="323528" y="4026456"/>
            <a:ext cx="8640960" cy="2554545"/>
          </a:xfrm>
          <a:prstGeom prst="rect">
            <a:avLst/>
          </a:prstGeom>
          <a:ln w="57150">
            <a:solidFill>
              <a:schemeClr val="accent6">
                <a:lumMod val="40000"/>
                <a:lumOff val="60000"/>
              </a:schemeClr>
            </a:solidFill>
          </a:ln>
          <a:scene3d>
            <a:camera prst="perspectiveAbove"/>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b="1" dirty="0" smtClean="0">
                <a:solidFill>
                  <a:schemeClr val="bg1"/>
                </a:solidFill>
                <a:latin typeface="Arial Black" pitchFamily="34" charset="0"/>
              </a:rPr>
              <a:t>Во время церемонии открытия Ниагарской гидроэлектростанции, в то время когда весь мир обсуждал многофазную систему Теслы, позволяющей передавать электрическую энергию на расстояние, он заявил: </a:t>
            </a:r>
            <a:r>
              <a:rPr lang="ru-RU" sz="2000" b="1" dirty="0" smtClean="0">
                <a:solidFill>
                  <a:srgbClr val="00B050"/>
                </a:solidFill>
                <a:latin typeface="Arial Black" pitchFamily="34" charset="0"/>
              </a:rPr>
              <a:t>«Фактически, прогресс в этой области дал мне свежую надежду на исполнение моей заветной мечты – передачи энергии от станции к станции без применения каких – либо проводов»</a:t>
            </a:r>
            <a:endParaRPr lang="ru-RU" dirty="0">
              <a:solidFill>
                <a:srgbClr val="00B050"/>
              </a:solidFill>
            </a:endParaRPr>
          </a:p>
        </p:txBody>
      </p:sp>
      <p:sp>
        <p:nvSpPr>
          <p:cNvPr id="4" name="Прямоугольник 3"/>
          <p:cNvSpPr/>
          <p:nvPr/>
        </p:nvSpPr>
        <p:spPr>
          <a:xfrm>
            <a:off x="611560" y="188640"/>
            <a:ext cx="7602068"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400" b="1" dirty="0" smtClean="0">
                <a:solidFill>
                  <a:schemeClr val="bg1"/>
                </a:solidFill>
                <a:latin typeface="Arial Black" pitchFamily="34" charset="0"/>
              </a:rPr>
              <a:t>Первая в мире ГЭС - на электромашинах переменного тока Теслы</a:t>
            </a:r>
            <a:r>
              <a:rPr lang="ru-RU" b="1" dirty="0" smtClean="0">
                <a:solidFill>
                  <a:schemeClr val="bg1"/>
                </a:solidFill>
              </a:rPr>
              <a:t> </a:t>
            </a:r>
            <a:endParaRPr lang="ru-RU" b="1"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214282" y="428604"/>
          <a:ext cx="8929718"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лектротерапия"/>
          <p:cNvPicPr/>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0" y="0"/>
            <a:ext cx="4357686" cy="2857520"/>
          </a:xfrm>
          <a:prstGeom prst="rect">
            <a:avLst/>
          </a:prstGeom>
          <a:ln>
            <a:noFill/>
          </a:ln>
          <a:effectLst>
            <a:softEdge rad="112500"/>
          </a:effectLst>
        </p:spPr>
      </p:pic>
      <p:sp>
        <p:nvSpPr>
          <p:cNvPr id="3" name="TextBox 2"/>
          <p:cNvSpPr txBox="1"/>
          <p:nvPr/>
        </p:nvSpPr>
        <p:spPr>
          <a:xfrm>
            <a:off x="0" y="3356992"/>
            <a:ext cx="9324528" cy="2862322"/>
          </a:xfrm>
          <a:prstGeom prst="rect">
            <a:avLst/>
          </a:prstGeom>
          <a:ln w="57150">
            <a:solidFill>
              <a:srgbClr val="FF0000"/>
            </a:solidFill>
          </a:ln>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b="1" dirty="0" smtClean="0">
                <a:solidFill>
                  <a:srgbClr val="FF0000"/>
                </a:solidFill>
                <a:latin typeface="Arial Black" pitchFamily="34" charset="0"/>
              </a:rPr>
              <a:t>Дарсонвализация - применение с лечебной целью тока высокой частоты (110 кГц) и напряжения (25-30 кВ) при небольшой силе тока.</a:t>
            </a:r>
            <a:r>
              <a:rPr lang="ru-RU" b="1" dirty="0" smtClean="0">
                <a:solidFill>
                  <a:srgbClr val="00FF00"/>
                </a:solidFill>
                <a:latin typeface="Arial Black" pitchFamily="34" charset="0"/>
              </a:rPr>
              <a:t> </a:t>
            </a:r>
          </a:p>
          <a:p>
            <a:r>
              <a:rPr lang="ru-RU" b="1" dirty="0" smtClean="0">
                <a:latin typeface="Arial Black" pitchFamily="34" charset="0"/>
              </a:rPr>
              <a:t>При электротерапии током высокой частоты получаемая глубинная теплота может использоваться для усиления кровообращения в глублежаших слоях тканей и внутренних органах, а также для уменьшения воспалительного процесса и расслабления. В некоторых случаях нет необходимости прикреплять электрод на теле пациента, достаточно на человека направить специальный излучатель.</a:t>
            </a:r>
            <a:endParaRPr lang="ru-RU" dirty="0" smtClean="0"/>
          </a:p>
          <a:p>
            <a:endParaRPr lang="ru-RU" dirty="0"/>
          </a:p>
        </p:txBody>
      </p:sp>
      <p:pic>
        <p:nvPicPr>
          <p:cNvPr id="4" name="Рисунок 3" descr="термолифтинг лица"/>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546258" y="0"/>
            <a:ext cx="4597742" cy="2857520"/>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индукционная лампа SATURN 150 Вт с ПРА замена лампам ДРЛ 400 Вт, ДНАТ 250 Вт"/>
          <p:cNvPicPr>
            <a:picLocks noChangeAspect="1" noChangeArrowheads="1"/>
          </p:cNvPicPr>
          <p:nvPr/>
        </p:nvPicPr>
        <p:blipFill>
          <a:blip r:embed="rId2" cstate="print"/>
          <a:srcRect/>
          <a:stretch>
            <a:fillRect/>
          </a:stretch>
        </p:blipFill>
        <p:spPr bwMode="auto">
          <a:xfrm>
            <a:off x="0" y="3140968"/>
            <a:ext cx="3091466" cy="2952328"/>
          </a:xfrm>
          <a:prstGeom prst="ellipse">
            <a:avLst/>
          </a:prstGeom>
          <a:noFill/>
          <a:ln w="57150">
            <a:solidFill>
              <a:srgbClr val="FF0000"/>
            </a:solidFill>
          </a:ln>
        </p:spPr>
      </p:pic>
      <p:sp>
        <p:nvSpPr>
          <p:cNvPr id="3" name="TextBox 2"/>
          <p:cNvSpPr txBox="1"/>
          <p:nvPr/>
        </p:nvSpPr>
        <p:spPr>
          <a:xfrm>
            <a:off x="2987824" y="2924944"/>
            <a:ext cx="5929322" cy="3170099"/>
          </a:xfrm>
          <a:prstGeom prst="rect">
            <a:avLst/>
          </a:prstGeom>
          <a:ln w="57150">
            <a:solidFill>
              <a:srgbClr val="FF0000"/>
            </a:solidFill>
          </a:ln>
          <a:scene3d>
            <a:camera prst="perspectiveLef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400" b="1" dirty="0" smtClean="0">
                <a:solidFill>
                  <a:schemeClr val="bg1"/>
                </a:solidFill>
                <a:latin typeface="Arial Black" pitchFamily="34" charset="0"/>
              </a:rPr>
              <a:t>Индукционная лампа – </a:t>
            </a:r>
            <a:r>
              <a:rPr lang="ru-RU" sz="2200" b="1" dirty="0" smtClean="0">
                <a:solidFill>
                  <a:schemeClr val="bg1"/>
                </a:solidFill>
                <a:latin typeface="Arial Black" pitchFamily="34" charset="0"/>
              </a:rPr>
              <a:t>электрический источник света, принцип работы которого основан на электромагнитной индукции и газовом разряде для генерации видимого света. На сегодняшний день это лучшее, что создано в мире прогресса светотехнологий.</a:t>
            </a:r>
            <a:r>
              <a:rPr lang="ru-RU" sz="2200" dirty="0" smtClean="0">
                <a:solidFill>
                  <a:schemeClr val="bg1"/>
                </a:solidFill>
              </a:rPr>
              <a:t/>
            </a:r>
            <a:br>
              <a:rPr lang="ru-RU" sz="2200" dirty="0" smtClean="0">
                <a:solidFill>
                  <a:schemeClr val="bg1"/>
                </a:solidFill>
              </a:rPr>
            </a:br>
            <a:endParaRPr lang="ru-RU" sz="2200" dirty="0">
              <a:solidFill>
                <a:schemeClr val="bg1"/>
              </a:solidFill>
            </a:endParaRPr>
          </a:p>
        </p:txBody>
      </p:sp>
      <p:graphicFrame>
        <p:nvGraphicFramePr>
          <p:cNvPr id="8" name="Схема 7"/>
          <p:cNvGraphicFramePr/>
          <p:nvPr/>
        </p:nvGraphicFramePr>
        <p:xfrm>
          <a:off x="251520" y="188640"/>
          <a:ext cx="8643998" cy="1789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емонстрация флуоресцентных ламп Тесла"/>
          <p:cNvPicPr/>
          <p:nvPr/>
        </p:nvPicPr>
        <p:blipFill>
          <a:blip r:embed="rId2" cstate="print"/>
          <a:srcRect/>
          <a:stretch>
            <a:fillRect/>
          </a:stretch>
        </p:blipFill>
        <p:spPr bwMode="auto">
          <a:xfrm>
            <a:off x="357158" y="188640"/>
            <a:ext cx="8215370" cy="4824536"/>
          </a:xfrm>
          <a:prstGeom prst="rect">
            <a:avLst/>
          </a:prstGeom>
          <a:ln>
            <a:noFill/>
          </a:ln>
          <a:effectLst>
            <a:softEdge rad="112500"/>
          </a:effectLst>
        </p:spPr>
      </p:pic>
      <p:sp>
        <p:nvSpPr>
          <p:cNvPr id="3" name="TextBox 2"/>
          <p:cNvSpPr txBox="1"/>
          <p:nvPr/>
        </p:nvSpPr>
        <p:spPr>
          <a:xfrm>
            <a:off x="285720" y="5085184"/>
            <a:ext cx="8858280" cy="1569660"/>
          </a:xfrm>
          <a:prstGeom prst="rect">
            <a:avLst/>
          </a:prstGeom>
          <a:ln w="57150">
            <a:solidFill>
              <a:srgbClr val="FF0000"/>
            </a:solidFill>
          </a:ln>
          <a:scene3d>
            <a:camera prst="perspectiveRelaxedModerately"/>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400" b="1" dirty="0" smtClean="0">
                <a:solidFill>
                  <a:schemeClr val="bg1"/>
                </a:solidFill>
                <a:latin typeface="Arial Black" pitchFamily="34" charset="0"/>
              </a:rPr>
              <a:t>На данной фотографии Никола Тесла демонстрирует перед королевским обществом в Англии свои изобретенные флуоресцентные лампы это было в </a:t>
            </a:r>
            <a:r>
              <a:rPr lang="ru-RU" sz="2400" b="1" u="sng" dirty="0" smtClean="0">
                <a:solidFill>
                  <a:srgbClr val="C00000"/>
                </a:solidFill>
                <a:latin typeface="Arial Black" pitchFamily="34" charset="0"/>
              </a:rPr>
              <a:t>1892 году.</a:t>
            </a:r>
            <a:endParaRPr lang="ru-RU" u="sng" dirty="0">
              <a:solidFill>
                <a:srgbClr val="C00000"/>
              </a:solidFill>
            </a:endParaRPr>
          </a:p>
        </p:txBody>
      </p:sp>
    </p:spTree>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Энергосберегающая лампа"/>
          <p:cNvPicPr>
            <a:picLocks noChangeAspect="1" noChangeArrowheads="1"/>
          </p:cNvPicPr>
          <p:nvPr/>
        </p:nvPicPr>
        <p:blipFill>
          <a:blip r:embed="rId2" cstate="print"/>
          <a:srcRect/>
          <a:stretch>
            <a:fillRect/>
          </a:stretch>
        </p:blipFill>
        <p:spPr bwMode="auto">
          <a:xfrm>
            <a:off x="285720" y="260648"/>
            <a:ext cx="2648426" cy="2168220"/>
          </a:xfrm>
          <a:prstGeom prst="roundRect">
            <a:avLst>
              <a:gd name="adj" fmla="val 8594"/>
            </a:avLst>
          </a:prstGeom>
          <a:solidFill>
            <a:srgbClr val="FFFFFF">
              <a:shade val="85000"/>
            </a:srgbClr>
          </a:solidFill>
          <a:ln w="57150">
            <a:solidFill>
              <a:srgbClr val="FF0000"/>
            </a:solidFill>
          </a:ln>
          <a:effectLst>
            <a:reflection blurRad="12700" stA="38000" endPos="28000" dist="5000" dir="5400000" sy="-100000" algn="bl" rotWithShape="0"/>
          </a:effectLst>
        </p:spPr>
      </p:pic>
      <p:pic>
        <p:nvPicPr>
          <p:cNvPr id="4" name="Picture 6" descr="Энергосберегающая лампа Компактный винт E14 15 Вт 2700K"/>
          <p:cNvPicPr>
            <a:picLocks noChangeAspect="1" noChangeArrowheads="1"/>
          </p:cNvPicPr>
          <p:nvPr/>
        </p:nvPicPr>
        <p:blipFill>
          <a:blip r:embed="rId3" cstate="print"/>
          <a:srcRect/>
          <a:stretch>
            <a:fillRect/>
          </a:stretch>
        </p:blipFill>
        <p:spPr bwMode="auto">
          <a:xfrm>
            <a:off x="3347864" y="260648"/>
            <a:ext cx="2357454" cy="2210113"/>
          </a:xfrm>
          <a:prstGeom prst="roundRect">
            <a:avLst>
              <a:gd name="adj" fmla="val 8594"/>
            </a:avLst>
          </a:prstGeom>
          <a:solidFill>
            <a:srgbClr val="FFFFFF">
              <a:shade val="85000"/>
            </a:srgbClr>
          </a:solidFill>
          <a:ln w="57150">
            <a:solidFill>
              <a:srgbClr val="FF0000"/>
            </a:solidFill>
          </a:ln>
          <a:effectLst>
            <a:reflection blurRad="12700" stA="38000" endPos="28000" dist="5000" dir="5400000" sy="-100000" algn="bl" rotWithShape="0"/>
          </a:effectLst>
        </p:spPr>
      </p:pic>
      <p:pic>
        <p:nvPicPr>
          <p:cNvPr id="5" name="Picture 8" descr="Энергосберегающая лампа Компактный винт FS, укороченный E27 20 Вт 2700K"/>
          <p:cNvPicPr>
            <a:picLocks noChangeAspect="1" noChangeArrowheads="1"/>
          </p:cNvPicPr>
          <p:nvPr/>
        </p:nvPicPr>
        <p:blipFill>
          <a:blip r:embed="rId4" cstate="print"/>
          <a:srcRect/>
          <a:stretch>
            <a:fillRect/>
          </a:stretch>
        </p:blipFill>
        <p:spPr bwMode="auto">
          <a:xfrm>
            <a:off x="6072198" y="214290"/>
            <a:ext cx="2357454" cy="2218780"/>
          </a:xfrm>
          <a:prstGeom prst="roundRect">
            <a:avLst>
              <a:gd name="adj" fmla="val 8594"/>
            </a:avLst>
          </a:prstGeom>
          <a:solidFill>
            <a:srgbClr val="FFFFFF">
              <a:shade val="85000"/>
            </a:srgbClr>
          </a:solidFill>
          <a:ln w="57150">
            <a:solidFill>
              <a:srgbClr val="FF0000"/>
            </a:solidFill>
          </a:ln>
          <a:effectLst>
            <a:reflection blurRad="12700" stA="38000" endPos="28000" dist="5000" dir="5400000" sy="-100000" algn="bl" rotWithShape="0"/>
          </a:effectLst>
        </p:spPr>
      </p:pic>
      <p:sp>
        <p:nvSpPr>
          <p:cNvPr id="7" name="TextBox 6"/>
          <p:cNvSpPr txBox="1"/>
          <p:nvPr/>
        </p:nvSpPr>
        <p:spPr>
          <a:xfrm>
            <a:off x="323528" y="2636912"/>
            <a:ext cx="8286808" cy="4062651"/>
          </a:xfrm>
          <a:prstGeom prst="rect">
            <a:avLst/>
          </a:prstGeom>
          <a:ln w="57150">
            <a:solidFill>
              <a:srgbClr val="FF0000"/>
            </a:solidFill>
          </a:ln>
          <a:scene3d>
            <a:camera prst="perspectiveAbove"/>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400" b="1" dirty="0" smtClean="0">
                <a:solidFill>
                  <a:schemeClr val="bg1"/>
                </a:solidFill>
                <a:latin typeface="Arial Black" pitchFamily="34" charset="0"/>
              </a:rPr>
              <a:t>Флуоресцентная (энергосберегающая) лампа представляет собой полую трубку, внутри которой электрический ток возбуждает пары ртути в инертном газе. Пары ртути светятся ультрафиолетовым светом. Люминесцирующее вещество, покрывающее внутреннюю поверхность трубки преобразует ультрафиолетовое излучение в видимый свет. Питание 220 В, 50 Гц. Ресурс 10 000 ч.</a:t>
            </a:r>
          </a:p>
          <a:p>
            <a:endParaRPr lang="ru-RU" sz="2400" b="1" dirty="0" smtClean="0">
              <a:latin typeface="Arial Black" pitchFamily="34" charset="0"/>
            </a:endParaRPr>
          </a:p>
          <a:p>
            <a:endParaRPr lang="ru-RU" dirty="0">
              <a:latin typeface="Arial Black" pitchFamily="34" charset="0"/>
            </a:endParaRPr>
          </a:p>
        </p:txBody>
      </p:sp>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ourabai.kz/tesla/img/Image546.jpg"/>
          <p:cNvPicPr/>
          <p:nvPr/>
        </p:nvPicPr>
        <p:blipFill>
          <a:blip r:embed="rId2" cstate="print"/>
          <a:srcRect/>
          <a:stretch>
            <a:fillRect/>
          </a:stretch>
        </p:blipFill>
        <p:spPr bwMode="auto">
          <a:xfrm>
            <a:off x="1115616" y="2276872"/>
            <a:ext cx="6444208" cy="3498728"/>
          </a:xfrm>
          <a:prstGeom prst="rect">
            <a:avLst/>
          </a:prstGeom>
          <a:ln>
            <a:noFill/>
          </a:ln>
          <a:effectLst>
            <a:softEdge rad="112500"/>
          </a:effectLst>
        </p:spPr>
      </p:pic>
      <p:graphicFrame>
        <p:nvGraphicFramePr>
          <p:cNvPr id="6" name="Схема 5"/>
          <p:cNvGraphicFramePr/>
          <p:nvPr/>
        </p:nvGraphicFramePr>
        <p:xfrm>
          <a:off x="323528" y="0"/>
          <a:ext cx="8496944" cy="2060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1520" y="5842336"/>
            <a:ext cx="8072494" cy="1015664"/>
          </a:xfrm>
          <a:prstGeom prst="rect">
            <a:avLst/>
          </a:prstGeom>
          <a:ln w="38100">
            <a:solidFill>
              <a:srgbClr val="00B0F0"/>
            </a:solidFill>
          </a:ln>
          <a:scene3d>
            <a:camera prst="perspectiveAbove"/>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000" b="1" dirty="0" smtClean="0">
                <a:solidFill>
                  <a:schemeClr val="bg1"/>
                </a:solidFill>
                <a:latin typeface="Arial Black" pitchFamily="34" charset="0"/>
              </a:rPr>
              <a:t>Н. Тесла опередил Маркони и Попова на несколько лет</a:t>
            </a:r>
            <a:r>
              <a:rPr lang="ru-RU" sz="2000" b="1" u="sng" dirty="0" smtClean="0">
                <a:solidFill>
                  <a:schemeClr val="bg1"/>
                </a:solidFill>
                <a:latin typeface="Arial Black" pitchFamily="34" charset="0"/>
              </a:rPr>
              <a:t>. В </a:t>
            </a:r>
            <a:r>
              <a:rPr lang="ru-RU" sz="2000" b="1" u="sng" dirty="0" smtClean="0">
                <a:solidFill>
                  <a:srgbClr val="C00000"/>
                </a:solidFill>
                <a:latin typeface="Arial Black" pitchFamily="34" charset="0"/>
              </a:rPr>
              <a:t>1943 году </a:t>
            </a:r>
            <a:r>
              <a:rPr lang="ru-RU" sz="2000" b="1" dirty="0" smtClean="0">
                <a:solidFill>
                  <a:schemeClr val="bg1"/>
                </a:solidFill>
                <a:latin typeface="Arial Black" pitchFamily="34" charset="0"/>
              </a:rPr>
              <a:t>Верховный суд США подтвердил первенство Теслы в этом изобретении.</a:t>
            </a:r>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икола Тесла"/>
          <p:cNvPicPr/>
          <p:nvPr/>
        </p:nvPicPr>
        <p:blipFill>
          <a:blip r:embed="rId2" cstate="print"/>
          <a:srcRect/>
          <a:stretch>
            <a:fillRect/>
          </a:stretch>
        </p:blipFill>
        <p:spPr bwMode="auto">
          <a:xfrm>
            <a:off x="179512" y="188640"/>
            <a:ext cx="3059832" cy="2088232"/>
          </a:xfrm>
          <a:prstGeom prst="rect">
            <a:avLst/>
          </a:prstGeom>
          <a:noFill/>
          <a:ln w="57150">
            <a:solidFill>
              <a:srgbClr val="FF0000"/>
            </a:solidFill>
            <a:miter lim="800000"/>
            <a:headEnd/>
            <a:tailEnd/>
          </a:ln>
        </p:spPr>
      </p:pic>
      <p:sp>
        <p:nvSpPr>
          <p:cNvPr id="4" name="TextBox 3"/>
          <p:cNvSpPr txBox="1"/>
          <p:nvPr/>
        </p:nvSpPr>
        <p:spPr>
          <a:xfrm>
            <a:off x="3275856" y="548680"/>
            <a:ext cx="5040560" cy="5847755"/>
          </a:xfrm>
          <a:prstGeom prst="rect">
            <a:avLst/>
          </a:prstGeom>
          <a:ln w="57150">
            <a:solidFill>
              <a:srgbClr val="FF0000"/>
            </a:solidFill>
          </a:ln>
          <a:scene3d>
            <a:camera prst="perspectiveLef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1700" dirty="0" smtClean="0">
                <a:latin typeface="Arial Black" pitchFamily="34" charset="0"/>
              </a:rPr>
              <a:t>Как мы подключаем любой электроприбор в сеть? Вилкой - т. е. двумя проводниками. Если подключим только один, тока не будет - цепь не замкнута. А Тесла демонстрировал передачу мощности по одному проводнику. Или вообще без проводов.</a:t>
            </a:r>
          </a:p>
          <a:p>
            <a:r>
              <a:rPr lang="ru-RU" sz="1700" dirty="0" smtClean="0">
                <a:latin typeface="Arial Black" pitchFamily="34" charset="0"/>
              </a:rPr>
              <a:t>В ходе своей лекции об электромагнитном поле высокой частоты перед учеными Королевской академии он включал и выключал электродвигатель дистанционно, в его руках сами собой загорались электрические лампочки. В некоторых даже спирали не было — просто пустая колба. Шел 1892 год!</a:t>
            </a:r>
          </a:p>
          <a:p>
            <a:r>
              <a:rPr lang="ru-RU" sz="1700" dirty="0" smtClean="0">
                <a:latin typeface="Arial Black" pitchFamily="34" charset="0"/>
              </a:rPr>
              <a:t>После лекции физик Джон Релей пригласил Теслу в кабинет и торжественно провозгласил, указав на кресло: «Садитесь, пожалуйста. Это кресло великого Фарадея. После его смерти в нем никто не сидел».</a:t>
            </a:r>
            <a:endParaRPr lang="ru-RU" sz="1700" dirty="0"/>
          </a:p>
        </p:txBody>
      </p:sp>
      <p:pic>
        <p:nvPicPr>
          <p:cNvPr id="6" name="Picture 2" descr="C:\Users\Виктория\Desktop\Тесла\изображения тесла\image007.jpg"/>
          <p:cNvPicPr>
            <a:picLocks noChangeAspect="1" noChangeArrowheads="1"/>
          </p:cNvPicPr>
          <p:nvPr/>
        </p:nvPicPr>
        <p:blipFill>
          <a:blip r:embed="rId3" cstate="print"/>
          <a:srcRect/>
          <a:stretch>
            <a:fillRect/>
          </a:stretch>
        </p:blipFill>
        <p:spPr bwMode="auto">
          <a:xfrm>
            <a:off x="251520" y="2433095"/>
            <a:ext cx="2880320" cy="4424905"/>
          </a:xfrm>
          <a:prstGeom prst="rect">
            <a:avLst/>
          </a:prstGeom>
          <a:ln>
            <a:solidFill>
              <a:srgbClr val="FF0000"/>
            </a:solidFill>
          </a:ln>
          <a:effectLst>
            <a:outerShdw blurRad="190500" algn="tl" rotWithShape="0">
              <a:srgbClr val="000000">
                <a:alpha val="70000"/>
              </a:srgbClr>
            </a:outerShdw>
          </a:effectLst>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896" y="3140968"/>
            <a:ext cx="5184576" cy="3477875"/>
          </a:xfrm>
          <a:prstGeom prst="rect">
            <a:avLst/>
          </a:prstGeom>
          <a:ln w="57150">
            <a:solidFill>
              <a:srgbClr val="FF0000"/>
            </a:solidFill>
          </a:ln>
          <a:scene3d>
            <a:camera prst="perspectiveLef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200" b="1" dirty="0" smtClean="0">
                <a:latin typeface="Arial Black" pitchFamily="34" charset="0"/>
              </a:rPr>
              <a:t>В 1891 году Никола Тесла создал свой </a:t>
            </a:r>
            <a:r>
              <a:rPr lang="ru-RU" sz="2200" b="1" u="sng" dirty="0" smtClean="0">
                <a:solidFill>
                  <a:srgbClr val="C00000"/>
                </a:solidFill>
                <a:latin typeface="Arial Black" pitchFamily="34" charset="0"/>
              </a:rPr>
              <a:t>знаменитый</a:t>
            </a:r>
            <a:r>
              <a:rPr lang="ru-RU" sz="2200" b="1" dirty="0" smtClean="0">
                <a:latin typeface="Arial Black" pitchFamily="34" charset="0"/>
              </a:rPr>
              <a:t> </a:t>
            </a:r>
            <a:r>
              <a:rPr lang="ru-RU" sz="2200" b="1" u="sng" dirty="0" smtClean="0">
                <a:solidFill>
                  <a:srgbClr val="C00000"/>
                </a:solidFill>
                <a:latin typeface="Arial Black" pitchFamily="34" charset="0"/>
              </a:rPr>
              <a:t>высокочастотный высоковольтный трансформатор</a:t>
            </a:r>
            <a:r>
              <a:rPr lang="ru-RU" sz="2200" b="1" dirty="0" smtClean="0">
                <a:latin typeface="Arial Black" pitchFamily="34" charset="0"/>
              </a:rPr>
              <a:t>, который он использовал для экспериментов и демонстрации своих опытов. Сейчас это устройство называют катушкой Теслы.</a:t>
            </a:r>
            <a:endParaRPr lang="ru-RU" sz="2200" dirty="0">
              <a:solidFill>
                <a:srgbClr val="FF0000"/>
              </a:solidFill>
              <a:latin typeface="Arial Black" pitchFamily="34" charset="0"/>
            </a:endParaRPr>
          </a:p>
        </p:txBody>
      </p:sp>
      <p:pic>
        <p:nvPicPr>
          <p:cNvPr id="5" name="Рисунок 4" descr="Катушка Теслы"/>
          <p:cNvPicPr/>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323528" y="3212976"/>
            <a:ext cx="3240360" cy="2952328"/>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Схема 6"/>
          <p:cNvGraphicFramePr/>
          <p:nvPr/>
        </p:nvGraphicFramePr>
        <p:xfrm>
          <a:off x="395536" y="0"/>
          <a:ext cx="8424936" cy="2924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040" y="3140968"/>
            <a:ext cx="8532440" cy="3785652"/>
          </a:xfrm>
          <a:prstGeom prst="rect">
            <a:avLst/>
          </a:prstGeom>
          <a:ln w="57150">
            <a:solidFill>
              <a:srgbClr val="FF0000"/>
            </a:solidFill>
          </a:ln>
          <a:effectLst>
            <a:glow rad="228600">
              <a:schemeClr val="accent2">
                <a:satMod val="175000"/>
                <a:alpha val="40000"/>
              </a:schemeClr>
            </a:glow>
          </a:effectLst>
          <a:scene3d>
            <a:camera prst="perspectiveAbove"/>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000" b="1" dirty="0" smtClean="0">
                <a:solidFill>
                  <a:schemeClr val="bg1"/>
                </a:solidFill>
                <a:latin typeface="Arial Black" pitchFamily="34" charset="0"/>
              </a:rPr>
              <a:t> </a:t>
            </a:r>
            <a:r>
              <a:rPr lang="ru-RU" sz="2200" b="1" dirty="0" smtClean="0">
                <a:solidFill>
                  <a:schemeClr val="bg1"/>
                </a:solidFill>
                <a:latin typeface="Arial Black" pitchFamily="34" charset="0"/>
              </a:rPr>
              <a:t>В промышленности это изобретение применения не нашло. Оно используется главным образом для всякого рода аттракционов. Во время работы катушки в ее вторичной обмотке создается напряжение в несколько миллионов вольт, которое ионизирует воздух и создает различные электрические разряды от слабого коронного до мощного дугового в зависимости от интенсивности </a:t>
            </a:r>
            <a:r>
              <a:rPr lang="ru-RU" sz="2200" b="1" dirty="0" err="1" smtClean="0">
                <a:solidFill>
                  <a:schemeClr val="bg1"/>
                </a:solidFill>
                <a:latin typeface="Arial Black" pitchFamily="34" charset="0"/>
              </a:rPr>
              <a:t>эл</a:t>
            </a:r>
            <a:r>
              <a:rPr lang="ru-RU" sz="2200" b="1" dirty="0" smtClean="0">
                <a:solidFill>
                  <a:schemeClr val="bg1"/>
                </a:solidFill>
                <a:latin typeface="Arial Black" pitchFamily="34" charset="0"/>
              </a:rPr>
              <a:t>. поля Земли и необходимой мощности установки.</a:t>
            </a:r>
          </a:p>
          <a:p>
            <a:endParaRPr lang="ru-RU" sz="2000" dirty="0">
              <a:solidFill>
                <a:srgbClr val="FFC000"/>
              </a:solidFill>
            </a:endParaRPr>
          </a:p>
        </p:txBody>
      </p:sp>
      <p:pic>
        <p:nvPicPr>
          <p:cNvPr id="9" name="Picture 6" descr="Оригинальное противоугонное средство, работающее по принципу все тех же катушек. "/>
          <p:cNvPicPr>
            <a:picLocks noChangeAspect="1" noChangeArrowheads="1"/>
          </p:cNvPicPr>
          <p:nvPr/>
        </p:nvPicPr>
        <p:blipFill>
          <a:blip r:embed="rId2" cstate="print"/>
          <a:srcRect/>
          <a:stretch>
            <a:fillRect/>
          </a:stretch>
        </p:blipFill>
        <p:spPr bwMode="auto">
          <a:xfrm>
            <a:off x="4355976" y="188640"/>
            <a:ext cx="4464496" cy="2753898"/>
          </a:xfrm>
          <a:prstGeom prst="rect">
            <a:avLst/>
          </a:prstGeom>
          <a:ln>
            <a:solidFill>
              <a:srgbClr val="FF0000"/>
            </a:solidFill>
          </a:ln>
        </p:spPr>
        <p:style>
          <a:lnRef idx="3">
            <a:schemeClr val="lt1"/>
          </a:lnRef>
          <a:fillRef idx="1">
            <a:schemeClr val="dk1"/>
          </a:fillRef>
          <a:effectRef idx="1">
            <a:schemeClr val="dk1"/>
          </a:effectRef>
          <a:fontRef idx="minor">
            <a:schemeClr val="lt1"/>
          </a:fontRef>
        </p:style>
      </p:pic>
      <p:pic>
        <p:nvPicPr>
          <p:cNvPr id="10" name="Picture 4" descr="http://radioskot.ru/FOTO9/tesla_4-4-.jpg"/>
          <p:cNvPicPr>
            <a:picLocks noChangeAspect="1" noChangeArrowheads="1"/>
          </p:cNvPicPr>
          <p:nvPr/>
        </p:nvPicPr>
        <p:blipFill>
          <a:blip r:embed="rId3" cstate="print"/>
          <a:srcRect/>
          <a:stretch>
            <a:fillRect/>
          </a:stretch>
        </p:blipFill>
        <p:spPr bwMode="auto">
          <a:xfrm>
            <a:off x="251520" y="188640"/>
            <a:ext cx="3672408" cy="2780928"/>
          </a:xfrm>
          <a:prstGeom prst="rect">
            <a:avLst/>
          </a:prstGeom>
          <a:ln>
            <a:solidFill>
              <a:srgbClr val="FF0000"/>
            </a:solidFill>
          </a:ln>
        </p:spPr>
        <p:style>
          <a:lnRef idx="3">
            <a:schemeClr val="lt1"/>
          </a:lnRef>
          <a:fillRef idx="1">
            <a:schemeClr val="dk1"/>
          </a:fillRef>
          <a:effectRef idx="1">
            <a:schemeClr val="dk1"/>
          </a:effectRef>
          <a:fontRef idx="minor">
            <a:schemeClr val="lt1"/>
          </a:fontRef>
        </p:style>
      </p:pic>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4744" y="285728"/>
            <a:ext cx="4857784" cy="3323987"/>
          </a:xfrm>
          <a:prstGeom prst="rect">
            <a:avLst/>
          </a:prstGeom>
          <a:noFill/>
          <a:ln w="76200">
            <a:solidFill>
              <a:srgbClr val="FF0000"/>
            </a:solidFill>
          </a:ln>
          <a:scene3d>
            <a:camera prst="perspectiveLeft"/>
            <a:lightRig rig="threePt" dir="t"/>
          </a:scene3d>
        </p:spPr>
        <p:txBody>
          <a:bodyPr wrap="square" rtlCol="0">
            <a:spAutoFit/>
          </a:bodyPr>
          <a:lstStyle/>
          <a:p>
            <a:pPr algn="ctr"/>
            <a:r>
              <a:rPr lang="ru-RU" sz="4800" b="1" dirty="0" smtClean="0">
                <a:latin typeface="Arial" pitchFamily="34" charset="0"/>
                <a:cs typeface="Arial" pitchFamily="34" charset="0"/>
              </a:rPr>
              <a:t>Никола Тесла - человек, опередивший время.</a:t>
            </a:r>
          </a:p>
          <a:p>
            <a:endParaRPr lang="ru-RU" dirty="0"/>
          </a:p>
        </p:txBody>
      </p:sp>
      <p:sp>
        <p:nvSpPr>
          <p:cNvPr id="6" name="TextBox 5"/>
          <p:cNvSpPr txBox="1"/>
          <p:nvPr/>
        </p:nvSpPr>
        <p:spPr>
          <a:xfrm>
            <a:off x="323528" y="4000505"/>
            <a:ext cx="8568952" cy="2554545"/>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4000" b="1" dirty="0" smtClean="0">
                <a:solidFill>
                  <a:schemeClr val="bg1"/>
                </a:solidFill>
                <a:latin typeface="Comic Sans MS" pitchFamily="66" charset="0"/>
              </a:rPr>
              <a:t>Считается, что за всю историю человечества, было только два гениальных ученых: Леонардо да Винчи и Никола Тесла.</a:t>
            </a:r>
            <a:endParaRPr lang="ru-RU" sz="4000" b="1" dirty="0">
              <a:latin typeface="Comic Sans MS" pitchFamily="66" charset="0"/>
            </a:endParaRPr>
          </a:p>
        </p:txBody>
      </p:sp>
      <p:pic>
        <p:nvPicPr>
          <p:cNvPr id="5" name="Рисунок 4" descr="http://ufoleaks.su/_nw/24/s24461247.jpg"/>
          <p:cNvPicPr/>
          <p:nvPr/>
        </p:nvPicPr>
        <p:blipFill>
          <a:blip r:embed="rId2" cstate="print"/>
          <a:srcRect/>
          <a:stretch>
            <a:fillRect/>
          </a:stretch>
        </p:blipFill>
        <p:spPr bwMode="auto">
          <a:xfrm>
            <a:off x="214282" y="214290"/>
            <a:ext cx="3357586" cy="3643338"/>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chnosti.net/photos/3653/sets/3_4ece496d28f57.jpg"/>
          <p:cNvPicPr>
            <a:picLocks noChangeAspect="1" noChangeArrowheads="1"/>
          </p:cNvPicPr>
          <p:nvPr/>
        </p:nvPicPr>
        <p:blipFill>
          <a:blip r:embed="rId2" cstate="print"/>
          <a:srcRect/>
          <a:stretch>
            <a:fillRect/>
          </a:stretch>
        </p:blipFill>
        <p:spPr bwMode="auto">
          <a:xfrm>
            <a:off x="179512" y="692696"/>
            <a:ext cx="3347863" cy="3428599"/>
          </a:xfrm>
          <a:prstGeom prst="rect">
            <a:avLst/>
          </a:prstGeom>
        </p:spPr>
        <p:style>
          <a:lnRef idx="3">
            <a:schemeClr val="lt1"/>
          </a:lnRef>
          <a:fillRef idx="1">
            <a:schemeClr val="dk1"/>
          </a:fillRef>
          <a:effectRef idx="1">
            <a:schemeClr val="dk1"/>
          </a:effectRef>
          <a:fontRef idx="minor">
            <a:schemeClr val="lt1"/>
          </a:fontRef>
        </p:style>
      </p:pic>
      <p:sp>
        <p:nvSpPr>
          <p:cNvPr id="6" name="TextBox 5"/>
          <p:cNvSpPr txBox="1"/>
          <p:nvPr/>
        </p:nvSpPr>
        <p:spPr>
          <a:xfrm>
            <a:off x="571472" y="0"/>
            <a:ext cx="745691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b="1" dirty="0" smtClean="0">
                <a:solidFill>
                  <a:schemeClr val="bg1"/>
                </a:solidFill>
                <a:latin typeface="Arial Black" pitchFamily="34" charset="0"/>
              </a:rPr>
              <a:t>Виды разрядов от катушки Теслы.</a:t>
            </a:r>
            <a:endParaRPr lang="ru-RU" sz="2800" b="1" dirty="0">
              <a:solidFill>
                <a:schemeClr val="bg1"/>
              </a:solidFill>
              <a:latin typeface="Arial Black" pitchFamily="34" charset="0"/>
            </a:endParaRPr>
          </a:p>
        </p:txBody>
      </p:sp>
      <p:pic>
        <p:nvPicPr>
          <p:cNvPr id="8" name="Рисунок 7" descr="схема катушки Тесла"/>
          <p:cNvPicPr/>
          <p:nvPr/>
        </p:nvPicPr>
        <p:blipFill>
          <a:blip r:embed="rId3" cstate="print"/>
          <a:srcRect/>
          <a:stretch>
            <a:fillRect/>
          </a:stretch>
        </p:blipFill>
        <p:spPr bwMode="auto">
          <a:xfrm>
            <a:off x="4716016" y="836712"/>
            <a:ext cx="4104456" cy="3096344"/>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9" name="Picture 8" descr="Катушки теслы иногда называют трансформаторами Теслы - это синонимы."/>
          <p:cNvPicPr>
            <a:picLocks noChangeAspect="1" noChangeArrowheads="1"/>
          </p:cNvPicPr>
          <p:nvPr/>
        </p:nvPicPr>
        <p:blipFill>
          <a:blip r:embed="rId4" cstate="print"/>
          <a:srcRect/>
          <a:stretch>
            <a:fillRect/>
          </a:stretch>
        </p:blipFill>
        <p:spPr bwMode="auto">
          <a:xfrm>
            <a:off x="1979712" y="4221088"/>
            <a:ext cx="5040560" cy="2784982"/>
          </a:xfrm>
          <a:prstGeom prst="rect">
            <a:avLst/>
          </a:prstGeom>
        </p:spPr>
        <p:style>
          <a:lnRef idx="3">
            <a:schemeClr val="lt1"/>
          </a:lnRef>
          <a:fillRef idx="1">
            <a:schemeClr val="dk1"/>
          </a:fillRef>
          <a:effectRef idx="1">
            <a:schemeClr val="dk1"/>
          </a:effectRef>
          <a:fontRef idx="minor">
            <a:schemeClr val="lt1"/>
          </a:fontRef>
        </p:style>
      </p:pic>
    </p:spTree>
  </p:cSld>
  <p:clrMapOvr>
    <a:masterClrMapping/>
  </p:clrMapOvr>
  <p:transition>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180344"/>
            <a:ext cx="8568952" cy="2677656"/>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800" b="1" dirty="0" smtClean="0">
                <a:solidFill>
                  <a:schemeClr val="bg1"/>
                </a:solidFill>
                <a:latin typeface="Arial Black" pitchFamily="34" charset="0"/>
              </a:rPr>
              <a:t>Вокруг Теслы появились многочисленные молнии, а он просто брал их и ловил руками, хотя появление молний заставило большинство слушателей с первых рядов аудитории перебраться на удаленные места.</a:t>
            </a:r>
            <a:endParaRPr lang="ru-RU" sz="2200" dirty="0"/>
          </a:p>
        </p:txBody>
      </p:sp>
      <p:pic>
        <p:nvPicPr>
          <p:cNvPr id="7" name="Рисунок 6" descr="http://www.vitanit.com/files/3012/6573/2896/t7.jpg"/>
          <p:cNvPicPr/>
          <p:nvPr/>
        </p:nvPicPr>
        <p:blipFill>
          <a:blip r:embed="rId2" cstate="print">
            <a:lum bright="10000" contrast="30000"/>
          </a:blip>
          <a:srcRect/>
          <a:stretch>
            <a:fillRect/>
          </a:stretch>
        </p:blipFill>
        <p:spPr bwMode="auto">
          <a:xfrm>
            <a:off x="2000232" y="0"/>
            <a:ext cx="6429420" cy="4176339"/>
          </a:xfrm>
          <a:prstGeom prst="rect">
            <a:avLst/>
          </a:prstGeom>
          <a:ln>
            <a:noFill/>
          </a:ln>
          <a:effectLst>
            <a:softEdge rad="112500"/>
          </a:effectLst>
        </p:spPr>
      </p:pic>
      <p:sp>
        <p:nvSpPr>
          <p:cNvPr id="11" name="Прямоугольник 10"/>
          <p:cNvSpPr/>
          <p:nvPr/>
        </p:nvSpPr>
        <p:spPr>
          <a:xfrm>
            <a:off x="214282" y="428604"/>
            <a:ext cx="3680816" cy="646331"/>
          </a:xfrm>
          <a:prstGeom prst="rect">
            <a:avLst/>
          </a:prstGeom>
          <a:noFill/>
          <a:scene3d>
            <a:camera prst="perspectiveHeroicExtremeRightFacing"/>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Чудо – опыты</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rimv.ru/pic/jornal/37/Nik_tesla_2.jpg"/>
          <p:cNvPicPr/>
          <p:nvPr/>
        </p:nvPicPr>
        <p:blipFill>
          <a:blip r:embed="rId2" cstate="print">
            <a:lum bright="10000" contrast="20000"/>
          </a:blip>
          <a:srcRect/>
          <a:stretch>
            <a:fillRect/>
          </a:stretch>
        </p:blipFill>
        <p:spPr bwMode="auto">
          <a:xfrm>
            <a:off x="827584" y="0"/>
            <a:ext cx="7200800" cy="4797152"/>
          </a:xfrm>
          <a:prstGeom prst="rect">
            <a:avLst/>
          </a:prstGeom>
          <a:ln>
            <a:noFill/>
          </a:ln>
          <a:effectLst>
            <a:softEdge rad="112500"/>
          </a:effectLst>
        </p:spPr>
      </p:pic>
      <p:sp>
        <p:nvSpPr>
          <p:cNvPr id="6" name="TextBox 5"/>
          <p:cNvSpPr txBox="1"/>
          <p:nvPr/>
        </p:nvSpPr>
        <p:spPr>
          <a:xfrm>
            <a:off x="395536" y="4919008"/>
            <a:ext cx="8352928" cy="1938992"/>
          </a:xfrm>
          <a:prstGeom prst="rect">
            <a:avLst/>
          </a:prstGeom>
          <a:ln w="57150">
            <a:solidFill>
              <a:srgbClr val="FF0000"/>
            </a:solidFill>
          </a:ln>
          <a:scene3d>
            <a:camera prst="perspectiveAbove"/>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400" b="1" dirty="0" smtClean="0">
                <a:solidFill>
                  <a:schemeClr val="bg1"/>
                </a:solidFill>
                <a:latin typeface="Arial Black" pitchFamily="34" charset="0"/>
                <a:cs typeface="Times New Roman" pitchFamily="18" charset="0"/>
              </a:rPr>
              <a:t>Посетители Всемирной выставки в Чикаго  (1893 г) с ужасом смотрели, как худой  ученый со смешной фамилией ежедневно пропускал через себя электроток напряжением в два миллиона вольт.</a:t>
            </a:r>
            <a:endParaRPr lang="ru-RU" sz="2400" dirty="0">
              <a:solidFill>
                <a:schemeClr val="bg1"/>
              </a:solidFill>
            </a:endParaRPr>
          </a:p>
        </p:txBody>
      </p:sp>
    </p:spTree>
  </p:cSld>
  <p:clrMapOvr>
    <a:masterClrMapping/>
  </p:clrMapOvr>
  <p:transition>
    <p:split orient="ver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pics.livejournal.com/photognome/pic/0055235k.jpg"/>
          <p:cNvPicPr>
            <a:picLocks noChangeAspect="1" noChangeArrowheads="1"/>
          </p:cNvPicPr>
          <p:nvPr/>
        </p:nvPicPr>
        <p:blipFill>
          <a:blip r:embed="rId2" cstate="print"/>
          <a:srcRect/>
          <a:stretch>
            <a:fillRect/>
          </a:stretch>
        </p:blipFill>
        <p:spPr bwMode="auto">
          <a:xfrm>
            <a:off x="5076056" y="332656"/>
            <a:ext cx="3600400" cy="3816424"/>
          </a:xfrm>
          <a:prstGeom prst="rect">
            <a:avLst/>
          </a:prstGeom>
          <a:ln>
            <a:noFill/>
          </a:ln>
          <a:effectLst>
            <a:softEdge rad="112500"/>
          </a:effectLst>
        </p:spPr>
        <p:style>
          <a:lnRef idx="3">
            <a:schemeClr val="lt1"/>
          </a:lnRef>
          <a:fillRef idx="1">
            <a:schemeClr val="dk1"/>
          </a:fillRef>
          <a:effectRef idx="1">
            <a:schemeClr val="dk1"/>
          </a:effectRef>
          <a:fontRef idx="minor">
            <a:schemeClr val="lt1"/>
          </a:fontRef>
        </p:style>
      </p:pic>
      <p:sp>
        <p:nvSpPr>
          <p:cNvPr id="3" name="TextBox 2"/>
          <p:cNvSpPr txBox="1"/>
          <p:nvPr/>
        </p:nvSpPr>
        <p:spPr>
          <a:xfrm>
            <a:off x="179512" y="5085184"/>
            <a:ext cx="8964488" cy="1631216"/>
          </a:xfrm>
          <a:prstGeom prst="rect">
            <a:avLst/>
          </a:prstGeom>
          <a:ln w="57150">
            <a:solidFill>
              <a:srgbClr val="FF0000"/>
            </a:solidFill>
          </a:ln>
          <a:scene3d>
            <a:camera prst="perspectiveAbove"/>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000" b="1" dirty="0" smtClean="0">
                <a:solidFill>
                  <a:schemeClr val="bg1"/>
                </a:solidFill>
                <a:latin typeface="Arial Black" pitchFamily="34" charset="0"/>
              </a:rPr>
              <a:t>Его современники прозвали властелином молний, а те, кто видел, как Тесла жонглирует сгустками энергии, просто приходили в ужас. Он умел обращаться с шаровыми молниями и его друг Марк Твен, часто посещающий его лаборатории, видел, как тот достает их из коробки.</a:t>
            </a:r>
            <a:endParaRPr lang="ru-RU" sz="2000" dirty="0">
              <a:solidFill>
                <a:schemeClr val="bg1"/>
              </a:solidFill>
            </a:endParaRPr>
          </a:p>
        </p:txBody>
      </p:sp>
      <p:sp>
        <p:nvSpPr>
          <p:cNvPr id="5" name="TextBox 4"/>
          <p:cNvSpPr txBox="1"/>
          <p:nvPr/>
        </p:nvSpPr>
        <p:spPr>
          <a:xfrm>
            <a:off x="4860032" y="4221088"/>
            <a:ext cx="3888432" cy="707886"/>
          </a:xfrm>
          <a:prstGeom prst="rect">
            <a:avLst/>
          </a:prstGeom>
          <a:noFill/>
        </p:spPr>
        <p:txBody>
          <a:bodyPr wrap="square" rtlCol="0">
            <a:spAutoFit/>
          </a:bodyPr>
          <a:lstStyle/>
          <a:p>
            <a:pPr algn="ctr"/>
            <a:r>
              <a:rPr lang="ru-RU" sz="2000" b="1" u="sng" dirty="0" smtClean="0">
                <a:latin typeface="Arial Black" pitchFamily="34" charset="0"/>
              </a:rPr>
              <a:t>Тесла и Марк Твен    </a:t>
            </a:r>
            <a:r>
              <a:rPr lang="ru-RU" sz="2000" b="1" u="sng" dirty="0" smtClean="0">
                <a:solidFill>
                  <a:srgbClr val="C00000"/>
                </a:solidFill>
                <a:latin typeface="Arial Black" pitchFamily="34" charset="0"/>
              </a:rPr>
              <a:t>1894-й год</a:t>
            </a:r>
            <a:endParaRPr lang="ru-RU" dirty="0">
              <a:solidFill>
                <a:srgbClr val="C00000"/>
              </a:solidFill>
              <a:latin typeface="Arial Black" pitchFamily="34" charset="0"/>
            </a:endParaRPr>
          </a:p>
        </p:txBody>
      </p:sp>
      <p:pic>
        <p:nvPicPr>
          <p:cNvPr id="6" name="Picture 2" descr="C:\Users\Виктория\Desktop\Тесла\изображения тесла\image013.jpg"/>
          <p:cNvPicPr>
            <a:picLocks noChangeAspect="1" noChangeArrowheads="1"/>
          </p:cNvPicPr>
          <p:nvPr/>
        </p:nvPicPr>
        <p:blipFill>
          <a:blip r:embed="rId3" cstate="print"/>
          <a:srcRect/>
          <a:stretch>
            <a:fillRect/>
          </a:stretch>
        </p:blipFill>
        <p:spPr bwMode="auto">
          <a:xfrm>
            <a:off x="395536" y="370255"/>
            <a:ext cx="4176464" cy="3994849"/>
          </a:xfrm>
          <a:prstGeom prst="rect">
            <a:avLst/>
          </a:prstGeom>
          <a:ln>
            <a:noFill/>
          </a:ln>
          <a:effectLst>
            <a:softEdge rad="112500"/>
          </a:effectLst>
        </p:spPr>
      </p:pic>
    </p:spTree>
  </p:cSld>
  <p:clrMapOvr>
    <a:masterClrMapping/>
  </p:clrMapOvr>
  <p:transition>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Тесла пушка (давно дома)"/>
          <p:cNvPicPr>
            <a:picLocks noChangeAspect="1" noChangeArrowheads="1"/>
          </p:cNvPicPr>
          <p:nvPr/>
        </p:nvPicPr>
        <p:blipFill>
          <a:blip r:embed="rId2" cstate="print"/>
          <a:srcRect/>
          <a:stretch>
            <a:fillRect/>
          </a:stretch>
        </p:blipFill>
        <p:spPr bwMode="auto">
          <a:xfrm>
            <a:off x="0" y="548680"/>
            <a:ext cx="4000500" cy="3200401"/>
          </a:xfrm>
          <a:prstGeom prst="rect">
            <a:avLst/>
          </a:prstGeom>
        </p:spPr>
        <p:style>
          <a:lnRef idx="3">
            <a:schemeClr val="lt1"/>
          </a:lnRef>
          <a:fillRef idx="1">
            <a:schemeClr val="dk1"/>
          </a:fillRef>
          <a:effectRef idx="1">
            <a:schemeClr val="dk1"/>
          </a:effectRef>
          <a:fontRef idx="minor">
            <a:schemeClr val="lt1"/>
          </a:fontRef>
        </p:style>
      </p:pic>
      <p:sp>
        <p:nvSpPr>
          <p:cNvPr id="7" name="TextBox 6"/>
          <p:cNvSpPr txBox="1"/>
          <p:nvPr/>
        </p:nvSpPr>
        <p:spPr>
          <a:xfrm>
            <a:off x="357158" y="0"/>
            <a:ext cx="363877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b="1" dirty="0" smtClean="0">
                <a:solidFill>
                  <a:schemeClr val="bg1"/>
                </a:solidFill>
                <a:latin typeface="Arial Black" pitchFamily="34" charset="0"/>
              </a:rPr>
              <a:t>Тесла –пушка.</a:t>
            </a:r>
            <a:endParaRPr lang="ru-RU" sz="2800" b="1" dirty="0">
              <a:solidFill>
                <a:srgbClr val="00FF00"/>
              </a:solidFill>
              <a:latin typeface="Arial Black" pitchFamily="34" charset="0"/>
            </a:endParaRPr>
          </a:p>
        </p:txBody>
      </p:sp>
      <p:pic>
        <p:nvPicPr>
          <p:cNvPr id="8" name="Рисунок 7" descr="Тесла-пушка"/>
          <p:cNvPicPr/>
          <p:nvPr/>
        </p:nvPicPr>
        <p:blipFill>
          <a:blip r:embed="rId3" cstate="print"/>
          <a:srcRect/>
          <a:stretch>
            <a:fillRect/>
          </a:stretch>
        </p:blipFill>
        <p:spPr bwMode="auto">
          <a:xfrm>
            <a:off x="4283968" y="476672"/>
            <a:ext cx="4212233" cy="3015159"/>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10" name="Рисунок 9" descr="C:\Users\Ольга\Downloads\250px-Tesla_cannon.png"/>
          <p:cNvPicPr/>
          <p:nvPr/>
        </p:nvPicPr>
        <p:blipFill>
          <a:blip r:embed="rId4" cstate="print"/>
          <a:srcRect/>
          <a:stretch>
            <a:fillRect/>
          </a:stretch>
        </p:blipFill>
        <p:spPr bwMode="auto">
          <a:xfrm>
            <a:off x="4463480" y="4005064"/>
            <a:ext cx="4680520" cy="252028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1" name="TextBox 10"/>
          <p:cNvSpPr txBox="1"/>
          <p:nvPr/>
        </p:nvSpPr>
        <p:spPr>
          <a:xfrm>
            <a:off x="0" y="3861048"/>
            <a:ext cx="4355976" cy="286232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b="1" dirty="0" smtClean="0">
                <a:solidFill>
                  <a:srgbClr val="FF0000"/>
                </a:solidFill>
                <a:latin typeface="Arial Black" pitchFamily="34" charset="0"/>
              </a:rPr>
              <a:t>Пушка – Тесла</a:t>
            </a:r>
            <a:r>
              <a:rPr lang="ru-RU" dirty="0" smtClean="0">
                <a:latin typeface="Arial Black" pitchFamily="34" charset="0"/>
              </a:rPr>
              <a:t> мощное энергетическое оружие. Имеет небольшой вес, но из-за своей громоздкости используется в положении на плече. Во время выстрела к цели устремляется луч света, являющийся проводником для мощного заряда энергии напоминающей молнию</a:t>
            </a:r>
            <a:r>
              <a:rPr lang="ru-RU" dirty="0" smtClean="0"/>
              <a:t>.</a:t>
            </a:r>
            <a:endParaRPr lang="ru-RU" dirty="0"/>
          </a:p>
        </p:txBody>
      </p:sp>
    </p:spTree>
  </p:cSld>
  <p:clrMapOvr>
    <a:masterClrMapping/>
  </p:clrMapOvr>
  <p:transition>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16 Kb"/>
          <p:cNvPicPr>
            <a:picLocks noChangeAspect="1" noChangeArrowheads="1"/>
          </p:cNvPicPr>
          <p:nvPr/>
        </p:nvPicPr>
        <p:blipFill>
          <a:blip r:embed="rId2" cstate="print"/>
          <a:srcRect/>
          <a:stretch>
            <a:fillRect/>
          </a:stretch>
        </p:blipFill>
        <p:spPr bwMode="auto">
          <a:xfrm>
            <a:off x="3563888" y="692696"/>
            <a:ext cx="2520280" cy="2797648"/>
          </a:xfrm>
          <a:prstGeom prst="rect">
            <a:avLst/>
          </a:prstGeom>
        </p:spPr>
        <p:style>
          <a:lnRef idx="1">
            <a:schemeClr val="accent2"/>
          </a:lnRef>
          <a:fillRef idx="2">
            <a:schemeClr val="accent2"/>
          </a:fillRef>
          <a:effectRef idx="1">
            <a:schemeClr val="accent2"/>
          </a:effectRef>
          <a:fontRef idx="minor">
            <a:schemeClr val="dk1"/>
          </a:fontRef>
        </p:style>
      </p:pic>
      <p:pic>
        <p:nvPicPr>
          <p:cNvPr id="64516" name="Picture 4" descr="11 Kb"/>
          <p:cNvPicPr>
            <a:picLocks noChangeAspect="1" noChangeArrowheads="1"/>
          </p:cNvPicPr>
          <p:nvPr/>
        </p:nvPicPr>
        <p:blipFill>
          <a:blip r:embed="rId3" cstate="print"/>
          <a:srcRect/>
          <a:stretch>
            <a:fillRect/>
          </a:stretch>
        </p:blipFill>
        <p:spPr bwMode="auto">
          <a:xfrm>
            <a:off x="6156176" y="692696"/>
            <a:ext cx="2736304" cy="2846391"/>
          </a:xfrm>
          <a:prstGeom prst="rect">
            <a:avLst/>
          </a:prstGeom>
        </p:spPr>
        <p:style>
          <a:lnRef idx="1">
            <a:schemeClr val="accent2"/>
          </a:lnRef>
          <a:fillRef idx="2">
            <a:schemeClr val="accent2"/>
          </a:fillRef>
          <a:effectRef idx="1">
            <a:schemeClr val="accent2"/>
          </a:effectRef>
          <a:fontRef idx="minor">
            <a:schemeClr val="dk1"/>
          </a:fontRef>
        </p:style>
      </p:pic>
      <p:sp>
        <p:nvSpPr>
          <p:cNvPr id="9" name="TextBox 8"/>
          <p:cNvSpPr txBox="1"/>
          <p:nvPr/>
        </p:nvSpPr>
        <p:spPr>
          <a:xfrm>
            <a:off x="4967536" y="3749457"/>
            <a:ext cx="4176464" cy="400110"/>
          </a:xfrm>
          <a:prstGeom prst="rect">
            <a:avLst/>
          </a:prstGeom>
          <a:noFill/>
        </p:spPr>
        <p:txBody>
          <a:bodyPr wrap="square" rtlCol="0">
            <a:spAutoFit/>
          </a:bodyPr>
          <a:lstStyle/>
          <a:p>
            <a:r>
              <a:rPr lang="ru-RU" sz="2000" b="1" dirty="0" smtClean="0">
                <a:solidFill>
                  <a:schemeClr val="bg1"/>
                </a:solidFill>
                <a:latin typeface="Arial Black" pitchFamily="34" charset="0"/>
              </a:rPr>
              <a:t>1</a:t>
            </a:r>
            <a:endParaRPr lang="ru-RU" dirty="0"/>
          </a:p>
        </p:txBody>
      </p:sp>
      <p:sp>
        <p:nvSpPr>
          <p:cNvPr id="6" name="TextBox 5"/>
          <p:cNvSpPr txBox="1"/>
          <p:nvPr/>
        </p:nvSpPr>
        <p:spPr>
          <a:xfrm>
            <a:off x="3743400" y="3380125"/>
            <a:ext cx="5400600" cy="3477875"/>
          </a:xfrm>
          <a:prstGeom prst="rect">
            <a:avLst/>
          </a:prstGeom>
          <a:ln w="57150">
            <a:solidFill>
              <a:srgbClr val="FF0000"/>
            </a:solidFill>
          </a:ln>
          <a:scene3d>
            <a:camera prst="perspectiveAbove"/>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dirty="0" smtClean="0">
                <a:solidFill>
                  <a:schemeClr val="bg1"/>
                </a:solidFill>
                <a:latin typeface="Arial Black" pitchFamily="34" charset="0"/>
              </a:rPr>
              <a:t>У изображенной на фотографии автоматической подводной лодки имеются собственный генератор, винтовой двигатель и другие многочисленные механизмы. И все эти механизмы управляются дистанционно, без проводов, при помощи электромагнитных колебаний, наведенных на контур, помещенный в лодке, который реагирует на эти колебания.</a:t>
            </a:r>
            <a:endParaRPr lang="ru-RU" dirty="0">
              <a:solidFill>
                <a:srgbClr val="FFFF00"/>
              </a:solidFill>
            </a:endParaRPr>
          </a:p>
        </p:txBody>
      </p:sp>
      <p:sp>
        <p:nvSpPr>
          <p:cNvPr id="7" name="TextBox 6"/>
          <p:cNvSpPr txBox="1"/>
          <p:nvPr/>
        </p:nvSpPr>
        <p:spPr>
          <a:xfrm>
            <a:off x="179512" y="332656"/>
            <a:ext cx="3275856" cy="6247864"/>
          </a:xfrm>
          <a:prstGeom prst="rect">
            <a:avLst/>
          </a:prstGeom>
          <a:ln w="57150">
            <a:solidFill>
              <a:srgbClr val="FF0000"/>
            </a:solidFill>
          </a:ln>
          <a:scene3d>
            <a:camera prst="perspectiveRigh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1900" dirty="0" smtClean="0">
                <a:latin typeface="Arial Black" pitchFamily="34" charset="0"/>
              </a:rPr>
              <a:t>В 1898 году в парке Мэдисон-Сквер прошла презентация нового изобретения Теслы. Посреди парка имелся пруд, в котором плавал небольшой кораблик. Зрители были в шоке — судно двигалось, следуя приказам ученого. После испытаний чудо -корабля Тесла зарегистрировал патент номер 613809 на устройство дистанционного управления, использующее радиосигналы</a:t>
            </a:r>
            <a:r>
              <a:rPr lang="ru-RU" sz="2000" dirty="0" smtClean="0">
                <a:latin typeface="Arial Black" pitchFamily="34" charset="0"/>
              </a:rPr>
              <a:t>.</a:t>
            </a:r>
            <a:endParaRPr lang="ru-RU" dirty="0"/>
          </a:p>
        </p:txBody>
      </p:sp>
      <p:sp>
        <p:nvSpPr>
          <p:cNvPr id="8" name="TextBox 7"/>
          <p:cNvSpPr txBox="1"/>
          <p:nvPr/>
        </p:nvSpPr>
        <p:spPr>
          <a:xfrm>
            <a:off x="3779912" y="0"/>
            <a:ext cx="439248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dirty="0" smtClean="0">
                <a:latin typeface="Arial Black" pitchFamily="34" charset="0"/>
              </a:rPr>
              <a:t>Чудо – корабль.</a:t>
            </a:r>
            <a:endParaRPr lang="ru-RU" sz="2400" dirty="0">
              <a:latin typeface="Arial Black" pitchFamily="34" charset="0"/>
            </a:endParaRPr>
          </a:p>
        </p:txBody>
      </p:sp>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oboi.kards.qip.ru/images/wallpaper/56/7e/32342_800_600.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187624" y="548680"/>
            <a:ext cx="7128792" cy="5285842"/>
          </a:xfrm>
          <a:prstGeom prst="rect">
            <a:avLst/>
          </a:prstGeom>
          <a:ln>
            <a:noFill/>
          </a:ln>
          <a:effectLst>
            <a:softEdge rad="112500"/>
          </a:effectLst>
        </p:spPr>
      </p:pic>
      <p:sp>
        <p:nvSpPr>
          <p:cNvPr id="4" name="Прямоугольник 3"/>
          <p:cNvSpPr/>
          <p:nvPr/>
        </p:nvSpPr>
        <p:spPr>
          <a:xfrm>
            <a:off x="467544" y="5805264"/>
            <a:ext cx="8352928" cy="830997"/>
          </a:xfrm>
          <a:prstGeom prst="rect">
            <a:avLst/>
          </a:prstGeom>
          <a:ln w="38100">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400" b="1" dirty="0" smtClean="0">
                <a:latin typeface="Arial Black" pitchFamily="34" charset="0"/>
              </a:rPr>
              <a:t>На автомобиле такой модели Никола Тесла установил электрический двигатель.</a:t>
            </a:r>
          </a:p>
        </p:txBody>
      </p:sp>
      <p:sp>
        <p:nvSpPr>
          <p:cNvPr id="7" name="TextBox 6"/>
          <p:cNvSpPr txBox="1"/>
          <p:nvPr/>
        </p:nvSpPr>
        <p:spPr>
          <a:xfrm>
            <a:off x="1979712" y="0"/>
            <a:ext cx="432048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dirty="0" smtClean="0">
                <a:latin typeface="Arial Black" pitchFamily="34" charset="0"/>
              </a:rPr>
              <a:t>Чудо – автомобиль.</a:t>
            </a:r>
            <a:endParaRPr lang="ru-RU" sz="2400" dirty="0">
              <a:latin typeface="Arial Black" pitchFamily="34" charset="0"/>
            </a:endParaRPr>
          </a:p>
        </p:txBody>
      </p:sp>
    </p:spTree>
  </p:cSld>
  <p:clrMapOvr>
    <a:masterClrMapping/>
  </p:clrMapOvr>
  <p:transition>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upload.wikimedia.org/wikipedia/commons/thumb/8/8a/EdisonElectricCar1913.jpg/250px-EdisonElectricCar1913.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85786" y="142852"/>
            <a:ext cx="6429420" cy="4929222"/>
          </a:xfrm>
          <a:prstGeom prst="snip2DiagRect">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755576" y="5157192"/>
            <a:ext cx="6840760" cy="1384995"/>
          </a:xfrm>
          <a:prstGeom prst="rect">
            <a:avLst/>
          </a:prstGeom>
          <a:ln w="57150">
            <a:solidFill>
              <a:srgbClr val="FF0000"/>
            </a:solidFill>
          </a:ln>
          <a:scene3d>
            <a:camera prst="perspectiveRelaxedModerately"/>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800" b="1" dirty="0" smtClean="0">
                <a:solidFill>
                  <a:schemeClr val="bg1"/>
                </a:solidFill>
              </a:rPr>
              <a:t>Знаменитый Эдисон  показывает, что там где должен быть двигатель, его нет, так как это электромобиль.</a:t>
            </a:r>
            <a:endParaRPr lang="ru-RU" sz="2800" b="1" dirty="0">
              <a:solidFill>
                <a:schemeClr val="bg1"/>
              </a:solidFill>
            </a:endParaRPr>
          </a:p>
        </p:txBody>
      </p:sp>
    </p:spTree>
  </p:cSld>
  <p:clrMapOvr>
    <a:masterClrMapping/>
  </p:clrMapOvr>
  <p:transition>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251520" y="548680"/>
          <a:ext cx="849694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95536" y="4797152"/>
            <a:ext cx="8064896" cy="1631216"/>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dirty="0" smtClean="0">
                <a:solidFill>
                  <a:schemeClr val="bg1"/>
                </a:solidFill>
                <a:latin typeface="Arial Black" pitchFamily="34" charset="0"/>
              </a:rPr>
              <a:t>Тесла прекрасно понимал, что компании монополисты по добыче различных видов топлива не допустят внедрения технологий, которые позволят запустить электродвигатели, питающиеся от «дармовой» энергии.</a:t>
            </a:r>
            <a:endParaRPr lang="ru-RU" sz="2000" dirty="0">
              <a:solidFill>
                <a:schemeClr val="bg1"/>
              </a:solidFill>
              <a:latin typeface="Arial Black" pitchFamily="34" charset="0"/>
            </a:endParaRPr>
          </a:p>
        </p:txBody>
      </p:sp>
    </p:spTree>
  </p:cSld>
  <p:clrMapOvr>
    <a:masterClrMapping/>
  </p:clrMapOvr>
  <p:transition>
    <p:cover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vitanit.com/files/2912/6573/2799/t2.jpg"/>
          <p:cNvPicPr>
            <a:picLocks noChangeAspect="1" noChangeArrowheads="1"/>
          </p:cNvPicPr>
          <p:nvPr/>
        </p:nvPicPr>
        <p:blipFill>
          <a:blip r:embed="rId2" cstate="print"/>
          <a:srcRect/>
          <a:stretch>
            <a:fillRect/>
          </a:stretch>
        </p:blipFill>
        <p:spPr bwMode="auto">
          <a:xfrm>
            <a:off x="1475656" y="620688"/>
            <a:ext cx="5688632" cy="4006543"/>
          </a:xfrm>
          <a:prstGeom prst="rect">
            <a:avLst/>
          </a:prstGeom>
          <a:ln>
            <a:noFill/>
          </a:ln>
          <a:effectLst>
            <a:softEdge rad="112500"/>
          </a:effectLst>
        </p:spPr>
      </p:pic>
      <p:sp>
        <p:nvSpPr>
          <p:cNvPr id="4" name="TextBox 3"/>
          <p:cNvSpPr txBox="1"/>
          <p:nvPr/>
        </p:nvSpPr>
        <p:spPr>
          <a:xfrm>
            <a:off x="467544" y="4797152"/>
            <a:ext cx="7992888" cy="1877437"/>
          </a:xfrm>
          <a:prstGeom prst="rect">
            <a:avLst/>
          </a:prstGeom>
          <a:ln w="76200">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800" b="1" dirty="0" smtClean="0">
                <a:solidFill>
                  <a:srgbClr val="FF0000"/>
                </a:solidFill>
              </a:rPr>
              <a:t>           </a:t>
            </a:r>
            <a:r>
              <a:rPr lang="ru-RU" sz="2800" b="1" dirty="0" smtClean="0">
                <a:solidFill>
                  <a:srgbClr val="0070C0"/>
                </a:solidFill>
                <a:latin typeface="Arial Black" pitchFamily="34" charset="0"/>
              </a:rPr>
              <a:t>Передача электроэнергии без</a:t>
            </a:r>
          </a:p>
          <a:p>
            <a:pPr algn="ctr"/>
            <a:r>
              <a:rPr lang="ru-RU" sz="2800" b="1" dirty="0" smtClean="0">
                <a:solidFill>
                  <a:srgbClr val="0070C0"/>
                </a:solidFill>
                <a:latin typeface="Arial Black" pitchFamily="34" charset="0"/>
              </a:rPr>
              <a:t>    проводов.</a:t>
            </a:r>
            <a:r>
              <a:rPr lang="ru-RU" sz="2000" dirty="0" smtClean="0"/>
              <a:t/>
            </a:r>
            <a:br>
              <a:rPr lang="ru-RU" sz="2000" dirty="0" smtClean="0"/>
            </a:br>
            <a:r>
              <a:rPr lang="ru-RU" sz="2000" u="sng" dirty="0" smtClean="0">
                <a:solidFill>
                  <a:srgbClr val="C00000"/>
                </a:solidFill>
                <a:latin typeface="Arial Black" pitchFamily="34" charset="0"/>
              </a:rPr>
              <a:t>В 1899 г </a:t>
            </a:r>
            <a:r>
              <a:rPr lang="ru-RU" sz="2000" dirty="0" smtClean="0">
                <a:latin typeface="Arial Black" pitchFamily="34" charset="0"/>
              </a:rPr>
              <a:t>в Колорадо Спрингс для экспериментов Теслы была построена башня с большой медной сферой на верхушке</a:t>
            </a:r>
            <a:r>
              <a:rPr lang="ru-RU" sz="2000" dirty="0" smtClean="0"/>
              <a:t>. </a:t>
            </a:r>
            <a:endParaRPr lang="ru-RU" sz="2400" b="1" dirty="0" smtClean="0">
              <a:latin typeface="Arial Black" pitchFamily="34" charset="0"/>
            </a:endParaRPr>
          </a:p>
        </p:txBody>
      </p:sp>
      <p:sp>
        <p:nvSpPr>
          <p:cNvPr id="5" name="TextBox 4"/>
          <p:cNvSpPr txBox="1"/>
          <p:nvPr/>
        </p:nvSpPr>
        <p:spPr>
          <a:xfrm>
            <a:off x="1763688" y="188640"/>
            <a:ext cx="482453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dirty="0" smtClean="0">
                <a:latin typeface="Arial Black" pitchFamily="34" charset="0"/>
              </a:rPr>
              <a:t>Заманчивые проекты.</a:t>
            </a:r>
            <a:endParaRPr lang="ru-RU" sz="2400" dirty="0">
              <a:latin typeface="Arial Black" pitchFamily="34" charset="0"/>
            </a:endParaRP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1920" y="404664"/>
            <a:ext cx="5292080" cy="5909310"/>
          </a:xfrm>
          <a:prstGeom prst="rect">
            <a:avLst/>
          </a:prstGeom>
          <a:ln w="76200">
            <a:solidFill>
              <a:schemeClr val="accent3">
                <a:lumMod val="75000"/>
              </a:schemeClr>
            </a:solidFill>
          </a:ln>
          <a:scene3d>
            <a:camera prst="isometricOffAxis2Left"/>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b="1" dirty="0" smtClean="0">
                <a:solidFill>
                  <a:schemeClr val="bg1"/>
                </a:solidFill>
                <a:latin typeface="Arial Black" pitchFamily="34" charset="0"/>
                <a:cs typeface="Estrangelo Edessa" pitchFamily="66" charset="0"/>
              </a:rPr>
              <a:t>Как-то в детстве Тесла сидел поздно вечером на крыльце дома со своим отцом, рядом вертелась кошка, терлась о ноги мальчика, он гладил ее рукой по шерсти и видел, как между пальцев проскакивают искорки. «Что это?» – спросил он отца. – «Это электричество, то же самое, что бывает во время грозы». «Молнии на небе сверкают, значит, в это время небо кто-то гладит, – стал рассуждать Никола. – Интересно, кто? Наверно, Бог! Так что же такое электричество, папа?»</a:t>
            </a:r>
            <a:r>
              <a:rPr lang="ru-RU" b="1" dirty="0" smtClean="0">
                <a:solidFill>
                  <a:schemeClr val="bg1"/>
                </a:solidFill>
                <a:latin typeface="Arial Black" pitchFamily="34" charset="0"/>
              </a:rPr>
              <a:t> Тесла искал ответ на этот вопрос всю свою жизнь, но сказал, что так и не нашел его. Хотя он, как никто другой, глубоко проник в секреты электричества и очень хотел научиться извлекать энергию из всего на планете и найти способ передавать ее на любые расстояния.</a:t>
            </a:r>
            <a:endParaRPr lang="ru-RU" dirty="0"/>
          </a:p>
        </p:txBody>
      </p:sp>
      <p:pic>
        <p:nvPicPr>
          <p:cNvPr id="4" name="Содержимое 3" descr="14 Kb">
            <a:hlinkClick r:id="rId2"/>
          </p:cNvPr>
          <p:cNvPicPr>
            <a:picLocks/>
          </p:cNvPicPr>
          <p:nvPr/>
        </p:nvPicPr>
        <p:blipFill>
          <a:blip r:embed="rId3" cstate="print"/>
          <a:srcRect/>
          <a:stretch>
            <a:fillRect/>
          </a:stretch>
        </p:blipFill>
        <p:spPr bwMode="auto">
          <a:xfrm>
            <a:off x="251520" y="836712"/>
            <a:ext cx="3214742" cy="4882888"/>
          </a:xfrm>
          <a:prstGeom prst="rect">
            <a:avLst/>
          </a:prstGeom>
          <a:ln>
            <a:noFill/>
          </a:ln>
          <a:effectLst>
            <a:softEdge rad="112500"/>
          </a:effectLst>
        </p:spPr>
      </p:pic>
      <p:sp>
        <p:nvSpPr>
          <p:cNvPr id="5" name="TextBox 4"/>
          <p:cNvSpPr txBox="1"/>
          <p:nvPr/>
        </p:nvSpPr>
        <p:spPr>
          <a:xfrm>
            <a:off x="0" y="5877272"/>
            <a:ext cx="3357554" cy="707886"/>
          </a:xfrm>
          <a:prstGeom prst="rect">
            <a:avLst/>
          </a:prstGeom>
          <a:ln>
            <a:solidFill>
              <a:schemeClr val="accent3">
                <a:lumMod val="7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sz="2000" b="1" dirty="0" smtClean="0">
                <a:solidFill>
                  <a:schemeClr val="bg1"/>
                </a:solidFill>
                <a:latin typeface="Arial Black" pitchFamily="34" charset="0"/>
              </a:rPr>
              <a:t>Милутин Тесла -  отец изобретателя.</a:t>
            </a:r>
            <a:endParaRPr lang="ru-RU" sz="2000" dirty="0">
              <a:solidFill>
                <a:schemeClr val="bg1"/>
              </a:solidFill>
              <a:latin typeface="Arial Black" pitchFamily="34" charset="0"/>
            </a:endParaRPr>
          </a:p>
        </p:txBody>
      </p:sp>
      <p:sp>
        <p:nvSpPr>
          <p:cNvPr id="7" name="TextBox 6"/>
          <p:cNvSpPr txBox="1"/>
          <p:nvPr/>
        </p:nvSpPr>
        <p:spPr>
          <a:xfrm>
            <a:off x="0" y="0"/>
            <a:ext cx="3923928" cy="707886"/>
          </a:xfrm>
          <a:prstGeom prst="rect">
            <a:avLst/>
          </a:prstGeom>
          <a:ln>
            <a:solidFill>
              <a:srgbClr val="FFC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dirty="0" smtClean="0">
                <a:latin typeface="Arial Black" pitchFamily="34" charset="0"/>
              </a:rPr>
              <a:t>Вопрос длинною в жизнь.</a:t>
            </a:r>
            <a:endParaRPr lang="ru-RU" sz="2000" dirty="0">
              <a:latin typeface="Arial Black" pitchFamily="34" charset="0"/>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 Kb">
            <a:hlinkClick r:id="rId2"/>
          </p:cNvP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79512" y="188640"/>
            <a:ext cx="2677976" cy="4169054"/>
          </a:xfrm>
          <a:prstGeom prst="rect">
            <a:avLst/>
          </a:prstGeom>
          <a:ln>
            <a:noFill/>
          </a:ln>
          <a:effectLst>
            <a:softEdge rad="112500"/>
          </a:effectLst>
        </p:spPr>
      </p:pic>
      <p:sp>
        <p:nvSpPr>
          <p:cNvPr id="3" name="TextBox 2"/>
          <p:cNvSpPr txBox="1"/>
          <p:nvPr/>
        </p:nvSpPr>
        <p:spPr>
          <a:xfrm>
            <a:off x="3311352" y="620688"/>
            <a:ext cx="5653136" cy="6247864"/>
          </a:xfrm>
          <a:prstGeom prst="rect">
            <a:avLst/>
          </a:prstGeom>
          <a:ln w="5715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b="1" dirty="0" smtClean="0">
                <a:latin typeface="Arial Black" pitchFamily="34" charset="0"/>
              </a:rPr>
              <a:t>Тесла еще раз проверил оборудование и приказал механику по имени Цито запустить установку.</a:t>
            </a:r>
          </a:p>
          <a:p>
            <a:r>
              <a:rPr lang="ru-RU" sz="2000" b="1" dirty="0" smtClean="0">
                <a:latin typeface="Arial Black" pitchFamily="34" charset="0"/>
              </a:rPr>
              <a:t>Башня загудела и начала разражаться молниями длиной в несколько десятков метров.</a:t>
            </a:r>
            <a:r>
              <a:rPr lang="ru-RU" sz="2000" dirty="0" smtClean="0"/>
              <a:t> </a:t>
            </a:r>
            <a:r>
              <a:rPr lang="ru-RU" sz="2000" b="1" dirty="0" smtClean="0">
                <a:latin typeface="Arial Black" pitchFamily="34" charset="0"/>
              </a:rPr>
              <a:t>Его цель была зажечь 200 электрических лампочек на расстоянии 40 км от построенной башни-монстра.              </a:t>
            </a:r>
            <a:r>
              <a:rPr lang="ru-RU" sz="2000" b="1" dirty="0" smtClean="0">
                <a:solidFill>
                  <a:srgbClr val="FFFF00"/>
                </a:solidFill>
                <a:latin typeface="Arial Black" pitchFamily="34" charset="0"/>
              </a:rPr>
              <a:t> </a:t>
            </a:r>
            <a:r>
              <a:rPr lang="ru-RU" sz="2000" b="1" dirty="0" smtClean="0">
                <a:solidFill>
                  <a:srgbClr val="C00000"/>
                </a:solidFill>
                <a:latin typeface="Arial Black" pitchFamily="34" charset="0"/>
              </a:rPr>
              <a:t>И он это сделал! </a:t>
            </a:r>
          </a:p>
          <a:p>
            <a:r>
              <a:rPr lang="ru-RU" sz="2000" b="1" dirty="0" smtClean="0">
                <a:latin typeface="Arial Black" pitchFamily="34" charset="0"/>
              </a:rPr>
              <a:t>Тесла работал в своей лаборатории 9 месяцев и пришел к выводу, что энергию лучше всего передавать путем “ее отражения от земли и ионосферы”. Ученый вычислил, что необходимая для этого частота составляет около 8 герц</a:t>
            </a:r>
            <a:r>
              <a:rPr lang="ru-RU" b="1" dirty="0" smtClean="0">
                <a:latin typeface="Arial Black" pitchFamily="34" charset="0"/>
              </a:rPr>
              <a:t>.</a:t>
            </a:r>
          </a:p>
          <a:p>
            <a:r>
              <a:rPr lang="ru-RU" b="1" dirty="0" smtClean="0">
                <a:latin typeface="Arial Black" pitchFamily="34" charset="0"/>
              </a:rPr>
              <a:t> </a:t>
            </a:r>
            <a:r>
              <a:rPr lang="ru-RU" sz="2000" b="1" dirty="0" smtClean="0">
                <a:solidFill>
                  <a:srgbClr val="C00000"/>
                </a:solidFill>
                <a:latin typeface="Arial Black" pitchFamily="34" charset="0"/>
              </a:rPr>
              <a:t>Данная теория была экспериментально подтверждена лишь в 1950 году</a:t>
            </a:r>
            <a:r>
              <a:rPr lang="ru-RU" sz="2000" b="1" dirty="0" smtClean="0">
                <a:solidFill>
                  <a:srgbClr val="FF0000"/>
                </a:solidFill>
                <a:latin typeface="Arial Black" pitchFamily="34" charset="0"/>
              </a:rPr>
              <a:t>.</a:t>
            </a:r>
            <a:endParaRPr lang="ru-RU" sz="2000" dirty="0">
              <a:solidFill>
                <a:srgbClr val="FFFF00"/>
              </a:solidFill>
            </a:endParaRPr>
          </a:p>
        </p:txBody>
      </p:sp>
      <p:sp>
        <p:nvSpPr>
          <p:cNvPr id="4" name="TextBox 3"/>
          <p:cNvSpPr txBox="1"/>
          <p:nvPr/>
        </p:nvSpPr>
        <p:spPr>
          <a:xfrm>
            <a:off x="179512" y="4549676"/>
            <a:ext cx="2664296" cy="2308324"/>
          </a:xfrm>
          <a:prstGeom prst="rect">
            <a:avLst/>
          </a:prstGeom>
          <a:ln w="57150">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b="1" dirty="0" smtClean="0">
                <a:solidFill>
                  <a:schemeClr val="bg1"/>
                </a:solidFill>
                <a:latin typeface="Arial Black" pitchFamily="34" charset="0"/>
              </a:rPr>
              <a:t>К сожалению опыты пришлось прекратить по причине разрушения генератора в Колорадо Спрингс</a:t>
            </a:r>
            <a:r>
              <a:rPr lang="ru-RU" b="1" dirty="0" smtClean="0">
                <a:solidFill>
                  <a:srgbClr val="FFFF00"/>
                </a:solidFill>
                <a:latin typeface="Arial Black" pitchFamily="34" charset="0"/>
              </a:rPr>
              <a:t>.</a:t>
            </a:r>
            <a:endParaRPr lang="ru-RU" dirty="0" smtClean="0"/>
          </a:p>
          <a:p>
            <a:endParaRPr lang="ru-RU" dirty="0"/>
          </a:p>
        </p:txBody>
      </p:sp>
      <p:sp>
        <p:nvSpPr>
          <p:cNvPr id="5" name="TextBox 4"/>
          <p:cNvSpPr txBox="1"/>
          <p:nvPr/>
        </p:nvSpPr>
        <p:spPr>
          <a:xfrm>
            <a:off x="4067944" y="0"/>
            <a:ext cx="367240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solidFill>
                  <a:schemeClr val="bg1"/>
                </a:solidFill>
                <a:latin typeface="Arial Black" pitchFamily="34" charset="0"/>
              </a:rPr>
              <a:t>Как это было.</a:t>
            </a:r>
            <a:endParaRPr lang="ru-RU" sz="2400"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Никола Тесла – загадка науки"/>
          <p:cNvPicPr>
            <a:picLocks noChangeAspect="1" noChangeArrowheads="1"/>
          </p:cNvPicPr>
          <p:nvPr/>
        </p:nvPicPr>
        <p:blipFill>
          <a:blip r:embed="rId2" cstate="print"/>
          <a:srcRect/>
          <a:stretch>
            <a:fillRect/>
          </a:stretch>
        </p:blipFill>
        <p:spPr bwMode="auto">
          <a:xfrm>
            <a:off x="1115616" y="1196752"/>
            <a:ext cx="6500858" cy="4314825"/>
          </a:xfrm>
          <a:prstGeom prst="rect">
            <a:avLst/>
          </a:prstGeom>
          <a:ln>
            <a:noFill/>
          </a:ln>
          <a:effectLst>
            <a:softEdge rad="112500"/>
          </a:effectLst>
        </p:spPr>
      </p:pic>
      <p:sp>
        <p:nvSpPr>
          <p:cNvPr id="3" name="Прямоугольник 2"/>
          <p:cNvSpPr/>
          <p:nvPr/>
        </p:nvSpPr>
        <p:spPr>
          <a:xfrm>
            <a:off x="323528" y="188640"/>
            <a:ext cx="835292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800" b="1" dirty="0" smtClean="0">
                <a:solidFill>
                  <a:schemeClr val="bg1"/>
                </a:solidFill>
                <a:latin typeface="Arial Black" pitchFamily="34" charset="0"/>
              </a:rPr>
              <a:t>Укротитель молний Тесла в своей лаборатории в Коларада- Спрингс</a:t>
            </a:r>
            <a:endParaRPr lang="ru-RU" sz="2800" b="1" dirty="0">
              <a:solidFill>
                <a:schemeClr val="bg1"/>
              </a:solidFill>
              <a:latin typeface="Arial Black" pitchFamily="34" charset="0"/>
            </a:endParaRPr>
          </a:p>
        </p:txBody>
      </p:sp>
      <p:sp>
        <p:nvSpPr>
          <p:cNvPr id="4" name="TextBox 3"/>
          <p:cNvSpPr txBox="1"/>
          <p:nvPr/>
        </p:nvSpPr>
        <p:spPr>
          <a:xfrm>
            <a:off x="0" y="5473005"/>
            <a:ext cx="8929718" cy="1384995"/>
          </a:xfrm>
          <a:prstGeom prst="rect">
            <a:avLst/>
          </a:prstGeom>
          <a:ln w="57150">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400" dirty="0" smtClean="0"/>
              <a:t> </a:t>
            </a:r>
            <a:r>
              <a:rPr lang="ru-RU" sz="2800" b="1" dirty="0" smtClean="0">
                <a:solidFill>
                  <a:schemeClr val="bg1"/>
                </a:solidFill>
                <a:latin typeface="Arial Black" pitchFamily="34" charset="0"/>
              </a:rPr>
              <a:t>Знаменитый кадр — Тесла спокойно сидит под разрядами в миллионы вольт и работает с бумагами.</a:t>
            </a:r>
            <a:endParaRPr lang="ru-RU" sz="2400" dirty="0">
              <a:solidFill>
                <a:srgbClr val="00FF00"/>
              </a:solidFill>
            </a:endParaRPr>
          </a:p>
        </p:txBody>
      </p:sp>
    </p:spTree>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g15.nnm.ru/5/3/3/6/c/fb318a6c296faf1c0fa7d287217.png"/>
          <p:cNvPicPr>
            <a:picLocks noChangeAspect="1" noChangeArrowheads="1"/>
          </p:cNvPicPr>
          <p:nvPr/>
        </p:nvPicPr>
        <p:blipFill>
          <a:blip r:embed="rId2" cstate="print"/>
          <a:srcRect/>
          <a:stretch>
            <a:fillRect/>
          </a:stretch>
        </p:blipFill>
        <p:spPr bwMode="auto">
          <a:xfrm>
            <a:off x="0" y="0"/>
            <a:ext cx="9144000" cy="6422679"/>
          </a:xfrm>
          <a:prstGeom prst="rect">
            <a:avLst/>
          </a:prstGeom>
          <a:noFill/>
        </p:spPr>
      </p:pic>
      <p:sp>
        <p:nvSpPr>
          <p:cNvPr id="3" name="TextBox 2"/>
          <p:cNvSpPr txBox="1"/>
          <p:nvPr/>
        </p:nvSpPr>
        <p:spPr>
          <a:xfrm>
            <a:off x="755576" y="476672"/>
            <a:ext cx="7704856" cy="369332"/>
          </a:xfrm>
          <a:prstGeom prst="rect">
            <a:avLst/>
          </a:prstGeom>
          <a:noFill/>
        </p:spPr>
        <p:txBody>
          <a:bodyPr wrap="square" rtlCol="0">
            <a:spAutoFit/>
          </a:bodyPr>
          <a:lstStyle/>
          <a:p>
            <a:endParaRPr lang="ru-RU" dirty="0"/>
          </a:p>
        </p:txBody>
      </p:sp>
      <p:sp>
        <p:nvSpPr>
          <p:cNvPr id="4" name="TextBox 3"/>
          <p:cNvSpPr txBox="1"/>
          <p:nvPr/>
        </p:nvSpPr>
        <p:spPr>
          <a:xfrm>
            <a:off x="899592" y="548680"/>
            <a:ext cx="6336704" cy="369332"/>
          </a:xfrm>
          <a:prstGeom prst="rect">
            <a:avLst/>
          </a:prstGeom>
          <a:noFill/>
        </p:spPr>
        <p:txBody>
          <a:bodyPr wrap="square" rtlCol="0">
            <a:spAutoFit/>
          </a:bodyPr>
          <a:lstStyle/>
          <a:p>
            <a:endParaRPr lang="ru-RU" dirty="0"/>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икола Тесла – загадка науки"/>
          <p:cNvPicPr/>
          <p:nvPr/>
        </p:nvPicPr>
        <p:blipFill>
          <a:blip r:embed="rId2" cstate="print"/>
          <a:srcRect/>
          <a:stretch>
            <a:fillRect/>
          </a:stretch>
        </p:blipFill>
        <p:spPr bwMode="auto">
          <a:xfrm>
            <a:off x="0" y="836712"/>
            <a:ext cx="3851920" cy="28111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251520" y="4149080"/>
            <a:ext cx="8640960" cy="1323439"/>
          </a:xfrm>
          <a:prstGeom prst="rect">
            <a:avLst/>
          </a:prstGeom>
          <a:ln w="57150">
            <a:solidFill>
              <a:schemeClr val="accent2">
                <a:lumMod val="60000"/>
                <a:lumOff val="40000"/>
              </a:schemeClr>
            </a:solidFill>
          </a:ln>
          <a:scene3d>
            <a:camera prst="perspectiveBelow"/>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000" b="1" dirty="0" smtClean="0">
                <a:solidFill>
                  <a:schemeClr val="bg1"/>
                </a:solidFill>
                <a:latin typeface="Arial Black" pitchFamily="34" charset="0"/>
              </a:rPr>
              <a:t>В 1901г Тесла был приглашен известным американским миллионером П.Морганом в Нью-Йорк для работы над проектом создания Всемирного центра беспроводной передачи, который имел еще название «Уорденклиф»</a:t>
            </a:r>
            <a:endParaRPr lang="ru-RU" sz="2000" b="1" dirty="0">
              <a:solidFill>
                <a:schemeClr val="bg1"/>
              </a:solidFill>
              <a:latin typeface="Arial Black" pitchFamily="34" charset="0"/>
            </a:endParaRPr>
          </a:p>
        </p:txBody>
      </p:sp>
      <p:pic>
        <p:nvPicPr>
          <p:cNvPr id="7" name="Picture 2" descr="http://go1.imgsmail.ru/imgpreview?key=http%3A//fiz.1september.ru/2008/12/21-02.gif&amp;mb=imgdb_preview_58"/>
          <p:cNvPicPr>
            <a:picLocks noChangeAspect="1" noChangeArrowheads="1"/>
          </p:cNvPicPr>
          <p:nvPr/>
        </p:nvPicPr>
        <p:blipFill>
          <a:blip r:embed="rId3" cstate="print"/>
          <a:srcRect/>
          <a:stretch>
            <a:fillRect/>
          </a:stretch>
        </p:blipFill>
        <p:spPr bwMode="auto">
          <a:xfrm>
            <a:off x="3779912" y="620688"/>
            <a:ext cx="2572908" cy="3286148"/>
          </a:xfrm>
          <a:prstGeom prst="rect">
            <a:avLst/>
          </a:prstGeom>
          <a:ln>
            <a:noFill/>
          </a:ln>
          <a:effectLst>
            <a:softEdge rad="112500"/>
          </a:effectLst>
        </p:spPr>
      </p:pic>
      <p:pic>
        <p:nvPicPr>
          <p:cNvPr id="8" name="Picture 4" descr="http://go1.imgsmail.ru/imgpreview?key=http%3A//enigma-project.ru/wp-content/uploads/2010/03/nikola%5Ftesla4%5Fthumb.jpg&amp;mb=imgdb_preview_10"/>
          <p:cNvPicPr>
            <a:picLocks noChangeAspect="1" noChangeArrowheads="1"/>
          </p:cNvPicPr>
          <p:nvPr/>
        </p:nvPicPr>
        <p:blipFill>
          <a:blip r:embed="rId4" cstate="print"/>
          <a:srcRect/>
          <a:stretch>
            <a:fillRect/>
          </a:stretch>
        </p:blipFill>
        <p:spPr bwMode="auto">
          <a:xfrm>
            <a:off x="6516216" y="836712"/>
            <a:ext cx="2476097" cy="30793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TextBox 10"/>
          <p:cNvSpPr txBox="1"/>
          <p:nvPr/>
        </p:nvSpPr>
        <p:spPr>
          <a:xfrm>
            <a:off x="467544" y="5733256"/>
            <a:ext cx="8064896" cy="923330"/>
          </a:xfrm>
          <a:prstGeom prst="rect">
            <a:avLst/>
          </a:prstGeom>
          <a:ln w="57150">
            <a:solidFill>
              <a:schemeClr val="accent2">
                <a:lumMod val="60000"/>
                <a:lumOff val="40000"/>
              </a:schemeClr>
            </a:solidFill>
          </a:ln>
          <a:scene3d>
            <a:camera prst="perspectiveBelow"/>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b="1" dirty="0" smtClean="0">
                <a:solidFill>
                  <a:schemeClr val="bg1"/>
                </a:solidFill>
                <a:latin typeface="Arial Black" pitchFamily="34" charset="0"/>
              </a:rPr>
              <a:t>Вся документация и инженерные чертежи «Всемирной системы» бесследно исчезли.</a:t>
            </a:r>
          </a:p>
          <a:p>
            <a:endParaRPr lang="ru-RU" dirty="0"/>
          </a:p>
        </p:txBody>
      </p:sp>
      <p:sp>
        <p:nvSpPr>
          <p:cNvPr id="10" name="TextBox 9"/>
          <p:cNvSpPr txBox="1"/>
          <p:nvPr/>
        </p:nvSpPr>
        <p:spPr>
          <a:xfrm>
            <a:off x="1619672" y="188640"/>
            <a:ext cx="5472608"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dirty="0" smtClean="0">
                <a:latin typeface="Arial Black" pitchFamily="34" charset="0"/>
              </a:rPr>
              <a:t>«Мировая система» Теслы</a:t>
            </a:r>
            <a:endParaRPr lang="ru-RU" sz="2000" dirty="0">
              <a:latin typeface="Arial Black" pitchFamily="34" charset="0"/>
            </a:endParaRPr>
          </a:p>
        </p:txBody>
      </p:sp>
    </p:spTree>
  </p:cSld>
  <p:clrMapOvr>
    <a:masterClrMapping/>
  </p:clrMapOvr>
  <p:transition>
    <p:cover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4725144"/>
            <a:ext cx="8640960" cy="1938992"/>
          </a:xfrm>
          <a:prstGeom prst="rect">
            <a:avLst/>
          </a:prstGeom>
          <a:ln w="76200">
            <a:solidFill>
              <a:srgbClr val="00B0F0"/>
            </a:solidFill>
          </a:ln>
          <a:scene3d>
            <a:camera prst="perspectiveBelow"/>
            <a:lightRig rig="threePt" dir="t"/>
          </a:scene3d>
        </p:spPr>
        <p:style>
          <a:lnRef idx="2">
            <a:schemeClr val="dk1"/>
          </a:lnRef>
          <a:fillRef idx="1">
            <a:schemeClr val="lt1"/>
          </a:fillRef>
          <a:effectRef idx="0">
            <a:schemeClr val="dk1"/>
          </a:effectRef>
          <a:fontRef idx="minor">
            <a:schemeClr val="dk1"/>
          </a:fontRef>
        </p:style>
        <p:txBody>
          <a:bodyPr wrap="square" rtlCol="0">
            <a:spAutoFit/>
          </a:bodyPr>
          <a:lstStyle/>
          <a:p>
            <a:r>
              <a:rPr lang="ru-RU" sz="2000" b="1" dirty="0" smtClean="0">
                <a:solidFill>
                  <a:srgbClr val="FFFF00"/>
                </a:solidFill>
                <a:latin typeface="Arial Black" pitchFamily="34" charset="0"/>
              </a:rPr>
              <a:t/>
            </a:r>
            <a:br>
              <a:rPr lang="ru-RU" sz="2000" b="1" dirty="0" smtClean="0">
                <a:solidFill>
                  <a:srgbClr val="FFFF00"/>
                </a:solidFill>
                <a:latin typeface="Arial Black" pitchFamily="34" charset="0"/>
              </a:rPr>
            </a:br>
            <a:r>
              <a:rPr lang="ru-RU" sz="2000" b="1" dirty="0" smtClean="0">
                <a:solidFill>
                  <a:schemeClr val="bg1"/>
                </a:solidFill>
                <a:latin typeface="Arial Black" pitchFamily="34" charset="0"/>
              </a:rPr>
              <a:t>Сам же Тесла говорил, что люди, живущие возле башни, напуганы его экспериментами и проводили больше времени без сна, но им повезло и они узнали много невероятных вещей. Такие чудеса не увидишь даже в самых необычайных сказках.</a:t>
            </a:r>
            <a:endParaRPr lang="ru-RU" dirty="0">
              <a:solidFill>
                <a:srgbClr val="FFFF00"/>
              </a:solidFill>
            </a:endParaRPr>
          </a:p>
        </p:txBody>
      </p:sp>
      <p:sp>
        <p:nvSpPr>
          <p:cNvPr id="8" name="TextBox 7"/>
          <p:cNvSpPr txBox="1"/>
          <p:nvPr/>
        </p:nvSpPr>
        <p:spPr>
          <a:xfrm>
            <a:off x="4355976" y="188640"/>
            <a:ext cx="4501008" cy="4401205"/>
          </a:xfrm>
          <a:prstGeom prst="rect">
            <a:avLst/>
          </a:prstGeom>
          <a:ln w="76200"/>
        </p:spPr>
        <p:style>
          <a:lnRef idx="2">
            <a:schemeClr val="accent4"/>
          </a:lnRef>
          <a:fillRef idx="1">
            <a:schemeClr val="lt1"/>
          </a:fillRef>
          <a:effectRef idx="0">
            <a:schemeClr val="accent4"/>
          </a:effectRef>
          <a:fontRef idx="minor">
            <a:schemeClr val="dk1"/>
          </a:fontRef>
        </p:style>
        <p:txBody>
          <a:bodyPr wrap="square" rtlCol="0">
            <a:spAutoFit/>
          </a:bodyPr>
          <a:lstStyle/>
          <a:p>
            <a:r>
              <a:rPr lang="ru-RU" sz="2000" b="1" dirty="0" smtClean="0">
                <a:latin typeface="Arial Black" pitchFamily="34" charset="0"/>
              </a:rPr>
              <a:t>Первое испытание башни-передатчика произошло в 1903 году. Это было грандиозное и зрелищное событие, которые наблюдали не только жители Нью-Йорка. Ослепительный шар, состоящий из прядей электрической плазмы, соединял установку с небом</a:t>
            </a:r>
            <a:r>
              <a:rPr lang="ru-RU" sz="2000" b="1" dirty="0" smtClean="0">
                <a:solidFill>
                  <a:srgbClr val="FFFF00"/>
                </a:solidFill>
                <a:latin typeface="Arial Black" pitchFamily="34" charset="0"/>
              </a:rPr>
              <a:t>. </a:t>
            </a:r>
            <a:r>
              <a:rPr lang="ru-RU" sz="2000" b="1" dirty="0" smtClean="0">
                <a:solidFill>
                  <a:srgbClr val="C00000"/>
                </a:solidFill>
                <a:latin typeface="Arial Black" pitchFamily="34" charset="0"/>
              </a:rPr>
              <a:t>Многие газеты писали, что Тесла зажег небо над океаном на высоте тысячи миль.</a:t>
            </a:r>
            <a:endParaRPr lang="ru-RU" sz="2000" dirty="0">
              <a:solidFill>
                <a:srgbClr val="C00000"/>
              </a:solidFill>
            </a:endParaRPr>
          </a:p>
        </p:txBody>
      </p:sp>
      <p:pic>
        <p:nvPicPr>
          <p:cNvPr id="5" name="Picture 2" descr="http://im2-tub-ru.yandex.net/i?id=141554496-45-72&amp;n=21"/>
          <p:cNvPicPr>
            <a:picLocks noChangeAspect="1" noChangeArrowheads="1"/>
          </p:cNvPicPr>
          <p:nvPr/>
        </p:nvPicPr>
        <p:blipFill>
          <a:blip r:embed="rId2" cstate="print"/>
          <a:srcRect/>
          <a:stretch>
            <a:fillRect/>
          </a:stretch>
        </p:blipFill>
        <p:spPr bwMode="auto">
          <a:xfrm>
            <a:off x="179512" y="188640"/>
            <a:ext cx="3946399" cy="4317372"/>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www.vitanit.com/files/7312/6573/2833/t4.jpg"/>
          <p:cNvPicPr/>
          <p:nvPr/>
        </p:nvPicPr>
        <p:blipFill>
          <a:blip r:embed="rId2" cstate="print"/>
          <a:srcRect/>
          <a:stretch>
            <a:fillRect/>
          </a:stretch>
        </p:blipFill>
        <p:spPr bwMode="auto">
          <a:xfrm>
            <a:off x="395536" y="188640"/>
            <a:ext cx="3528392" cy="5760640"/>
          </a:xfrm>
          <a:prstGeom prst="rect">
            <a:avLst/>
          </a:prstGeom>
          <a:ln>
            <a:noFill/>
          </a:ln>
          <a:effectLst>
            <a:softEdge rad="112500"/>
          </a:effectLst>
        </p:spPr>
      </p:pic>
      <p:sp>
        <p:nvSpPr>
          <p:cNvPr id="23" name="Прямоугольник 22"/>
          <p:cNvSpPr/>
          <p:nvPr/>
        </p:nvSpPr>
        <p:spPr>
          <a:xfrm>
            <a:off x="4211960" y="1844824"/>
            <a:ext cx="4499992" cy="3785652"/>
          </a:xfrm>
          <a:prstGeom prst="rect">
            <a:avLst/>
          </a:prstGeom>
          <a:ln w="38100">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ru-RU" sz="2000" b="1" dirty="0" smtClean="0">
                <a:solidFill>
                  <a:schemeClr val="bg1"/>
                </a:solidFill>
                <a:latin typeface="Arial Black" pitchFamily="34" charset="0"/>
              </a:rPr>
              <a:t>Никола Тесла — это человек, который настолько обогнал науку, что многие из его опытов с электричеством не могут  повторить до сих пор, даже имея чертежи и примерное описание процессов. Это удивительно, но в 1900–</a:t>
            </a:r>
            <a:r>
              <a:rPr lang="ru-RU" sz="2000" b="1" dirty="0" err="1" smtClean="0">
                <a:solidFill>
                  <a:schemeClr val="bg1"/>
                </a:solidFill>
                <a:latin typeface="Arial Black" pitchFamily="34" charset="0"/>
              </a:rPr>
              <a:t>х</a:t>
            </a:r>
            <a:r>
              <a:rPr lang="ru-RU" sz="2000" b="1" dirty="0" smtClean="0">
                <a:solidFill>
                  <a:schemeClr val="bg1"/>
                </a:solidFill>
                <a:latin typeface="Arial Black" pitchFamily="34" charset="0"/>
              </a:rPr>
              <a:t> годах Тесла мог получить ток 100 млн. ампер и напряжение 10 тыс. вольт с помощью этих штуковин.</a:t>
            </a:r>
            <a:endParaRPr lang="ru-RU" sz="2000" b="1" dirty="0">
              <a:solidFill>
                <a:schemeClr val="bg1"/>
              </a:solidFill>
              <a:latin typeface="Arial Black" pitchFamily="34" charset="0"/>
            </a:endParaRPr>
          </a:p>
        </p:txBody>
      </p:sp>
      <p:sp>
        <p:nvSpPr>
          <p:cNvPr id="4" name="TextBox 3"/>
          <p:cNvSpPr txBox="1"/>
          <p:nvPr/>
        </p:nvSpPr>
        <p:spPr>
          <a:xfrm>
            <a:off x="4427984" y="332656"/>
            <a:ext cx="374441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dirty="0" smtClean="0">
                <a:latin typeface="Arial Black" pitchFamily="34" charset="0"/>
              </a:rPr>
              <a:t>Секреты Теслы.</a:t>
            </a:r>
            <a:endParaRPr lang="ru-RU" sz="2800" dirty="0">
              <a:latin typeface="Arial Black" pitchFamily="34" charset="0"/>
            </a:endParaRPr>
          </a:p>
        </p:txBody>
      </p:sp>
    </p:spTree>
  </p:cSld>
  <p:clrMapOvr>
    <a:masterClrMapping/>
  </p:clrMapOvr>
  <p:transition>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476672"/>
            <a:ext cx="4674696" cy="5940088"/>
          </a:xfrm>
          <a:prstGeom prst="rect">
            <a:avLst/>
          </a:prstGeom>
          <a:ln w="38100">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ru-RU" sz="2000" b="1" dirty="0" smtClean="0">
                <a:solidFill>
                  <a:srgbClr val="C00000"/>
                </a:solidFill>
                <a:latin typeface="Arial Black" pitchFamily="34" charset="0"/>
              </a:rPr>
              <a:t>В 1926 году</a:t>
            </a:r>
            <a:r>
              <a:rPr lang="ru-RU" sz="2000" b="1" dirty="0" smtClean="0">
                <a:latin typeface="Arial Black" pitchFamily="34" charset="0"/>
              </a:rPr>
              <a:t> Тесла установил радиомачты в Валдоpф-Астоpии и в своей лабоpатоpии в Hью-Йоpке. И поймал загадочные сигналы техногенной природы неизвестного происхождения, одним из возможных источников которых назвал Марс. В газетах того времени можно найти насмешливые заметки о связях безумного изобретателя с марсианами. Hо сам ученый относился к этому более чем серьезно: "Ради того, чтобы свершить это чудо, я бы отдал свою жизнь!"</a:t>
            </a:r>
            <a:endParaRPr lang="ru-RU" sz="2000" b="1" dirty="0">
              <a:latin typeface="Arial Black" pitchFamily="34" charset="0"/>
            </a:endParaRPr>
          </a:p>
        </p:txBody>
      </p:sp>
      <p:pic>
        <p:nvPicPr>
          <p:cNvPr id="3" name="Рисунок 2" descr="http://www.vitanit.com/files/1112/6573/2815/t3.jpg"/>
          <p:cNvPicPr/>
          <p:nvPr/>
        </p:nvPicPr>
        <p:blipFill>
          <a:blip r:embed="rId2" cstate="print"/>
          <a:srcRect/>
          <a:stretch>
            <a:fillRect/>
          </a:stretch>
        </p:blipFill>
        <p:spPr bwMode="auto">
          <a:xfrm>
            <a:off x="179512" y="188640"/>
            <a:ext cx="3888431" cy="6264696"/>
          </a:xfrm>
          <a:prstGeom prst="rect">
            <a:avLst/>
          </a:prstGeom>
          <a:ln>
            <a:noFill/>
          </a:ln>
          <a:effectLst>
            <a:softEdge rad="112500"/>
          </a:effectLst>
        </p:spPr>
      </p:pic>
    </p:spTree>
  </p:cSld>
  <p:clrMapOvr>
    <a:masterClrMapping/>
  </p:clrMapOvr>
  <p:transition>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world.ru/wp-content/uploads/2012/04/%D0%9D%D0%B8%D0%BA%D0%BE%D0%BB%D0%B0-%D0%A2%D0%B5%D1%81%D0%BB%D0%B0.jpg"/>
          <p:cNvPicPr>
            <a:picLocks noChangeAspect="1" noChangeArrowheads="1"/>
          </p:cNvPicPr>
          <p:nvPr/>
        </p:nvPicPr>
        <p:blipFill>
          <a:blip r:embed="rId2" cstate="print"/>
          <a:srcRect/>
          <a:stretch>
            <a:fillRect/>
          </a:stretch>
        </p:blipFill>
        <p:spPr bwMode="auto">
          <a:xfrm>
            <a:off x="0" y="908720"/>
            <a:ext cx="4392488" cy="3816424"/>
          </a:xfrm>
          <a:prstGeom prst="rect">
            <a:avLst/>
          </a:prstGeom>
          <a:ln>
            <a:noFill/>
          </a:ln>
          <a:effectLst>
            <a:softEdge rad="112500"/>
          </a:effectLst>
        </p:spPr>
      </p:pic>
      <p:sp>
        <p:nvSpPr>
          <p:cNvPr id="4" name="TextBox 3"/>
          <p:cNvSpPr txBox="1"/>
          <p:nvPr/>
        </p:nvSpPr>
        <p:spPr>
          <a:xfrm>
            <a:off x="4427984" y="836712"/>
            <a:ext cx="4572000" cy="427809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1700" dirty="0" smtClean="0">
                <a:latin typeface="Arial Black" pitchFamily="34" charset="0"/>
              </a:rPr>
              <a:t>Никола Тесла был разносторонне развитым человеком: владел восемью языками, великолепно разбирался в музыке, к его мнению прислушивались многие известные и влиятельные люди того времени. Он был знаком со многими известными современниками – писателями и поэтами, композиторами. Среди его друзей был поэт и заместитель редактора ежемесячного журнала «</a:t>
            </a:r>
            <a:r>
              <a:rPr lang="ru-RU" sz="1700" dirty="0" err="1" smtClean="0">
                <a:latin typeface="Arial Black" pitchFamily="34" charset="0"/>
              </a:rPr>
              <a:t>The</a:t>
            </a:r>
            <a:r>
              <a:rPr lang="ru-RU" sz="1700" dirty="0" smtClean="0">
                <a:latin typeface="Arial Black" pitchFamily="34" charset="0"/>
              </a:rPr>
              <a:t> </a:t>
            </a:r>
            <a:r>
              <a:rPr lang="ru-RU" sz="1700" dirty="0" err="1" smtClean="0">
                <a:latin typeface="Arial Black" pitchFamily="34" charset="0"/>
              </a:rPr>
              <a:t>Century</a:t>
            </a:r>
            <a:r>
              <a:rPr lang="ru-RU" sz="1700" dirty="0" smtClean="0">
                <a:latin typeface="Arial Black" pitchFamily="34" charset="0"/>
              </a:rPr>
              <a:t> </a:t>
            </a:r>
            <a:r>
              <a:rPr lang="ru-RU" sz="1700" dirty="0" err="1" smtClean="0">
                <a:latin typeface="Arial Black" pitchFamily="34" charset="0"/>
              </a:rPr>
              <a:t>Illustrated</a:t>
            </a:r>
            <a:r>
              <a:rPr lang="ru-RU" sz="1700" dirty="0" smtClean="0">
                <a:latin typeface="Arial Black" pitchFamily="34" charset="0"/>
              </a:rPr>
              <a:t> </a:t>
            </a:r>
            <a:r>
              <a:rPr lang="ru-RU" sz="1700" dirty="0" err="1" smtClean="0">
                <a:latin typeface="Arial Black" pitchFamily="34" charset="0"/>
              </a:rPr>
              <a:t>Monthly</a:t>
            </a:r>
            <a:r>
              <a:rPr lang="ru-RU" sz="1700" dirty="0" smtClean="0">
                <a:latin typeface="Arial Black" pitchFamily="34" charset="0"/>
              </a:rPr>
              <a:t> </a:t>
            </a:r>
            <a:r>
              <a:rPr lang="ru-RU" sz="1700" dirty="0" err="1" smtClean="0">
                <a:latin typeface="Arial Black" pitchFamily="34" charset="0"/>
              </a:rPr>
              <a:t>Magazine</a:t>
            </a:r>
            <a:r>
              <a:rPr lang="ru-RU" sz="1700" dirty="0" smtClean="0">
                <a:latin typeface="Arial Black" pitchFamily="34" charset="0"/>
              </a:rPr>
              <a:t>» Роберт </a:t>
            </a:r>
            <a:r>
              <a:rPr lang="ru-RU" sz="1700" dirty="0" err="1" smtClean="0">
                <a:latin typeface="Arial Black" pitchFamily="34" charset="0"/>
              </a:rPr>
              <a:t>Андервуд</a:t>
            </a:r>
            <a:r>
              <a:rPr lang="ru-RU" sz="1700" dirty="0" smtClean="0">
                <a:latin typeface="Arial Black" pitchFamily="34" charset="0"/>
              </a:rPr>
              <a:t> Джонсон. Тесла и Джонсон вели переписку в течение сорока лет.</a:t>
            </a:r>
            <a:endParaRPr lang="ru-RU" sz="1700" dirty="0"/>
          </a:p>
        </p:txBody>
      </p:sp>
      <p:sp>
        <p:nvSpPr>
          <p:cNvPr id="5" name="TextBox 4"/>
          <p:cNvSpPr txBox="1"/>
          <p:nvPr/>
        </p:nvSpPr>
        <p:spPr>
          <a:xfrm>
            <a:off x="179512" y="5103674"/>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smtClean="0">
                <a:latin typeface="Arial Black" pitchFamily="34" charset="0"/>
              </a:rPr>
              <a:t>У Джонсонов Никола Тесла познакомился и с писателем, чьи книги произвели на него сильное впечатление, – с Марком Твеном (</a:t>
            </a:r>
            <a:r>
              <a:rPr lang="ru-RU" dirty="0" err="1" smtClean="0">
                <a:latin typeface="Arial Black" pitchFamily="34" charset="0"/>
              </a:rPr>
              <a:t>Самюэль</a:t>
            </a:r>
            <a:r>
              <a:rPr lang="ru-RU" dirty="0" smtClean="0">
                <a:latin typeface="Arial Black" pitchFamily="34" charset="0"/>
              </a:rPr>
              <a:t> </a:t>
            </a:r>
            <a:r>
              <a:rPr lang="ru-RU" dirty="0" err="1" smtClean="0">
                <a:latin typeface="Arial Black" pitchFamily="34" charset="0"/>
              </a:rPr>
              <a:t>Клеменс</a:t>
            </a:r>
            <a:r>
              <a:rPr lang="ru-RU" dirty="0" smtClean="0">
                <a:latin typeface="Arial Black" pitchFamily="34" charset="0"/>
              </a:rPr>
              <a:t>). Марк Твен посещал лабораторию Теслы. Помогал проводить публичные эксперименты. С этого дня и до самой смерти Марка Твена в 1910 году они оставались друзьями.</a:t>
            </a:r>
            <a:endParaRPr lang="ru-RU" dirty="0"/>
          </a:p>
        </p:txBody>
      </p:sp>
      <p:sp>
        <p:nvSpPr>
          <p:cNvPr id="6" name="TextBox 5"/>
          <p:cNvSpPr txBox="1"/>
          <p:nvPr/>
        </p:nvSpPr>
        <p:spPr>
          <a:xfrm>
            <a:off x="1187624" y="260648"/>
            <a:ext cx="633670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dirty="0" smtClean="0">
                <a:latin typeface="Arial Black" pitchFamily="34" charset="0"/>
              </a:rPr>
              <a:t>Духовный мир ученого.</a:t>
            </a:r>
            <a:endParaRPr lang="ru-RU" sz="2400" dirty="0">
              <a:latin typeface="Arial Black" pitchFamily="34" charset="0"/>
            </a:endParaRPr>
          </a:p>
        </p:txBody>
      </p:sp>
    </p:spTree>
  </p:cSld>
  <p:clrMapOvr>
    <a:masterClrMapping/>
  </p:clrMapOvr>
  <p:transition>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60648"/>
            <a:ext cx="8784976" cy="6124754"/>
          </a:xfrm>
          <a:prstGeom prst="rect">
            <a:avLst/>
          </a:prstGeom>
          <a:ln>
            <a:solidFill>
              <a:schemeClr val="accent2">
                <a:lumMod val="60000"/>
                <a:lumOff val="40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ru-RU" sz="2800" b="1" dirty="0" smtClean="0">
                <a:solidFill>
                  <a:schemeClr val="tx1"/>
                </a:solidFill>
                <a:latin typeface="Comic Sans MS" pitchFamily="66" charset="0"/>
              </a:rPr>
              <a:t>Прежде, чем закончить наш рассказ о Николе Тесла хочется сказать, что  как и многие физики он был и лириком. Он знал наизусть целые книги слово в слово. Одной из них был «Фауст» Гёте. Он часто читал великолепные строки:</a:t>
            </a:r>
            <a:br>
              <a:rPr lang="ru-RU" sz="2800" b="1" dirty="0" smtClean="0">
                <a:solidFill>
                  <a:schemeClr val="tx1"/>
                </a:solidFill>
                <a:latin typeface="Comic Sans MS" pitchFamily="66" charset="0"/>
              </a:rPr>
            </a:br>
            <a:r>
              <a:rPr lang="ru-RU" sz="2800" b="1" dirty="0" smtClean="0">
                <a:solidFill>
                  <a:schemeClr val="tx1"/>
                </a:solidFill>
                <a:latin typeface="Comic Sans MS" pitchFamily="66" charset="0"/>
              </a:rPr>
              <a:t/>
            </a:r>
            <a:br>
              <a:rPr lang="ru-RU" sz="2800" b="1" dirty="0" smtClean="0">
                <a:solidFill>
                  <a:schemeClr val="tx1"/>
                </a:solidFill>
                <a:latin typeface="Comic Sans MS" pitchFamily="66" charset="0"/>
              </a:rPr>
            </a:br>
            <a:r>
              <a:rPr lang="ru-RU" sz="2800" b="1" dirty="0" smtClean="0">
                <a:solidFill>
                  <a:schemeClr val="tx1"/>
                </a:solidFill>
                <a:latin typeface="Comic Sans MS" pitchFamily="66" charset="0"/>
              </a:rPr>
              <a:t>Оно заходит там, скрываяся вдали,</a:t>
            </a:r>
            <a:br>
              <a:rPr lang="ru-RU" sz="2800" b="1" dirty="0" smtClean="0">
                <a:solidFill>
                  <a:schemeClr val="tx1"/>
                </a:solidFill>
                <a:latin typeface="Comic Sans MS" pitchFamily="66" charset="0"/>
              </a:rPr>
            </a:br>
            <a:r>
              <a:rPr lang="ru-RU" sz="2800" b="1" dirty="0" smtClean="0">
                <a:solidFill>
                  <a:schemeClr val="tx1"/>
                </a:solidFill>
                <a:latin typeface="Comic Sans MS" pitchFamily="66" charset="0"/>
              </a:rPr>
              <a:t>И пробуждает жизнь иного края...</a:t>
            </a:r>
            <a:br>
              <a:rPr lang="ru-RU" sz="2800" b="1" dirty="0" smtClean="0">
                <a:solidFill>
                  <a:schemeClr val="tx1"/>
                </a:solidFill>
                <a:latin typeface="Comic Sans MS" pitchFamily="66" charset="0"/>
              </a:rPr>
            </a:br>
            <a:r>
              <a:rPr lang="ru-RU" sz="2800" b="1" dirty="0" smtClean="0">
                <a:solidFill>
                  <a:schemeClr val="tx1"/>
                </a:solidFill>
                <a:latin typeface="Comic Sans MS" pitchFamily="66" charset="0"/>
              </a:rPr>
              <a:t>О, дайте крылья мне, чтоб улететь с земли</a:t>
            </a:r>
            <a:br>
              <a:rPr lang="ru-RU" sz="2800" b="1" dirty="0" smtClean="0">
                <a:solidFill>
                  <a:schemeClr val="tx1"/>
                </a:solidFill>
                <a:latin typeface="Comic Sans MS" pitchFamily="66" charset="0"/>
              </a:rPr>
            </a:br>
            <a:r>
              <a:rPr lang="ru-RU" sz="2800" b="1" dirty="0" smtClean="0">
                <a:solidFill>
                  <a:schemeClr val="tx1"/>
                </a:solidFill>
                <a:latin typeface="Comic Sans MS" pitchFamily="66" charset="0"/>
              </a:rPr>
              <a:t>И мчаться вслед за ним, в пути не уставая!</a:t>
            </a:r>
            <a:br>
              <a:rPr lang="ru-RU" sz="2800" b="1" dirty="0" smtClean="0">
                <a:solidFill>
                  <a:schemeClr val="tx1"/>
                </a:solidFill>
                <a:latin typeface="Comic Sans MS" pitchFamily="66" charset="0"/>
              </a:rPr>
            </a:br>
            <a:r>
              <a:rPr lang="ru-RU" sz="2800" b="1" dirty="0" smtClean="0">
                <a:solidFill>
                  <a:schemeClr val="tx1"/>
                </a:solidFill>
                <a:latin typeface="Comic Sans MS" pitchFamily="66" charset="0"/>
              </a:rPr>
              <a:t>Прекрасная мечта! Но день уже погас. </a:t>
            </a:r>
            <a:br>
              <a:rPr lang="ru-RU" sz="2800" b="1" dirty="0" smtClean="0">
                <a:solidFill>
                  <a:schemeClr val="tx1"/>
                </a:solidFill>
                <a:latin typeface="Comic Sans MS" pitchFamily="66" charset="0"/>
              </a:rPr>
            </a:br>
            <a:r>
              <a:rPr lang="ru-RU" sz="2800" b="1" dirty="0" smtClean="0">
                <a:solidFill>
                  <a:schemeClr val="tx1"/>
                </a:solidFill>
                <a:latin typeface="Comic Sans MS" pitchFamily="66" charset="0"/>
              </a:rPr>
              <a:t>Увы, лишь дух парит, от тела отрешась, –</a:t>
            </a:r>
            <a:br>
              <a:rPr lang="ru-RU" sz="2800" b="1" dirty="0" smtClean="0">
                <a:solidFill>
                  <a:schemeClr val="tx1"/>
                </a:solidFill>
                <a:latin typeface="Comic Sans MS" pitchFamily="66" charset="0"/>
              </a:rPr>
            </a:br>
            <a:r>
              <a:rPr lang="ru-RU" sz="2800" b="1" dirty="0" smtClean="0">
                <a:solidFill>
                  <a:schemeClr val="tx1"/>
                </a:solidFill>
                <a:latin typeface="Comic Sans MS" pitchFamily="66" charset="0"/>
              </a:rPr>
              <a:t>Нельзя нам воспарить телесными крылами</a:t>
            </a:r>
            <a:r>
              <a:rPr lang="ru-RU" sz="2000" b="1" dirty="0" smtClean="0">
                <a:solidFill>
                  <a:schemeClr val="tx1"/>
                </a:solidFill>
                <a:latin typeface="Comic Sans MS" pitchFamily="66" charset="0"/>
              </a:rPr>
              <a:t>! </a:t>
            </a:r>
            <a:endParaRPr lang="ru-RU"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ourabai.kz/tesla/img/Image545.jpg"/>
          <p:cNvPicPr/>
          <p:nvPr/>
        </p:nvPicPr>
        <p:blipFill>
          <a:blip r:embed="rId2" cstate="print"/>
          <a:srcRect/>
          <a:stretch>
            <a:fillRect/>
          </a:stretch>
        </p:blipFill>
        <p:spPr bwMode="auto">
          <a:xfrm>
            <a:off x="467544" y="332656"/>
            <a:ext cx="2808312" cy="4392488"/>
          </a:xfrm>
          <a:prstGeom prst="rect">
            <a:avLst/>
          </a:prstGeom>
          <a:ln>
            <a:noFill/>
          </a:ln>
          <a:effectLst>
            <a:softEdge rad="112500"/>
          </a:effectLst>
        </p:spPr>
      </p:pic>
      <p:sp>
        <p:nvSpPr>
          <p:cNvPr id="3" name="TextBox 2"/>
          <p:cNvSpPr txBox="1"/>
          <p:nvPr/>
        </p:nvSpPr>
        <p:spPr>
          <a:xfrm>
            <a:off x="3491880" y="188640"/>
            <a:ext cx="5652120" cy="5078313"/>
          </a:xfrm>
          <a:prstGeom prst="rect">
            <a:avLst/>
          </a:prstGeom>
          <a:ln w="28575">
            <a:solidFill>
              <a:schemeClr val="accent4">
                <a:lumMod val="60000"/>
                <a:lumOff val="40000"/>
              </a:schemeClr>
            </a:solidFill>
          </a:ln>
        </p:spPr>
        <p:style>
          <a:lnRef idx="3">
            <a:schemeClr val="lt1"/>
          </a:lnRef>
          <a:fillRef idx="1">
            <a:schemeClr val="dk1"/>
          </a:fillRef>
          <a:effectRef idx="1">
            <a:schemeClr val="dk1"/>
          </a:effectRef>
          <a:fontRef idx="minor">
            <a:schemeClr val="lt1"/>
          </a:fontRef>
        </p:style>
        <p:txBody>
          <a:bodyPr wrap="square" rtlCol="0">
            <a:spAutoFit/>
          </a:bodyPr>
          <a:lstStyle/>
          <a:p>
            <a:r>
              <a:rPr lang="ru-RU" dirty="0" smtClean="0">
                <a:latin typeface="Arial Black" pitchFamily="34" charset="0"/>
              </a:rPr>
              <a:t>Во многих странах есть памятники Николе Тесле, например в Нью-Йорке , в аэропорту Белграда и около здания Белградского университета. Выпущена юбилейная сербская монета к 150-летию Теслы, 2006.</a:t>
            </a:r>
          </a:p>
          <a:p>
            <a:r>
              <a:rPr lang="ru-RU" dirty="0" smtClean="0">
                <a:latin typeface="Arial Black" pitchFamily="34" charset="0"/>
              </a:rPr>
              <a:t> В центре Загреба, столицы Хорватии, есть улица имени Николы Теслы, на которой установлен памятник великому учёному.</a:t>
            </a:r>
          </a:p>
          <a:p>
            <a:r>
              <a:rPr lang="ru-RU" dirty="0" smtClean="0">
                <a:latin typeface="Arial Black" pitchFamily="34" charset="0"/>
              </a:rPr>
              <a:t>В Хорватии, в курортном городе </a:t>
            </a:r>
            <a:r>
              <a:rPr lang="ru-RU" dirty="0" err="1" smtClean="0">
                <a:latin typeface="Arial Black" pitchFamily="34" charset="0"/>
              </a:rPr>
              <a:t>Пореч</a:t>
            </a:r>
            <a:r>
              <a:rPr lang="ru-RU" dirty="0" smtClean="0">
                <a:latin typeface="Arial Black" pitchFamily="34" charset="0"/>
              </a:rPr>
              <a:t> , расположенном на западном побережье полуострова Истрия, есть набережная имени Николы Теслы.</a:t>
            </a:r>
          </a:p>
          <a:p>
            <a:r>
              <a:rPr lang="ru-RU" dirty="0" smtClean="0">
                <a:latin typeface="Arial Black" pitchFamily="34" charset="0"/>
              </a:rPr>
              <a:t> Именем Теслы названы улицы в </a:t>
            </a:r>
            <a:r>
              <a:rPr lang="ru-RU" dirty="0" err="1" smtClean="0">
                <a:latin typeface="Arial Black" pitchFamily="34" charset="0"/>
              </a:rPr>
              <a:t>Шибенике</a:t>
            </a:r>
            <a:r>
              <a:rPr lang="ru-RU" dirty="0" smtClean="0">
                <a:latin typeface="Arial Black" pitchFamily="34" charset="0"/>
              </a:rPr>
              <a:t>, Сплите, </a:t>
            </a:r>
            <a:r>
              <a:rPr lang="ru-RU" dirty="0" err="1" smtClean="0">
                <a:latin typeface="Arial Black" pitchFamily="34" charset="0"/>
              </a:rPr>
              <a:t>Риеке</a:t>
            </a:r>
            <a:r>
              <a:rPr lang="ru-RU" dirty="0" smtClean="0">
                <a:latin typeface="Arial Black" pitchFamily="34" charset="0"/>
              </a:rPr>
              <a:t>, </a:t>
            </a:r>
            <a:r>
              <a:rPr lang="ru-RU" dirty="0" err="1" smtClean="0">
                <a:latin typeface="Arial Black" pitchFamily="34" charset="0"/>
              </a:rPr>
              <a:t>Вараждине</a:t>
            </a:r>
            <a:r>
              <a:rPr lang="ru-RU" dirty="0" smtClean="0">
                <a:latin typeface="Arial Black" pitchFamily="34" charset="0"/>
              </a:rPr>
              <a:t>.</a:t>
            </a:r>
          </a:p>
          <a:p>
            <a:r>
              <a:rPr lang="ru-RU" dirty="0" smtClean="0">
                <a:latin typeface="Arial Black" pitchFamily="34" charset="0"/>
              </a:rPr>
              <a:t> Аэропорту в белградском пригороде Сурчин присвоено имя Николы Теслы.</a:t>
            </a:r>
            <a:endParaRPr lang="ru-RU" dirty="0"/>
          </a:p>
        </p:txBody>
      </p:sp>
      <p:sp>
        <p:nvSpPr>
          <p:cNvPr id="4" name="TextBox 3"/>
          <p:cNvSpPr txBox="1"/>
          <p:nvPr/>
        </p:nvSpPr>
        <p:spPr>
          <a:xfrm>
            <a:off x="0" y="5380672"/>
            <a:ext cx="91440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b="1" dirty="0" smtClean="0">
                <a:solidFill>
                  <a:schemeClr val="bg1"/>
                </a:solidFill>
                <a:latin typeface="Arial Black" pitchFamily="34" charset="0"/>
              </a:rPr>
              <a:t>Выдающийся американский радиотехник лауреат Нобелевской премии Эдвин </a:t>
            </a:r>
            <a:r>
              <a:rPr lang="ru-RU" b="1" dirty="0" err="1" smtClean="0">
                <a:solidFill>
                  <a:schemeClr val="bg1"/>
                </a:solidFill>
                <a:latin typeface="Arial Black" pitchFamily="34" charset="0"/>
              </a:rPr>
              <a:t>Армстронг</a:t>
            </a:r>
            <a:r>
              <a:rPr lang="ru-RU" b="1" dirty="0" smtClean="0">
                <a:solidFill>
                  <a:schemeClr val="bg1"/>
                </a:solidFill>
                <a:latin typeface="Arial Black" pitchFamily="34" charset="0"/>
              </a:rPr>
              <a:t> сказал об этом человеке так: </a:t>
            </a:r>
            <a:r>
              <a:rPr lang="ru-RU" b="1" dirty="0" smtClean="0">
                <a:solidFill>
                  <a:schemeClr val="bg1"/>
                </a:solidFill>
                <a:effectLst>
                  <a:glow rad="139700">
                    <a:schemeClr val="accent4">
                      <a:satMod val="175000"/>
                      <a:alpha val="40000"/>
                    </a:schemeClr>
                  </a:glow>
                </a:effectLst>
                <a:latin typeface="Arial Black" pitchFamily="34" charset="0"/>
              </a:rPr>
              <a:t>«</a:t>
            </a:r>
            <a:r>
              <a:rPr lang="ru-RU" b="1" i="1" dirty="0" smtClean="0">
                <a:solidFill>
                  <a:schemeClr val="bg1"/>
                </a:solidFill>
                <a:effectLst>
                  <a:glow rad="139700">
                    <a:schemeClr val="accent4">
                      <a:satMod val="175000"/>
                      <a:alpha val="40000"/>
                    </a:schemeClr>
                  </a:glow>
                </a:effectLst>
                <a:latin typeface="Arial Black" pitchFamily="34" charset="0"/>
              </a:rPr>
              <a:t>…миру придется долго ждать появления гения, который мог бы стать соперником Николы Теслы в его свершениях и в его вдохновениях»</a:t>
            </a:r>
            <a:endParaRPr lang="ru-RU" b="1" dirty="0">
              <a:solidFill>
                <a:schemeClr val="bg1"/>
              </a:solidFill>
              <a:effectLst>
                <a:glow rad="139700">
                  <a:schemeClr val="accent4">
                    <a:satMod val="175000"/>
                    <a:alpha val="40000"/>
                  </a:schemeClr>
                </a:glow>
              </a:effectLst>
              <a:latin typeface="Arial Black" pitchFamily="34" charset="0"/>
            </a:endParaRPr>
          </a:p>
        </p:txBody>
      </p:sp>
      <p:sp>
        <p:nvSpPr>
          <p:cNvPr id="5" name="TextBox 4"/>
          <p:cNvSpPr txBox="1"/>
          <p:nvPr/>
        </p:nvSpPr>
        <p:spPr>
          <a:xfrm>
            <a:off x="539552" y="4869160"/>
            <a:ext cx="2736304" cy="461665"/>
          </a:xfrm>
          <a:prstGeom prst="rect">
            <a:avLst/>
          </a:prstGeom>
          <a:noFill/>
        </p:spPr>
        <p:txBody>
          <a:bodyPr wrap="square" rtlCol="0">
            <a:spAutoFit/>
          </a:bodyPr>
          <a:lstStyle/>
          <a:p>
            <a:r>
              <a:rPr lang="ru-RU" sz="2400" b="1" dirty="0" smtClean="0">
                <a:solidFill>
                  <a:srgbClr val="C00000"/>
                </a:solidFill>
                <a:latin typeface="Arial Black" pitchFamily="34" charset="0"/>
              </a:rPr>
              <a:t>1856г – 1943г</a:t>
            </a:r>
            <a:endParaRPr lang="ru-RU" sz="2400" b="1" dirty="0">
              <a:solidFill>
                <a:srgbClr val="C00000"/>
              </a:solidFill>
              <a:latin typeface="Arial Black" pitchFamily="34" charset="0"/>
            </a:endParaRPr>
          </a:p>
        </p:txBody>
      </p:sp>
      <p:sp>
        <p:nvSpPr>
          <p:cNvPr id="6" name="TextBox 5"/>
          <p:cNvSpPr txBox="1"/>
          <p:nvPr/>
        </p:nvSpPr>
        <p:spPr>
          <a:xfrm>
            <a:off x="611560" y="0"/>
            <a:ext cx="252028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dirty="0" smtClean="0">
                <a:latin typeface="Arial Black" pitchFamily="34" charset="0"/>
              </a:rPr>
              <a:t>Память.</a:t>
            </a:r>
            <a:endParaRPr lang="ru-RU" sz="2400" dirty="0">
              <a:latin typeface="Arial Black" pitchFamily="34" charset="0"/>
            </a:endParaRP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livinguniverse.in.ua/images/House.jpg"/>
          <p:cNvPicPr>
            <a:picLocks noChangeAspect="1" noChangeArrowheads="1"/>
          </p:cNvPicPr>
          <p:nvPr/>
        </p:nvPicPr>
        <p:blipFill>
          <a:blip r:embed="rId2" cstate="print"/>
          <a:srcRect/>
          <a:stretch>
            <a:fillRect/>
          </a:stretch>
        </p:blipFill>
        <p:spPr bwMode="auto">
          <a:xfrm>
            <a:off x="0" y="0"/>
            <a:ext cx="8964488" cy="4437112"/>
          </a:xfrm>
          <a:prstGeom prst="rect">
            <a:avLst/>
          </a:prstGeom>
          <a:ln>
            <a:noFill/>
          </a:ln>
          <a:effectLst>
            <a:softEdge rad="112500"/>
          </a:effectLst>
        </p:spPr>
      </p:pic>
      <p:graphicFrame>
        <p:nvGraphicFramePr>
          <p:cNvPr id="4" name="Схема 3"/>
          <p:cNvGraphicFramePr/>
          <p:nvPr/>
        </p:nvGraphicFramePr>
        <p:xfrm>
          <a:off x="0" y="4581128"/>
          <a:ext cx="8964488" cy="2136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87624" y="188640"/>
            <a:ext cx="518457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dirty="0" smtClean="0">
                <a:latin typeface="Arial Black" pitchFamily="34" charset="0"/>
              </a:rPr>
              <a:t>Детство и годы  учебы.</a:t>
            </a:r>
            <a:endParaRPr lang="ru-RU" sz="2800" dirty="0">
              <a:latin typeface="Arial Black" pitchFamily="34" charset="0"/>
            </a:endParaRPr>
          </a:p>
        </p:txBody>
      </p:sp>
    </p:spTree>
  </p:cSld>
  <p:clrMapOvr>
    <a:masterClrMapping/>
  </p:clrMapOvr>
  <p:transition>
    <p:wheel spokes="3"/>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0"/>
            <a:ext cx="8208912"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smtClean="0"/>
              <a:t> </a:t>
            </a:r>
            <a:r>
              <a:rPr lang="ru-RU" b="1" dirty="0" smtClean="0">
                <a:solidFill>
                  <a:schemeClr val="bg1"/>
                </a:solidFill>
                <a:latin typeface="Arial Black" pitchFamily="34" charset="0"/>
              </a:rPr>
              <a:t> </a:t>
            </a:r>
            <a:r>
              <a:rPr lang="ru-RU" sz="2400" b="1" dirty="0" smtClean="0">
                <a:solidFill>
                  <a:schemeClr val="bg1"/>
                </a:solidFill>
                <a:latin typeface="Arial Black" pitchFamily="34" charset="0"/>
              </a:rPr>
              <a:t>Десять важнейших открытий Николы Тесла</a:t>
            </a:r>
            <a:r>
              <a:rPr lang="ru-RU" sz="2000" b="1" dirty="0" smtClean="0">
                <a:solidFill>
                  <a:schemeClr val="bg1"/>
                </a:solidFill>
                <a:latin typeface="Arial Black" pitchFamily="34" charset="0"/>
              </a:rPr>
              <a:t>       (а всего этот ученый обладал более чем ста патентами):</a:t>
            </a:r>
            <a:endParaRPr lang="ru-RU" sz="2000" dirty="0">
              <a:solidFill>
                <a:schemeClr val="bg1"/>
              </a:solidFill>
            </a:endParaRPr>
          </a:p>
        </p:txBody>
      </p:sp>
      <p:pic>
        <p:nvPicPr>
          <p:cNvPr id="7" name="Рисунок 6" descr="http://imworld.ru/wp-content/uploads/2012/04/images%D0%9A%D0%B0%D1%82%D1%83%D1%88%D0%BA%D0%B01-e1336666686207.jpg"/>
          <p:cNvPicPr/>
          <p:nvPr/>
        </p:nvPicPr>
        <p:blipFill>
          <a:blip r:embed="rId2" cstate="print"/>
          <a:srcRect/>
          <a:stretch>
            <a:fillRect/>
          </a:stretch>
        </p:blipFill>
        <p:spPr bwMode="auto">
          <a:xfrm>
            <a:off x="2411760" y="4941168"/>
            <a:ext cx="1584176" cy="1512168"/>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427984" y="5517232"/>
            <a:ext cx="288032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smtClean="0">
                <a:solidFill>
                  <a:schemeClr val="bg1"/>
                </a:solidFill>
                <a:latin typeface="Arial Black" pitchFamily="34" charset="0"/>
              </a:rPr>
              <a:t>3.Катушки Теслы.</a:t>
            </a:r>
            <a:endParaRPr lang="ru-RU" dirty="0">
              <a:solidFill>
                <a:schemeClr val="bg1"/>
              </a:solidFill>
              <a:latin typeface="Arial Black" pitchFamily="34" charset="0"/>
            </a:endParaRPr>
          </a:p>
        </p:txBody>
      </p:sp>
      <p:pic>
        <p:nvPicPr>
          <p:cNvPr id="9" name="Рисунок 8" descr="http://imworld.ru/wp-content/uploads/2012/04/%D0%B2%D1%80%D0%B0%D1%89%D0%B0%D1%8E%D1%89%D0%B8%D0%B9%D1%81%D1%8F-%D1%8D%D0%BB%D0%B5%D0%BA%D1%82%D1%80%D0%B8%D1%87%D0%B5%D1%81%D0%BA%D0%B8%D0%B91-e1336666857937.jpg"/>
          <p:cNvPicPr/>
          <p:nvPr/>
        </p:nvPicPr>
        <p:blipFill>
          <a:blip r:embed="rId3" cstate="print"/>
          <a:srcRect/>
          <a:stretch>
            <a:fillRect/>
          </a:stretch>
        </p:blipFill>
        <p:spPr bwMode="auto">
          <a:xfrm>
            <a:off x="251520" y="1484784"/>
            <a:ext cx="1872208" cy="122413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411760" y="2060848"/>
            <a:ext cx="655272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smtClean="0">
                <a:latin typeface="Arial Black" pitchFamily="34" charset="0"/>
              </a:rPr>
              <a:t>1. Явление вращающегося магнитного поля.</a:t>
            </a:r>
            <a:endParaRPr lang="ru-RU" dirty="0">
              <a:latin typeface="Arial Black" pitchFamily="34" charset="0"/>
            </a:endParaRPr>
          </a:p>
        </p:txBody>
      </p:sp>
      <p:pic>
        <p:nvPicPr>
          <p:cNvPr id="11" name="Рисунок 10" descr="http://imworld.ru/wp-content/uploads/2012/04/%D0%BB%D0%B0%D0%BC%D0%BF%D0%B0-e1336660754629.jpg"/>
          <p:cNvPicPr/>
          <p:nvPr/>
        </p:nvPicPr>
        <p:blipFill>
          <a:blip r:embed="rId4" cstate="print"/>
          <a:srcRect/>
          <a:stretch>
            <a:fillRect/>
          </a:stretch>
        </p:blipFill>
        <p:spPr bwMode="auto">
          <a:xfrm>
            <a:off x="1619672" y="3284984"/>
            <a:ext cx="2030636" cy="132397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4067944" y="3573016"/>
            <a:ext cx="417646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smtClean="0">
                <a:latin typeface="Arial Black" pitchFamily="34" charset="0"/>
              </a:rPr>
              <a:t>2. Флуоресцентная лампа.</a:t>
            </a:r>
            <a:endParaRPr lang="ru-RU" dirty="0"/>
          </a:p>
        </p:txBody>
      </p:sp>
    </p:spTree>
  </p:cSld>
  <p:clrMapOvr>
    <a:masterClrMapping/>
  </p:clrMapOvr>
  <p:transition>
    <p:comb/>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world.ru/wp-content/uploads/2012/04/%D0%A2%D1%80%D0%B0%D0%BD%D1%81%D1%84%D0%BE%D1%80%D0%BC%D0%B0%D1%82%D0%BE%D1%80-%D1%82%D0%BE%D0%BA%D0%B0-1-05-2011-111-e1336667405943.jpg"/>
          <p:cNvPicPr/>
          <p:nvPr/>
        </p:nvPicPr>
        <p:blipFill>
          <a:blip r:embed="rId2" cstate="print"/>
          <a:srcRect/>
          <a:stretch>
            <a:fillRect/>
          </a:stretch>
        </p:blipFill>
        <p:spPr bwMode="auto">
          <a:xfrm>
            <a:off x="179512" y="0"/>
            <a:ext cx="1728192" cy="155679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195736" y="188640"/>
            <a:ext cx="568863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smtClean="0">
                <a:latin typeface="Arial Black" pitchFamily="34" charset="0"/>
              </a:rPr>
              <a:t>5. Высокочастотный трансформатор, электромеханический генератор ВЧ.</a:t>
            </a:r>
            <a:endParaRPr lang="ru-RU" dirty="0">
              <a:latin typeface="Arial Black" pitchFamily="34" charset="0"/>
            </a:endParaRPr>
          </a:p>
        </p:txBody>
      </p:sp>
      <p:pic>
        <p:nvPicPr>
          <p:cNvPr id="4" name="Рисунок 3" descr="http://imworld.ru/wp-content/uploads/2012/04/elforez-e1336667715149.jpg"/>
          <p:cNvPicPr/>
          <p:nvPr/>
        </p:nvPicPr>
        <p:blipFill>
          <a:blip r:embed="rId3" cstate="print"/>
          <a:srcRect/>
          <a:stretch>
            <a:fillRect/>
          </a:stretch>
        </p:blipFill>
        <p:spPr bwMode="auto">
          <a:xfrm>
            <a:off x="1187624" y="1556792"/>
            <a:ext cx="1800200" cy="144016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275856" y="1628800"/>
            <a:ext cx="554461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smtClean="0">
                <a:latin typeface="Arial Black" pitchFamily="34" charset="0"/>
              </a:rPr>
              <a:t>6. Применение электротехнических аппаратов в медицинских целях.</a:t>
            </a:r>
            <a:endParaRPr lang="ru-RU" dirty="0">
              <a:latin typeface="Arial Black" pitchFamily="34" charset="0"/>
            </a:endParaRPr>
          </a:p>
        </p:txBody>
      </p:sp>
      <p:pic>
        <p:nvPicPr>
          <p:cNvPr id="6" name="Рисунок 5" descr="http://imworld.ru/wp-content/uploads/2012/04/%D0%AD%D0%BB%D0%B5%D0%BA%D1%82%D1%80%D0%BE%D0%B4%D0%B2%D0%B8%D0%B3%D0%B0%D1%82%D0%B5%D0%BB%D1%8C-Tesla-Roadster-e1336668903695.jpg"/>
          <p:cNvPicPr/>
          <p:nvPr/>
        </p:nvPicPr>
        <p:blipFill>
          <a:blip r:embed="rId4" cstate="print"/>
          <a:srcRect/>
          <a:stretch>
            <a:fillRect/>
          </a:stretch>
        </p:blipFill>
        <p:spPr bwMode="auto">
          <a:xfrm>
            <a:off x="2195736" y="3068960"/>
            <a:ext cx="2016224" cy="144016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355976" y="3212976"/>
            <a:ext cx="399593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smtClean="0">
                <a:latin typeface="Arial Black" pitchFamily="34" charset="0"/>
              </a:rPr>
              <a:t>7.Асинхронный двигатель.</a:t>
            </a:r>
            <a:endParaRPr lang="ru-RU" dirty="0"/>
          </a:p>
        </p:txBody>
      </p:sp>
      <p:pic>
        <p:nvPicPr>
          <p:cNvPr id="10" name="Рисунок 9" descr="http://imworld.ru/wp-content/uploads/2012/04/www.mirf_.ru-remote_controlled_craft.jpg-95bb8ef783a54be6d8d4a620310cc3b7-e1336668348284.jpg"/>
          <p:cNvPicPr/>
          <p:nvPr/>
        </p:nvPicPr>
        <p:blipFill>
          <a:blip r:embed="rId5" cstate="print"/>
          <a:srcRect/>
          <a:stretch>
            <a:fillRect/>
          </a:stretch>
        </p:blipFill>
        <p:spPr bwMode="auto">
          <a:xfrm>
            <a:off x="3203848" y="4725144"/>
            <a:ext cx="2304256" cy="1440161"/>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796136" y="4941168"/>
            <a:ext cx="33478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smtClean="0">
                <a:latin typeface="Arial Black" pitchFamily="34" charset="0"/>
              </a:rPr>
              <a:t>8.Радиоуправляемая лодка.</a:t>
            </a:r>
            <a:endParaRPr lang="ru-RU" dirty="0"/>
          </a:p>
        </p:txBody>
      </p:sp>
    </p:spTree>
  </p:cSld>
  <p:clrMapOvr>
    <a:masterClrMapping/>
  </p:clrMapOvr>
  <p:transition>
    <p:whee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Многофазный двигатель"/>
          <p:cNvPicPr>
            <a:picLocks noChangeAspect="1" noChangeArrowheads="1"/>
          </p:cNvPicPr>
          <p:nvPr/>
        </p:nvPicPr>
        <p:blipFill>
          <a:blip r:embed="rId2" cstate="print"/>
          <a:srcRect/>
          <a:stretch>
            <a:fillRect/>
          </a:stretch>
        </p:blipFill>
        <p:spPr bwMode="auto">
          <a:xfrm>
            <a:off x="395536" y="188640"/>
            <a:ext cx="2456040" cy="1700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684" name="Picture 4" descr="http://gennady-ershov.ru/wp-content/uploads/2012/12/Tesla_ne_Bog.jpg"/>
          <p:cNvPicPr>
            <a:picLocks noChangeAspect="1" noChangeArrowheads="1"/>
          </p:cNvPicPr>
          <p:nvPr/>
        </p:nvPicPr>
        <p:blipFill>
          <a:blip r:embed="rId3" cstate="print"/>
          <a:srcRect/>
          <a:stretch>
            <a:fillRect/>
          </a:stretch>
        </p:blipFill>
        <p:spPr bwMode="auto">
          <a:xfrm>
            <a:off x="1979712" y="2060848"/>
            <a:ext cx="1591444" cy="2097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3347864" y="764704"/>
            <a:ext cx="5022529"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dirty="0" smtClean="0">
                <a:latin typeface="Arial Black" pitchFamily="34" charset="0"/>
              </a:rPr>
              <a:t>9. Многофазный электрический ток.</a:t>
            </a:r>
          </a:p>
        </p:txBody>
      </p:sp>
      <p:sp>
        <p:nvSpPr>
          <p:cNvPr id="5" name="Прямоугольник 4"/>
          <p:cNvSpPr/>
          <p:nvPr/>
        </p:nvSpPr>
        <p:spPr>
          <a:xfrm>
            <a:off x="3995936" y="2564904"/>
            <a:ext cx="4572000"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ru-RU" dirty="0" smtClean="0">
                <a:latin typeface="Arial Black" pitchFamily="34" charset="0"/>
              </a:rPr>
              <a:t>10. Построил первый волновой радиопередатчик.</a:t>
            </a:r>
            <a:endParaRPr lang="ru-RU" dirty="0">
              <a:latin typeface="Arial Black" pitchFamily="34" charset="0"/>
            </a:endParaRPr>
          </a:p>
        </p:txBody>
      </p:sp>
      <p:pic>
        <p:nvPicPr>
          <p:cNvPr id="6" name="Рисунок 5" descr="http://imworld.ru/wp-content/uploads/2012/04/%D0%9D%D0%B8%D0%BA%D0%BE%D0%BB%D0%B0-%D0%A2%D0%B5%D1%81%D0%BB%D0%B0-05.jpg"/>
          <p:cNvPicPr/>
          <p:nvPr/>
        </p:nvPicPr>
        <p:blipFill>
          <a:blip r:embed="rId4" cstate="print"/>
          <a:srcRect/>
          <a:stretch>
            <a:fillRect/>
          </a:stretch>
        </p:blipFill>
        <p:spPr bwMode="auto">
          <a:xfrm>
            <a:off x="2411760" y="4797152"/>
            <a:ext cx="1800200" cy="14401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Прямоугольник 6"/>
          <p:cNvSpPr/>
          <p:nvPr/>
        </p:nvSpPr>
        <p:spPr>
          <a:xfrm>
            <a:off x="4716016" y="5013176"/>
            <a:ext cx="410445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dirty="0" smtClean="0">
                <a:solidFill>
                  <a:schemeClr val="bg1"/>
                </a:solidFill>
                <a:latin typeface="Arial Black" pitchFamily="34" charset="0"/>
              </a:rPr>
              <a:t>4. Радиосвязь и мачтовая антенна для радиосвязи.</a:t>
            </a:r>
            <a:endParaRPr lang="ru-RU" dirty="0"/>
          </a:p>
        </p:txBody>
      </p:sp>
    </p:spTree>
  </p:cSld>
  <p:clrMapOvr>
    <a:masterClrMapping/>
  </p:clrMapOvr>
  <p:transition>
    <p:comb/>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764704"/>
            <a:ext cx="8496944" cy="5909310"/>
          </a:xfrm>
          <a:prstGeom prst="rect">
            <a:avLst/>
          </a:prstGeom>
          <a:ln w="76200">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ru-RU" dirty="0" smtClean="0">
              <a:latin typeface="Arial Black" pitchFamily="34" charset="0"/>
            </a:endParaRPr>
          </a:p>
          <a:p>
            <a:r>
              <a:rPr lang="ru-RU" sz="2000" dirty="0" smtClean="0">
                <a:solidFill>
                  <a:srgbClr val="C00000"/>
                </a:solidFill>
                <a:latin typeface="Arial Black" pitchFamily="34" charset="0"/>
              </a:rPr>
              <a:t>1.</a:t>
            </a:r>
            <a:r>
              <a:rPr lang="ru-RU" sz="2000" dirty="0" smtClean="0">
                <a:solidFill>
                  <a:schemeClr val="bg1"/>
                </a:solidFill>
                <a:latin typeface="Arial Black" pitchFamily="34" charset="0"/>
              </a:rPr>
              <a:t>Переменный ток является основным способом передачи электроэнергии на большие расстояния.</a:t>
            </a:r>
          </a:p>
          <a:p>
            <a:r>
              <a:rPr lang="ru-RU" sz="2000" dirty="0" smtClean="0">
                <a:solidFill>
                  <a:srgbClr val="C00000"/>
                </a:solidFill>
                <a:latin typeface="Arial Black" pitchFamily="34" charset="0"/>
              </a:rPr>
              <a:t>2.</a:t>
            </a:r>
            <a:r>
              <a:rPr lang="ru-RU" sz="2000" dirty="0" smtClean="0">
                <a:solidFill>
                  <a:schemeClr val="bg1"/>
                </a:solidFill>
                <a:latin typeface="Arial Black" pitchFamily="34" charset="0"/>
              </a:rPr>
              <a:t>Электрогенераторы являются основными элементами в генерации электроэнергии на ГЭС, АЭС, ТЭС и т. д.</a:t>
            </a:r>
          </a:p>
          <a:p>
            <a:r>
              <a:rPr lang="ru-RU" sz="2000" dirty="0" smtClean="0">
                <a:solidFill>
                  <a:srgbClr val="C00000"/>
                </a:solidFill>
                <a:latin typeface="Arial Black" pitchFamily="34" charset="0"/>
              </a:rPr>
              <a:t>3.</a:t>
            </a:r>
            <a:r>
              <a:rPr lang="ru-RU" sz="2000" dirty="0" smtClean="0">
                <a:solidFill>
                  <a:schemeClr val="bg1"/>
                </a:solidFill>
                <a:latin typeface="Arial Black" pitchFamily="34" charset="0"/>
              </a:rPr>
              <a:t>Электродвигатели, впервые созданные Николой Тесла, используются во всех современных станках, электропоездах, электромобилях, трамваях, троллейбусах</a:t>
            </a:r>
          </a:p>
          <a:p>
            <a:r>
              <a:rPr lang="ru-RU" sz="2000" dirty="0" smtClean="0">
                <a:solidFill>
                  <a:srgbClr val="C00000"/>
                </a:solidFill>
                <a:latin typeface="Arial Black" pitchFamily="34" charset="0"/>
              </a:rPr>
              <a:t>4.</a:t>
            </a:r>
            <a:r>
              <a:rPr lang="ru-RU" sz="2000" dirty="0" smtClean="0">
                <a:solidFill>
                  <a:schemeClr val="bg1"/>
                </a:solidFill>
                <a:latin typeface="Arial Black" pitchFamily="34" charset="0"/>
              </a:rPr>
              <a:t>Радиоуправляемая робототехника получила широкое распространение не только в детских игрушках и беспроводных телевизионных и компьютерных устройствах (пульты управления), но и в военной сфере, в гражданской сфере, в вопросах военной, гражданской и внутренней, а также и внешней безопасности стран и т. п.</a:t>
            </a:r>
          </a:p>
          <a:p>
            <a:r>
              <a:rPr lang="ru-RU" sz="2000" dirty="0" smtClean="0">
                <a:solidFill>
                  <a:srgbClr val="C00000"/>
                </a:solidFill>
                <a:latin typeface="Arial Black" pitchFamily="34" charset="0"/>
              </a:rPr>
              <a:t>5.</a:t>
            </a:r>
            <a:r>
              <a:rPr lang="ru-RU" sz="2000" dirty="0" smtClean="0">
                <a:solidFill>
                  <a:schemeClr val="bg1"/>
                </a:solidFill>
                <a:latin typeface="Arial Black" pitchFamily="34" charset="0"/>
              </a:rPr>
              <a:t>Беспроводные заряжающие устройства начинают использоваться для зарядки мобильных телефонов и ноутбуков.</a:t>
            </a:r>
            <a:endParaRPr lang="ru-RU" dirty="0"/>
          </a:p>
        </p:txBody>
      </p:sp>
      <p:sp>
        <p:nvSpPr>
          <p:cNvPr id="3" name="TextBox 2"/>
          <p:cNvSpPr txBox="1"/>
          <p:nvPr/>
        </p:nvSpPr>
        <p:spPr>
          <a:xfrm>
            <a:off x="755576" y="0"/>
            <a:ext cx="7200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solidFill>
                  <a:schemeClr val="bg1"/>
                </a:solidFill>
                <a:latin typeface="Arial Black" pitchFamily="34" charset="0"/>
              </a:rPr>
              <a:t>Современное применение идей Теслы.</a:t>
            </a:r>
            <a:endParaRPr lang="ru-RU" sz="2400" dirty="0"/>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Виктория\Desktop\karlovats_137921.jpg"/>
          <p:cNvPicPr>
            <a:picLocks noChangeAspect="1" noChangeArrowheads="1"/>
          </p:cNvPicPr>
          <p:nvPr/>
        </p:nvPicPr>
        <p:blipFill>
          <a:blip r:embed="rId2" cstate="print"/>
          <a:srcRect/>
          <a:stretch>
            <a:fillRect/>
          </a:stretch>
        </p:blipFill>
        <p:spPr bwMode="auto">
          <a:xfrm>
            <a:off x="0" y="0"/>
            <a:ext cx="5715007" cy="5517232"/>
          </a:xfrm>
          <a:prstGeom prst="rect">
            <a:avLst/>
          </a:prstGeom>
          <a:ln w="57150" cap="sq">
            <a:solidFill>
              <a:schemeClr val="tx2">
                <a:lumMod val="75000"/>
              </a:schemeClr>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179486" y="332656"/>
            <a:ext cx="3134191"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4000" b="1" dirty="0" err="1" smtClean="0">
                <a:latin typeface="Arial Black" pitchFamily="34" charset="0"/>
              </a:rPr>
              <a:t>Карловац</a:t>
            </a:r>
            <a:r>
              <a:rPr lang="ru-RU" sz="4000" b="1" dirty="0" smtClean="0">
                <a:latin typeface="Arial Black" pitchFamily="34" charset="0"/>
              </a:rPr>
              <a:t>.</a:t>
            </a:r>
            <a:endParaRPr lang="ru-RU" sz="4000" b="1" cap="none" spc="0" dirty="0">
              <a:ln w="50800"/>
              <a:effectLst/>
              <a:latin typeface="Arial Black" pitchFamily="34" charset="0"/>
            </a:endParaRPr>
          </a:p>
        </p:txBody>
      </p:sp>
      <p:graphicFrame>
        <p:nvGraphicFramePr>
          <p:cNvPr id="9" name="Схема 8"/>
          <p:cNvGraphicFramePr/>
          <p:nvPr/>
        </p:nvGraphicFramePr>
        <p:xfrm>
          <a:off x="5429224" y="0"/>
          <a:ext cx="371477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nvGraphicFramePr>
        <p:xfrm>
          <a:off x="5292080" y="260648"/>
          <a:ext cx="3851920" cy="64087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0" y="5657671"/>
            <a:ext cx="5724128" cy="1200329"/>
          </a:xfrm>
          <a:prstGeom prst="rect">
            <a:avLst/>
          </a:prstGeom>
          <a:ln w="57150"/>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400" b="1" dirty="0" smtClean="0">
                <a:solidFill>
                  <a:schemeClr val="bg1"/>
                </a:solidFill>
                <a:latin typeface="Arial Black" pitchFamily="34" charset="0"/>
              </a:rPr>
              <a:t>С 1871—1874 </a:t>
            </a:r>
            <a:r>
              <a:rPr lang="ru-RU" sz="2400" b="1" dirty="0" err="1" smtClean="0">
                <a:solidFill>
                  <a:schemeClr val="bg1"/>
                </a:solidFill>
                <a:latin typeface="Arial Black" pitchFamily="34" charset="0"/>
              </a:rPr>
              <a:t>гг</a:t>
            </a:r>
            <a:r>
              <a:rPr lang="ru-RU" sz="2400" b="1" dirty="0" smtClean="0">
                <a:solidFill>
                  <a:schemeClr val="bg1"/>
                </a:solidFill>
                <a:latin typeface="Arial Black" pitchFamily="34" charset="0"/>
              </a:rPr>
              <a:t>, Тесла учился в  Реальном училище в                 г. Карловаце</a:t>
            </a:r>
            <a:endParaRPr lang="ru-RU" sz="2400" dirty="0">
              <a:solidFill>
                <a:schemeClr val="bg1"/>
              </a:solidFill>
            </a:endParaRPr>
          </a:p>
        </p:txBody>
      </p:sp>
      <p:sp>
        <p:nvSpPr>
          <p:cNvPr id="10" name="TextBox 9"/>
          <p:cNvSpPr txBox="1"/>
          <p:nvPr/>
        </p:nvSpPr>
        <p:spPr>
          <a:xfrm>
            <a:off x="5868144" y="25360"/>
            <a:ext cx="3096344" cy="6832640"/>
          </a:xfrm>
          <a:prstGeom prst="rect">
            <a:avLst/>
          </a:prstGeom>
          <a:ln w="57150">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b="1" dirty="0" smtClean="0">
                <a:solidFill>
                  <a:schemeClr val="bg1"/>
                </a:solidFill>
                <a:latin typeface="Arial Black" pitchFamily="34" charset="0"/>
              </a:rPr>
              <a:t>Никола  с легкостью получал отличные оценки по всем предметам. Говорят, что учитель еще продолжал диктовать условия задачи, когда Тесла уже давал на нее верный ответ. Его понимание математики и физики было почти интуитивным, словно он родился со всеми этими знаниями, и оставалось только вспоминать что нужно.</a:t>
            </a:r>
          </a:p>
          <a:p>
            <a:endParaRPr lang="ru-RU"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Виктория\Desktop\грац.jpg"/>
          <p:cNvPicPr>
            <a:picLocks noChangeAspect="1" noChangeArrowheads="1"/>
          </p:cNvPicPr>
          <p:nvPr/>
        </p:nvPicPr>
        <p:blipFill>
          <a:blip r:embed="rId2" cstate="print"/>
          <a:srcRect/>
          <a:stretch>
            <a:fillRect/>
          </a:stretch>
        </p:blipFill>
        <p:spPr bwMode="auto">
          <a:xfrm>
            <a:off x="-1" y="0"/>
            <a:ext cx="9097959" cy="6858000"/>
          </a:xfrm>
          <a:prstGeom prst="rect">
            <a:avLst/>
          </a:prstGeom>
          <a:ln>
            <a:noFill/>
          </a:ln>
          <a:effectLst>
            <a:softEdge rad="112500"/>
          </a:effectLst>
        </p:spPr>
      </p:pic>
      <p:graphicFrame>
        <p:nvGraphicFramePr>
          <p:cNvPr id="4" name="Схема 3"/>
          <p:cNvGraphicFramePr/>
          <p:nvPr/>
        </p:nvGraphicFramePr>
        <p:xfrm>
          <a:off x="0" y="-142900"/>
          <a:ext cx="9144000" cy="1267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92480" cy="2369880"/>
          </a:xfrm>
          <a:prstGeom prst="rect">
            <a:avLst/>
          </a:prstGeom>
          <a:noFill/>
        </p:spPr>
        <p:txBody>
          <a:bodyPr wrap="square" rtlCol="0">
            <a:spAutoFit/>
          </a:bodyPr>
          <a:lstStyle/>
          <a:p>
            <a:endParaRPr lang="ru-RU" sz="2500" dirty="0" smtClean="0">
              <a:solidFill>
                <a:srgbClr val="0070C0"/>
              </a:solidFill>
              <a:latin typeface="Arial Black" pitchFamily="34" charset="0"/>
            </a:endParaRPr>
          </a:p>
          <a:p>
            <a:r>
              <a:rPr lang="ru-RU" sz="2500" dirty="0" smtClean="0">
                <a:solidFill>
                  <a:srgbClr val="FFFF00"/>
                </a:solidFill>
                <a:latin typeface="Arial Black" pitchFamily="34" charset="0"/>
              </a:rPr>
              <a:t>                                                                                                   </a:t>
            </a:r>
          </a:p>
          <a:p>
            <a:endParaRPr lang="ru-RU" sz="2500" dirty="0" smtClean="0">
              <a:solidFill>
                <a:srgbClr val="FFFF00"/>
              </a:solidFill>
              <a:latin typeface="Arial Black" pitchFamily="34" charset="0"/>
            </a:endParaRPr>
          </a:p>
          <a:p>
            <a:endParaRPr lang="ru-RU" sz="2400" dirty="0" smtClean="0">
              <a:solidFill>
                <a:srgbClr val="FFFF00"/>
              </a:solidFill>
              <a:latin typeface="Arial Black" pitchFamily="34" charset="0"/>
            </a:endParaRPr>
          </a:p>
          <a:p>
            <a:endParaRPr lang="ru-RU" sz="2400" dirty="0" smtClean="0">
              <a:solidFill>
                <a:srgbClr val="FFFF00"/>
              </a:solidFill>
              <a:latin typeface="Arial Black" pitchFamily="34" charset="0"/>
            </a:endParaRPr>
          </a:p>
          <a:p>
            <a:endParaRPr lang="ru-RU" sz="2500" dirty="0" smtClean="0">
              <a:latin typeface="Arial Black" pitchFamily="34" charset="0"/>
            </a:endParaRPr>
          </a:p>
        </p:txBody>
      </p:sp>
      <p:graphicFrame>
        <p:nvGraphicFramePr>
          <p:cNvPr id="4" name="Схема 3"/>
          <p:cNvGraphicFramePr/>
          <p:nvPr/>
        </p:nvGraphicFramePr>
        <p:xfrm>
          <a:off x="827584" y="1988840"/>
          <a:ext cx="7272808"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71600" y="404664"/>
            <a:ext cx="727280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dirty="0" smtClean="0">
                <a:latin typeface="Arial Black" pitchFamily="34" charset="0"/>
              </a:rPr>
              <a:t>Первые открытия и изобретения.</a:t>
            </a:r>
            <a:endParaRPr lang="ru-RU" sz="2800" dirty="0">
              <a:latin typeface="Arial Black"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179249"/>
            <a:ext cx="4680520" cy="6678751"/>
          </a:xfrm>
          <a:prstGeom prst="rect">
            <a:avLst/>
          </a:prstGeom>
          <a:ln w="57150"/>
          <a:scene3d>
            <a:camera prst="isometricOffAxis2Left"/>
            <a:lightRig rig="threePt" dir="t"/>
          </a:scene3d>
        </p:spPr>
        <p:style>
          <a:lnRef idx="2">
            <a:schemeClr val="accent4"/>
          </a:lnRef>
          <a:fillRef idx="1">
            <a:schemeClr val="lt1"/>
          </a:fillRef>
          <a:effectRef idx="0">
            <a:schemeClr val="accent4"/>
          </a:effectRef>
          <a:fontRef idx="minor">
            <a:schemeClr val="dk1"/>
          </a:fontRef>
        </p:style>
        <p:txBody>
          <a:bodyPr wrap="square" rtlCol="0">
            <a:spAutoFit/>
          </a:bodyPr>
          <a:lstStyle/>
          <a:p>
            <a:r>
              <a:rPr lang="ru-RU" sz="2800" dirty="0" smtClean="0">
                <a:solidFill>
                  <a:schemeClr val="bg1"/>
                </a:solidFill>
                <a:latin typeface="Arial Black" pitchFamily="34" charset="0"/>
              </a:rPr>
              <a:t>В </a:t>
            </a:r>
            <a:r>
              <a:rPr lang="ru-RU" sz="2800" u="sng" dirty="0" smtClean="0">
                <a:solidFill>
                  <a:srgbClr val="C00000"/>
                </a:solidFill>
                <a:latin typeface="Arial Black" pitchFamily="34" charset="0"/>
              </a:rPr>
              <a:t>1884 г.</a:t>
            </a:r>
            <a:r>
              <a:rPr lang="ru-RU" sz="2000" dirty="0" smtClean="0">
                <a:solidFill>
                  <a:schemeClr val="bg1"/>
                </a:solidFill>
                <a:latin typeface="Arial Black" pitchFamily="34" charset="0"/>
              </a:rPr>
              <a:t> в Страсбурге продемонстрировал действующую модель своего асинхронного двигателя,  но осторожные страсбургские буржуа не решились финансировать производство электродвигателей Теслы, предпочитая выждать, пока практика оправдает возлагаемые на них надежды. Тесла был подавлен. Он не мог понять, как можно отвергать проект, который в самое непродолжительное время может дать миру средство облегчить труд человека, неизмеримо повысить его производительность и он решает уехать.</a:t>
            </a:r>
            <a:endParaRPr lang="ru-RU" sz="2000" dirty="0">
              <a:solidFill>
                <a:schemeClr val="bg1"/>
              </a:solidFill>
            </a:endParaRPr>
          </a:p>
        </p:txBody>
      </p:sp>
      <p:pic>
        <p:nvPicPr>
          <p:cNvPr id="41986" name="Picture 2" descr="TN_photo12.jpg"/>
          <p:cNvPicPr>
            <a:picLocks noChangeAspect="1" noChangeArrowheads="1"/>
          </p:cNvPicPr>
          <p:nvPr/>
        </p:nvPicPr>
        <p:blipFill>
          <a:blip r:embed="rId2" cstate="print"/>
          <a:srcRect/>
          <a:stretch>
            <a:fillRect/>
          </a:stretch>
        </p:blipFill>
        <p:spPr bwMode="auto">
          <a:xfrm>
            <a:off x="285720" y="2000240"/>
            <a:ext cx="3357586" cy="2143140"/>
          </a:xfrm>
          <a:prstGeom prst="rect">
            <a:avLst/>
          </a:prstGeom>
          <a:ln w="57150">
            <a:solidFill>
              <a:schemeClr val="tx1"/>
            </a:solidFill>
          </a:ln>
        </p:spPr>
        <p:style>
          <a:lnRef idx="1">
            <a:schemeClr val="accent4"/>
          </a:lnRef>
          <a:fillRef idx="2">
            <a:schemeClr val="accent4"/>
          </a:fillRef>
          <a:effectRef idx="1">
            <a:schemeClr val="accent4"/>
          </a:effectRef>
          <a:fontRef idx="minor">
            <a:schemeClr val="dk1"/>
          </a:fontRef>
        </p:style>
      </p:pic>
      <p:sp>
        <p:nvSpPr>
          <p:cNvPr id="4" name="Прямоугольник 3"/>
          <p:cNvSpPr/>
          <p:nvPr/>
        </p:nvSpPr>
        <p:spPr>
          <a:xfrm>
            <a:off x="714348" y="4643446"/>
            <a:ext cx="266429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1600" b="1" dirty="0" smtClean="0">
                <a:latin typeface="Arial Black" pitchFamily="34" charset="0"/>
              </a:rPr>
              <a:t>Прототип асинхронного двигателя переменного тока</a:t>
            </a:r>
            <a:endParaRPr lang="ru-RU" sz="1600" b="1" dirty="0">
              <a:latin typeface="Arial Black" pitchFamily="34" charset="0"/>
            </a:endParaRPr>
          </a:p>
        </p:txBody>
      </p:sp>
      <p:sp>
        <p:nvSpPr>
          <p:cNvPr id="8" name="TextBox 7"/>
          <p:cNvSpPr txBox="1"/>
          <p:nvPr/>
        </p:nvSpPr>
        <p:spPr>
          <a:xfrm>
            <a:off x="285720" y="214290"/>
            <a:ext cx="342902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dirty="0" smtClean="0">
                <a:latin typeface="Arial Black" pitchFamily="34" charset="0"/>
              </a:rPr>
              <a:t>Первый асинхронный двигатель Теслы</a:t>
            </a:r>
            <a:endParaRPr lang="ru-RU" sz="2000" dirty="0">
              <a:latin typeface="Arial Black" pitchFamily="34" charset="0"/>
            </a:endParaRPr>
          </a:p>
        </p:txBody>
      </p:sp>
    </p:spTree>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12746</TotalTime>
  <Words>2458</Words>
  <Application>Microsoft Office PowerPoint</Application>
  <PresentationFormat>Экран (4:3)</PresentationFormat>
  <Paragraphs>143</Paragraphs>
  <Slides>53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Метро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пу-26</cp:lastModifiedBy>
  <cp:revision>1183</cp:revision>
  <dcterms:created xsi:type="dcterms:W3CDTF">2012-10-29T14:37:01Z</dcterms:created>
  <dcterms:modified xsi:type="dcterms:W3CDTF">2013-06-13T06:33:43Z</dcterms:modified>
</cp:coreProperties>
</file>