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2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A19"/>
    <a:srgbClr val="FBB529"/>
    <a:srgbClr val="0D8B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921" autoAdjust="0"/>
    <p:restoredTop sz="9466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Public\Videos\Sample%20Videos\Wildlife.wmv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714488"/>
            <a:ext cx="8458200" cy="1470025"/>
          </a:xfrm>
        </p:spPr>
        <p:txBody>
          <a:bodyPr>
            <a:noAutofit/>
          </a:bodyPr>
          <a:lstStyle/>
          <a:p>
            <a:r>
              <a:rPr lang="ru-RU" sz="7200" dirty="0" smtClean="0"/>
              <a:t>Загадки звука </a:t>
            </a:r>
            <a:r>
              <a:rPr lang="en-US" sz="7200" dirty="0" smtClean="0"/>
              <a:t>[</a:t>
            </a:r>
            <a:r>
              <a:rPr lang="ru-RU" sz="7200" dirty="0" err="1" smtClean="0"/>
              <a:t>й</a:t>
            </a:r>
            <a:r>
              <a:rPr lang="en-US" sz="7200" dirty="0" smtClean="0"/>
              <a:t>’]</a:t>
            </a:r>
            <a:r>
              <a:rPr lang="ru-RU" sz="7200" dirty="0" smtClean="0"/>
              <a:t> и букв е, ё, </a:t>
            </a:r>
            <a:r>
              <a:rPr lang="ru-RU" sz="7200" dirty="0" err="1" smtClean="0"/>
              <a:t>ю</a:t>
            </a:r>
            <a:r>
              <a:rPr lang="ru-RU" sz="7200" dirty="0" smtClean="0"/>
              <a:t>, я.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472518" cy="3929074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</a:rPr>
              <a:t>Е</a:t>
            </a:r>
            <a:r>
              <a:rPr lang="ru-RU" sz="5400" dirty="0" smtClean="0"/>
              <a:t>ли            </a:t>
            </a:r>
            <a:r>
              <a:rPr lang="ru-RU" sz="5400" dirty="0" smtClean="0">
                <a:solidFill>
                  <a:schemeClr val="tx1"/>
                </a:solidFill>
              </a:rPr>
              <a:t>Е</a:t>
            </a:r>
            <a:r>
              <a:rPr lang="ru-RU" sz="5400" dirty="0" smtClean="0"/>
              <a:t>ле-</a:t>
            </a:r>
            <a:r>
              <a:rPr lang="ru-RU" sz="5400" dirty="0" smtClean="0">
                <a:solidFill>
                  <a:schemeClr val="tx1"/>
                </a:solidFill>
              </a:rPr>
              <a:t>е</a:t>
            </a:r>
            <a:r>
              <a:rPr lang="ru-RU" sz="5400" dirty="0" smtClean="0"/>
              <a:t>ле</a:t>
            </a:r>
            <a:br>
              <a:rPr lang="ru-RU" sz="5400" dirty="0" smtClean="0"/>
            </a:br>
            <a:r>
              <a:rPr lang="en-US" sz="5400" dirty="0" smtClean="0"/>
              <a:t>[</a:t>
            </a:r>
            <a:r>
              <a:rPr lang="ru-RU" sz="5400" dirty="0" err="1" smtClean="0">
                <a:solidFill>
                  <a:srgbClr val="0D8B1C"/>
                </a:solidFill>
              </a:rPr>
              <a:t>й</a:t>
            </a:r>
            <a:r>
              <a:rPr lang="en-US" sz="5400" dirty="0" smtClean="0"/>
              <a:t>‘</a:t>
            </a:r>
            <a:r>
              <a:rPr lang="ru-RU" sz="5400" dirty="0" smtClean="0">
                <a:solidFill>
                  <a:srgbClr val="FF0000"/>
                </a:solidFill>
              </a:rPr>
              <a:t>э</a:t>
            </a:r>
            <a:r>
              <a:rPr lang="en-US" sz="5400" dirty="0" smtClean="0"/>
              <a:t>]</a:t>
            </a:r>
            <a:r>
              <a:rPr lang="ru-RU" sz="5400" dirty="0" smtClean="0"/>
              <a:t>ли      </a:t>
            </a:r>
            <a:r>
              <a:rPr lang="en-US" sz="5400" dirty="0" smtClean="0"/>
              <a:t>[</a:t>
            </a:r>
            <a:r>
              <a:rPr lang="ru-RU" sz="5400" dirty="0" err="1" smtClean="0">
                <a:solidFill>
                  <a:srgbClr val="0D8B1C"/>
                </a:solidFill>
              </a:rPr>
              <a:t>й</a:t>
            </a:r>
            <a:r>
              <a:rPr lang="en-US" sz="5400" dirty="0" smtClean="0"/>
              <a:t>‘</a:t>
            </a:r>
            <a:r>
              <a:rPr lang="ru-RU" sz="5400" dirty="0" smtClean="0">
                <a:solidFill>
                  <a:srgbClr val="FF0000"/>
                </a:solidFill>
              </a:rPr>
              <a:t>э</a:t>
            </a:r>
            <a:r>
              <a:rPr lang="en-US" sz="5400" dirty="0" smtClean="0"/>
              <a:t>]</a:t>
            </a:r>
            <a:r>
              <a:rPr lang="ru-RU" sz="5400" dirty="0" err="1" smtClean="0"/>
              <a:t>ле</a:t>
            </a:r>
            <a:r>
              <a:rPr lang="ru-RU" sz="5400" dirty="0" smtClean="0"/>
              <a:t>-</a:t>
            </a:r>
            <a:r>
              <a:rPr lang="en-US" sz="5400" dirty="0" smtClean="0"/>
              <a:t>[</a:t>
            </a:r>
            <a:r>
              <a:rPr lang="ru-RU" sz="5400" dirty="0" err="1" smtClean="0">
                <a:solidFill>
                  <a:srgbClr val="0D8B1C"/>
                </a:solidFill>
              </a:rPr>
              <a:t>й</a:t>
            </a:r>
            <a:r>
              <a:rPr lang="en-US" sz="5400" dirty="0" smtClean="0"/>
              <a:t>‘</a:t>
            </a:r>
            <a:r>
              <a:rPr lang="ru-RU" sz="5400" dirty="0" smtClean="0">
                <a:solidFill>
                  <a:srgbClr val="FF0000"/>
                </a:solidFill>
              </a:rPr>
              <a:t>э</a:t>
            </a:r>
            <a:r>
              <a:rPr lang="en-US" sz="5400" dirty="0" smtClean="0"/>
              <a:t>]</a:t>
            </a:r>
            <a:r>
              <a:rPr lang="ru-RU" sz="5400" dirty="0" err="1" smtClean="0"/>
              <a:t>ле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500702"/>
            <a:ext cx="2900354" cy="107383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4678" y="2143116"/>
            <a:ext cx="2357454" cy="2286016"/>
          </a:xfrm>
        </p:spPr>
        <p:txBody>
          <a:bodyPr>
            <a:normAutofit/>
          </a:bodyPr>
          <a:lstStyle/>
          <a:p>
            <a:r>
              <a:rPr lang="ru-RU" dirty="0" smtClean="0"/>
              <a:t>В начале слова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61436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sz="5200" dirty="0" smtClean="0"/>
              <a:t>[</a:t>
            </a:r>
            <a:r>
              <a:rPr lang="ru-RU" sz="5200" dirty="0" err="1" smtClean="0">
                <a:solidFill>
                  <a:srgbClr val="0D8B1C"/>
                </a:solidFill>
              </a:rPr>
              <a:t>й</a:t>
            </a:r>
            <a:r>
              <a:rPr lang="en-US" sz="5200" dirty="0" smtClean="0"/>
              <a:t>‘</a:t>
            </a:r>
            <a:r>
              <a:rPr lang="ru-RU" sz="5200" dirty="0" smtClean="0">
                <a:solidFill>
                  <a:srgbClr val="FF0000"/>
                </a:solidFill>
              </a:rPr>
              <a:t>э</a:t>
            </a:r>
            <a:r>
              <a:rPr lang="en-US" sz="5200" dirty="0" smtClean="0"/>
              <a:t>]</a:t>
            </a:r>
            <a:r>
              <a:rPr lang="ru-RU" sz="5200" dirty="0" smtClean="0"/>
              <a:t>                                 е </a:t>
            </a:r>
            <a:endParaRPr lang="ru-RU" sz="5200" dirty="0" smtClean="0"/>
          </a:p>
          <a:p>
            <a:pPr>
              <a:buNone/>
            </a:pPr>
            <a:endParaRPr lang="ru-RU" sz="5200" dirty="0" smtClean="0"/>
          </a:p>
          <a:p>
            <a:pPr>
              <a:buNone/>
            </a:pPr>
            <a:r>
              <a:rPr lang="en-US" sz="5200" dirty="0" smtClean="0"/>
              <a:t>[</a:t>
            </a:r>
            <a:r>
              <a:rPr lang="ru-RU" sz="5200" dirty="0" err="1" smtClean="0">
                <a:solidFill>
                  <a:srgbClr val="0D8B1C"/>
                </a:solidFill>
              </a:rPr>
              <a:t>й</a:t>
            </a:r>
            <a:r>
              <a:rPr lang="en-US" sz="5200" dirty="0" smtClean="0"/>
              <a:t>‘</a:t>
            </a:r>
            <a:r>
              <a:rPr lang="ru-RU" sz="5200" dirty="0" smtClean="0">
                <a:solidFill>
                  <a:srgbClr val="FF0000"/>
                </a:solidFill>
              </a:rPr>
              <a:t>о</a:t>
            </a:r>
            <a:r>
              <a:rPr lang="en-US" sz="5200" dirty="0" smtClean="0"/>
              <a:t>]</a:t>
            </a:r>
            <a:r>
              <a:rPr lang="ru-RU" sz="5200" dirty="0" smtClean="0"/>
              <a:t>                                 ё                       </a:t>
            </a:r>
          </a:p>
          <a:p>
            <a:pPr>
              <a:buNone/>
            </a:pPr>
            <a:endParaRPr lang="en-US" sz="5200" dirty="0" smtClean="0"/>
          </a:p>
          <a:p>
            <a:pPr>
              <a:buNone/>
            </a:pPr>
            <a:r>
              <a:rPr lang="en-US" sz="5200" dirty="0" smtClean="0"/>
              <a:t>[</a:t>
            </a:r>
            <a:r>
              <a:rPr lang="ru-RU" sz="5200" dirty="0" err="1" smtClean="0">
                <a:solidFill>
                  <a:srgbClr val="0D8B1C"/>
                </a:solidFill>
              </a:rPr>
              <a:t>й</a:t>
            </a:r>
            <a:r>
              <a:rPr lang="en-US" sz="5200" dirty="0" smtClean="0"/>
              <a:t>‘</a:t>
            </a:r>
            <a:r>
              <a:rPr lang="ru-RU" sz="5200" dirty="0" smtClean="0">
                <a:solidFill>
                  <a:srgbClr val="FF0000"/>
                </a:solidFill>
              </a:rPr>
              <a:t>у</a:t>
            </a:r>
            <a:r>
              <a:rPr lang="en-US" sz="5200" dirty="0" smtClean="0"/>
              <a:t>]</a:t>
            </a:r>
            <a:r>
              <a:rPr lang="ru-RU" sz="5200" dirty="0" smtClean="0"/>
              <a:t>                                 </a:t>
            </a:r>
            <a:r>
              <a:rPr lang="ru-RU" sz="5200" dirty="0" err="1" smtClean="0"/>
              <a:t>ю</a:t>
            </a:r>
            <a:endParaRPr lang="ru-RU" sz="5200" dirty="0" smtClean="0"/>
          </a:p>
          <a:p>
            <a:pPr>
              <a:buNone/>
            </a:pPr>
            <a:endParaRPr lang="en-US" sz="5200" dirty="0" smtClean="0"/>
          </a:p>
          <a:p>
            <a:pPr>
              <a:buNone/>
            </a:pPr>
            <a:r>
              <a:rPr lang="en-US" sz="5200" dirty="0" smtClean="0"/>
              <a:t>[</a:t>
            </a:r>
            <a:r>
              <a:rPr lang="ru-RU" sz="5200" dirty="0" err="1" smtClean="0">
                <a:solidFill>
                  <a:srgbClr val="0D8B1C"/>
                </a:solidFill>
              </a:rPr>
              <a:t>й</a:t>
            </a:r>
            <a:r>
              <a:rPr lang="en-US" sz="5200" dirty="0" smtClean="0"/>
              <a:t>‘</a:t>
            </a:r>
            <a:r>
              <a:rPr lang="ru-RU" sz="5200" dirty="0" smtClean="0">
                <a:solidFill>
                  <a:srgbClr val="FF0000"/>
                </a:solidFill>
              </a:rPr>
              <a:t>а</a:t>
            </a:r>
            <a:r>
              <a:rPr lang="en-US" sz="5200" dirty="0" smtClean="0"/>
              <a:t>]</a:t>
            </a:r>
            <a:r>
              <a:rPr lang="ru-RU" sz="5200" dirty="0" smtClean="0"/>
              <a:t>                                  я</a:t>
            </a:r>
            <a:endParaRPr lang="ru-RU" sz="5200" dirty="0" smtClean="0"/>
          </a:p>
        </p:txBody>
      </p:sp>
      <p:sp>
        <p:nvSpPr>
          <p:cNvPr id="4" name="Кольцо 3"/>
          <p:cNvSpPr/>
          <p:nvPr/>
        </p:nvSpPr>
        <p:spPr>
          <a:xfrm>
            <a:off x="2643174" y="642918"/>
            <a:ext cx="3214710" cy="5715040"/>
          </a:xfrm>
          <a:prstGeom prst="donut">
            <a:avLst>
              <a:gd name="adj" fmla="val 1846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>
            <a:off x="2214546" y="1214422"/>
            <a:ext cx="4786346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0800000">
            <a:off x="2214546" y="2643182"/>
            <a:ext cx="4857784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0800000">
            <a:off x="2143108" y="4214818"/>
            <a:ext cx="4857784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>
            <a:off x="2214546" y="5715016"/>
            <a:ext cx="4857784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3357554" y="1000108"/>
            <a:ext cx="1785950" cy="57150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786050" y="2500306"/>
            <a:ext cx="2928958" cy="28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786050" y="4000504"/>
            <a:ext cx="2928958" cy="42862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3357554" y="5500702"/>
            <a:ext cx="1785950" cy="35719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857232"/>
            <a:ext cx="8229600" cy="1066800"/>
          </a:xfrm>
        </p:spPr>
        <p:txBody>
          <a:bodyPr>
            <a:noAutofit/>
          </a:bodyPr>
          <a:lstStyle/>
          <a:p>
            <a:r>
              <a:rPr lang="ru-RU" sz="4800" dirty="0" smtClean="0"/>
              <a:t>После буквы согласного 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3000372"/>
            <a:ext cx="8115328" cy="235971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800" dirty="0" smtClean="0"/>
              <a:t>[</a:t>
            </a:r>
            <a:r>
              <a:rPr lang="ru-RU" sz="4800" dirty="0" smtClean="0">
                <a:solidFill>
                  <a:srgbClr val="FF0000"/>
                </a:solidFill>
              </a:rPr>
              <a:t>э</a:t>
            </a:r>
            <a:r>
              <a:rPr lang="en-US" sz="4800" dirty="0" smtClean="0"/>
              <a:t>]</a:t>
            </a:r>
            <a:r>
              <a:rPr lang="ru-RU" sz="4800" dirty="0" smtClean="0"/>
              <a:t>                                 е</a:t>
            </a: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[</a:t>
            </a:r>
            <a:r>
              <a:rPr lang="ru-RU" sz="4800" dirty="0" smtClean="0">
                <a:solidFill>
                  <a:srgbClr val="FF0000"/>
                </a:solidFill>
              </a:rPr>
              <a:t>о</a:t>
            </a:r>
            <a:r>
              <a:rPr lang="en-US" sz="4800" dirty="0" smtClean="0"/>
              <a:t>]</a:t>
            </a:r>
            <a:r>
              <a:rPr lang="ru-RU" sz="4800" dirty="0" smtClean="0"/>
              <a:t>                                 ё</a:t>
            </a: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[</a:t>
            </a:r>
            <a:r>
              <a:rPr lang="ru-RU" sz="4800" dirty="0" smtClean="0">
                <a:solidFill>
                  <a:srgbClr val="FF0000"/>
                </a:solidFill>
              </a:rPr>
              <a:t>у</a:t>
            </a:r>
            <a:r>
              <a:rPr lang="en-US" sz="4800" dirty="0" smtClean="0"/>
              <a:t>]</a:t>
            </a:r>
            <a:r>
              <a:rPr lang="ru-RU" sz="4800" dirty="0" smtClean="0"/>
              <a:t>                                 </a:t>
            </a:r>
            <a:r>
              <a:rPr lang="ru-RU" sz="4800" dirty="0" err="1" smtClean="0"/>
              <a:t>ю</a:t>
            </a:r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[</a:t>
            </a:r>
            <a:r>
              <a:rPr lang="ru-RU" sz="4800" dirty="0" smtClean="0">
                <a:solidFill>
                  <a:srgbClr val="FF0000"/>
                </a:solidFill>
              </a:rPr>
              <a:t>а</a:t>
            </a:r>
            <a:r>
              <a:rPr lang="en-US" sz="4800" dirty="0" smtClean="0"/>
              <a:t>]</a:t>
            </a:r>
            <a:r>
              <a:rPr lang="ru-RU" sz="4800" dirty="0" smtClean="0"/>
              <a:t>                                 я</a:t>
            </a:r>
            <a:endParaRPr lang="ru-RU" sz="4800" dirty="0"/>
          </a:p>
        </p:txBody>
      </p:sp>
      <p:sp>
        <p:nvSpPr>
          <p:cNvPr id="4" name="Кольцо 3"/>
          <p:cNvSpPr/>
          <p:nvPr/>
        </p:nvSpPr>
        <p:spPr>
          <a:xfrm>
            <a:off x="357158" y="785794"/>
            <a:ext cx="8001056" cy="1285884"/>
          </a:xfrm>
          <a:prstGeom prst="donut">
            <a:avLst>
              <a:gd name="adj" fmla="val 2154"/>
            </a:avLst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>
            <a:off x="2071670" y="3500438"/>
            <a:ext cx="4572032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0800000">
            <a:off x="2143108" y="4214818"/>
            <a:ext cx="4572032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>
            <a:off x="2143108" y="5000636"/>
            <a:ext cx="4500594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>
            <a:off x="2143108" y="5786454"/>
            <a:ext cx="4500594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4"/>
          </p:cNvCxnSpPr>
          <p:nvPr/>
        </p:nvCxnSpPr>
        <p:spPr>
          <a:xfrm rot="5400000">
            <a:off x="3857620" y="2571744"/>
            <a:ext cx="1000132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785794"/>
            <a:ext cx="6215106" cy="10668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/>
            </a:r>
            <a:br>
              <a:rPr lang="ru-RU" sz="7200" dirty="0" smtClean="0">
                <a:solidFill>
                  <a:srgbClr val="FF0000"/>
                </a:solidFill>
              </a:rPr>
            </a:br>
            <a:r>
              <a:rPr lang="ru-RU" sz="7200" dirty="0" smtClean="0">
                <a:solidFill>
                  <a:srgbClr val="FF0000"/>
                </a:solidFill>
              </a:rPr>
              <a:t/>
            </a:r>
            <a:br>
              <a:rPr lang="ru-RU" sz="7200" dirty="0" smtClean="0">
                <a:solidFill>
                  <a:srgbClr val="FF0000"/>
                </a:solidFill>
              </a:rPr>
            </a:br>
            <a:r>
              <a:rPr lang="ru-RU" sz="7200" dirty="0" smtClean="0">
                <a:solidFill>
                  <a:srgbClr val="FF0000"/>
                </a:solidFill>
              </a:rPr>
              <a:t/>
            </a:r>
            <a:br>
              <a:rPr lang="ru-RU" sz="7200" dirty="0" smtClean="0">
                <a:solidFill>
                  <a:srgbClr val="FF0000"/>
                </a:solidFill>
              </a:rPr>
            </a:br>
            <a:r>
              <a:rPr lang="ru-RU" sz="7200" dirty="0" err="1" smtClean="0">
                <a:solidFill>
                  <a:srgbClr val="FF0000"/>
                </a:solidFill>
              </a:rPr>
              <a:t>Физминутка</a:t>
            </a:r>
            <a:endParaRPr lang="ru-RU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00548" y="3571876"/>
            <a:ext cx="5043452" cy="32861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52886_1280_8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2" y="1"/>
            <a:ext cx="5029197" cy="3143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hamster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43240" y="1928802"/>
            <a:ext cx="3286132" cy="26800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pilka_nozn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1" y="-1"/>
            <a:ext cx="3357555" cy="35778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well-don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404672"/>
            <a:ext cx="3857620" cy="3453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285992"/>
            <a:ext cx="8229600" cy="1066800"/>
          </a:xfrm>
        </p:spPr>
        <p:txBody>
          <a:bodyPr>
            <a:noAutofit/>
          </a:bodyPr>
          <a:lstStyle/>
          <a:p>
            <a:r>
              <a:rPr lang="ru-RU" sz="6000" dirty="0" smtClean="0"/>
              <a:t>Самостоятельная работа (в тетради для самостоятельных работ)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142844" y="142852"/>
            <a:ext cx="3571900" cy="35719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лыбающееся лицо 4"/>
          <p:cNvSpPr/>
          <p:nvPr/>
        </p:nvSpPr>
        <p:spPr>
          <a:xfrm>
            <a:off x="5429256" y="214290"/>
            <a:ext cx="3571900" cy="3429024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лыбающееся лицо 5"/>
          <p:cNvSpPr/>
          <p:nvPr/>
        </p:nvSpPr>
        <p:spPr>
          <a:xfrm>
            <a:off x="2786050" y="3000372"/>
            <a:ext cx="3571900" cy="3500462"/>
          </a:xfrm>
          <a:prstGeom prst="smileyFace">
            <a:avLst>
              <a:gd name="adj" fmla="val 5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641819">
            <a:off x="3694954" y="929862"/>
            <a:ext cx="5501385" cy="1071554"/>
          </a:xfrm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Спасибо за работу !!!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Солнце 3"/>
          <p:cNvSpPr/>
          <p:nvPr/>
        </p:nvSpPr>
        <p:spPr>
          <a:xfrm>
            <a:off x="0" y="785770"/>
            <a:ext cx="6357982" cy="6072230"/>
          </a:xfrm>
          <a:prstGeom prst="sun">
            <a:avLst>
              <a:gd name="adj" fmla="val 30511"/>
            </a:avLst>
          </a:prstGeom>
          <a:solidFill>
            <a:srgbClr val="FF3A1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>
            <a:noAutofit/>
          </a:bodyPr>
          <a:lstStyle/>
          <a:p>
            <a:r>
              <a:rPr lang="ru-RU" sz="6600" dirty="0" smtClean="0"/>
              <a:t>Цели: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896616"/>
          </a:xfrm>
        </p:spPr>
        <p:txBody>
          <a:bodyPr>
            <a:normAutofit fontScale="92500" lnSpcReduction="10000"/>
          </a:bodyPr>
          <a:lstStyle/>
          <a:p>
            <a:r>
              <a:rPr lang="ru-RU" sz="6000" dirty="0" smtClean="0"/>
              <a:t>Учиться слышать звуки и давать им характеристику.</a:t>
            </a:r>
          </a:p>
          <a:p>
            <a:endParaRPr lang="ru-RU" sz="6000" dirty="0" smtClean="0"/>
          </a:p>
          <a:p>
            <a:r>
              <a:rPr lang="ru-RU" sz="6000" dirty="0" smtClean="0"/>
              <a:t>Учиться выполнять транскрипцию звуков.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86058"/>
            <a:ext cx="3571900" cy="3143272"/>
          </a:xfrm>
        </p:spPr>
        <p:txBody>
          <a:bodyPr>
            <a:normAutofit fontScale="90000"/>
          </a:bodyPr>
          <a:lstStyle/>
          <a:p>
            <a:r>
              <a:rPr lang="ru-RU" sz="7300" dirty="0" smtClean="0">
                <a:solidFill>
                  <a:srgbClr val="FF0000"/>
                </a:solidFill>
              </a:rPr>
              <a:t>Е</a:t>
            </a:r>
            <a:r>
              <a:rPr lang="ru-RU" sz="7300" dirty="0" smtClean="0"/>
              <a:t>нот</a:t>
            </a:r>
            <a:br>
              <a:rPr lang="ru-RU" sz="7300" dirty="0" smtClean="0"/>
            </a:br>
            <a:r>
              <a:rPr lang="ru-RU" sz="7300" dirty="0" smtClean="0"/>
              <a:t/>
            </a:r>
            <a:br>
              <a:rPr lang="ru-RU" sz="7300" dirty="0" smtClean="0"/>
            </a:br>
            <a:r>
              <a:rPr lang="en-US" sz="7300" dirty="0" smtClean="0"/>
              <a:t/>
            </a:r>
            <a:br>
              <a:rPr lang="en-US" sz="7300" dirty="0" smtClean="0"/>
            </a:br>
            <a:r>
              <a:rPr lang="ru-RU" sz="7300" dirty="0" smtClean="0"/>
              <a:t/>
            </a:r>
            <a:br>
              <a:rPr lang="ru-RU" sz="7300" dirty="0" smtClean="0"/>
            </a:br>
            <a:r>
              <a:rPr lang="ru-RU" sz="7300" dirty="0" smtClean="0">
                <a:solidFill>
                  <a:srgbClr val="FF0000"/>
                </a:solidFill>
              </a:rPr>
              <a:t>Е</a:t>
            </a:r>
            <a:r>
              <a:rPr lang="ru-RU" sz="7300" dirty="0" smtClean="0"/>
              <a:t>хидна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3f3a4b7956f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43371" y="0"/>
            <a:ext cx="5000629" cy="3750472"/>
          </a:xfrm>
        </p:spPr>
      </p:pic>
      <p:pic>
        <p:nvPicPr>
          <p:cNvPr id="8" name="Рисунок 7" descr="echidn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6248" y="3648075"/>
            <a:ext cx="4762500" cy="3209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0694" y="1500174"/>
            <a:ext cx="4143404" cy="4357718"/>
          </a:xfrm>
        </p:spPr>
        <p:txBody>
          <a:bodyPr>
            <a:normAutofit fontScale="90000"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Ё</a:t>
            </a:r>
            <a:r>
              <a:rPr lang="ru-RU" sz="6600" dirty="0" smtClean="0"/>
              <a:t>ж</a:t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>
                <a:solidFill>
                  <a:srgbClr val="FF0000"/>
                </a:solidFill>
              </a:rPr>
              <a:t>Ё</a:t>
            </a:r>
            <a:r>
              <a:rPr lang="ru-RU" sz="6600" dirty="0" smtClean="0"/>
              <a:t>рш</a:t>
            </a:r>
            <a:endParaRPr lang="ru-RU" sz="6600" dirty="0"/>
          </a:p>
        </p:txBody>
      </p:sp>
      <p:pic>
        <p:nvPicPr>
          <p:cNvPr id="4" name="Содержимое 3" descr="Da_Hu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714876" cy="3513320"/>
          </a:xfrm>
        </p:spPr>
      </p:pic>
      <p:pic>
        <p:nvPicPr>
          <p:cNvPr id="5" name="Рисунок 4" descr="ers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214686"/>
            <a:ext cx="3786214" cy="36433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4143380"/>
            <a:ext cx="8286808" cy="1857372"/>
          </a:xfrm>
        </p:spPr>
        <p:txBody>
          <a:bodyPr>
            <a:normAutofit/>
          </a:bodyPr>
          <a:lstStyle/>
          <a:p>
            <a:r>
              <a:rPr lang="ru-RU" sz="6600" dirty="0" smtClean="0"/>
              <a:t> </a:t>
            </a:r>
            <a:r>
              <a:rPr lang="ru-RU" sz="6600" dirty="0" smtClean="0">
                <a:solidFill>
                  <a:srgbClr val="FF0000"/>
                </a:solidFill>
              </a:rPr>
              <a:t>Я</a:t>
            </a:r>
            <a:r>
              <a:rPr lang="ru-RU" sz="6600" dirty="0" smtClean="0"/>
              <a:t>стреб          </a:t>
            </a:r>
            <a:r>
              <a:rPr lang="ru-RU" sz="6600" dirty="0" smtClean="0">
                <a:solidFill>
                  <a:srgbClr val="FF0000"/>
                </a:solidFill>
              </a:rPr>
              <a:t>Я</a:t>
            </a:r>
            <a:r>
              <a:rPr lang="ru-RU" sz="6600" dirty="0" smtClean="0"/>
              <a:t>гуар</a:t>
            </a:r>
            <a:endParaRPr lang="ru-RU" sz="6600" dirty="0"/>
          </a:p>
        </p:txBody>
      </p:sp>
      <p:pic>
        <p:nvPicPr>
          <p:cNvPr id="4" name="Содержимое 3" descr="10-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10216" y="1"/>
            <a:ext cx="4633784" cy="3429000"/>
          </a:xfrm>
        </p:spPr>
      </p:pic>
      <p:pic>
        <p:nvPicPr>
          <p:cNvPr id="5" name="Рисунок 4" descr="x_2b8fe1d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42852"/>
            <a:ext cx="4500722" cy="32861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7554" y="285728"/>
            <a:ext cx="4186270" cy="1143008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Ю</a:t>
            </a:r>
            <a:r>
              <a:rPr lang="ru-RU" sz="6600" dirty="0" smtClean="0"/>
              <a:t>рок</a:t>
            </a:r>
            <a:endParaRPr lang="ru-RU" sz="6600" dirty="0"/>
          </a:p>
        </p:txBody>
      </p:sp>
      <p:pic>
        <p:nvPicPr>
          <p:cNvPr id="4" name="Содержимое 3" descr="1245687_yuro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428736"/>
            <a:ext cx="6295127" cy="50720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000240"/>
            <a:ext cx="8229600" cy="1066800"/>
          </a:xfrm>
        </p:spPr>
        <p:txBody>
          <a:bodyPr>
            <a:noAutofit/>
          </a:bodyPr>
          <a:lstStyle/>
          <a:p>
            <a:r>
              <a:rPr lang="ru-RU" sz="8000" dirty="0" err="1" smtClean="0">
                <a:solidFill>
                  <a:srgbClr val="FF0000"/>
                </a:solidFill>
              </a:rPr>
              <a:t>Физминутка</a:t>
            </a:r>
            <a:endParaRPr lang="ru-RU" sz="8000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Wildlife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-1" y="0"/>
            <a:ext cx="9144021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58204" cy="4071950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chemeClr val="tx1"/>
                </a:solidFill>
              </a:rPr>
              <a:t>Ё</a:t>
            </a:r>
            <a:r>
              <a:rPr lang="ru-RU" sz="6600" dirty="0" smtClean="0"/>
              <a:t>жик             Ещ</a:t>
            </a:r>
            <a:r>
              <a:rPr lang="ru-RU" sz="6600" dirty="0" smtClean="0">
                <a:solidFill>
                  <a:schemeClr val="tx1"/>
                </a:solidFill>
              </a:rPr>
              <a:t>ё</a:t>
            </a: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en-US" sz="6600" dirty="0" smtClean="0"/>
              <a:t>[</a:t>
            </a:r>
            <a:r>
              <a:rPr lang="ru-RU" sz="6600" dirty="0" err="1" smtClean="0">
                <a:solidFill>
                  <a:srgbClr val="0D8B1C"/>
                </a:solidFill>
              </a:rPr>
              <a:t>й</a:t>
            </a:r>
            <a:r>
              <a:rPr lang="en-US" sz="6600" dirty="0" smtClean="0"/>
              <a:t>‘</a:t>
            </a:r>
            <a:r>
              <a:rPr lang="ru-RU" sz="6600" dirty="0" smtClean="0">
                <a:solidFill>
                  <a:srgbClr val="FF0000"/>
                </a:solidFill>
              </a:rPr>
              <a:t>о</a:t>
            </a:r>
            <a:r>
              <a:rPr lang="en-US" sz="6600" dirty="0" smtClean="0"/>
              <a:t>]</a:t>
            </a:r>
            <a:r>
              <a:rPr lang="ru-RU" sz="6600" dirty="0" err="1" smtClean="0"/>
              <a:t>жик</a:t>
            </a:r>
            <a:r>
              <a:rPr lang="en-US" sz="6600" dirty="0" smtClean="0"/>
              <a:t>  </a:t>
            </a:r>
            <a:r>
              <a:rPr lang="ru-RU" sz="6600" dirty="0" smtClean="0"/>
              <a:t>     </a:t>
            </a:r>
            <a:r>
              <a:rPr lang="ru-RU" sz="6600" dirty="0" err="1" smtClean="0"/>
              <a:t>ещ</a:t>
            </a:r>
            <a:r>
              <a:rPr lang="en-US" sz="6600" dirty="0" smtClean="0"/>
              <a:t>[</a:t>
            </a:r>
            <a:r>
              <a:rPr lang="ru-RU" sz="6600" dirty="0" smtClean="0">
                <a:solidFill>
                  <a:srgbClr val="FF0000"/>
                </a:solidFill>
              </a:rPr>
              <a:t>о</a:t>
            </a:r>
            <a:r>
              <a:rPr lang="en-US" sz="6600" dirty="0" smtClean="0"/>
              <a:t>]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4" y="5072074"/>
            <a:ext cx="4471990" cy="1679642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70</TotalTime>
  <Words>100</Words>
  <Application>Microsoft Office PowerPoint</Application>
  <PresentationFormat>Экран (4:3)</PresentationFormat>
  <Paragraphs>29</Paragraphs>
  <Slides>17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Городская</vt:lpstr>
      <vt:lpstr>Загадки звука [й’] и букв е, ё, ю, я.</vt:lpstr>
      <vt:lpstr>Цели:</vt:lpstr>
      <vt:lpstr>Енот    Ехидна   </vt:lpstr>
      <vt:lpstr>Ёж    Ёрш</vt:lpstr>
      <vt:lpstr> Ястреб          Ягуар</vt:lpstr>
      <vt:lpstr>Юрок</vt:lpstr>
      <vt:lpstr>Физминутка</vt:lpstr>
      <vt:lpstr>Слайд 8</vt:lpstr>
      <vt:lpstr>Ёжик             Ещё  [й‘о]жик       ещ[о]</vt:lpstr>
      <vt:lpstr>Ели            Еле-еле [й‘э]ли      [й‘э]ле-[й‘э]ле</vt:lpstr>
      <vt:lpstr>В начале слова</vt:lpstr>
      <vt:lpstr>После буквы согласного </vt:lpstr>
      <vt:lpstr>   Физминутка</vt:lpstr>
      <vt:lpstr>Слайд 14</vt:lpstr>
      <vt:lpstr>Самостоятельная работа (в тетради для самостоятельных работ)</vt:lpstr>
      <vt:lpstr>Слайд 16</vt:lpstr>
      <vt:lpstr>Спасибо за работу 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Загадки звука [й’] и букв е, ё, ю, я.</dc:title>
  <dc:creator>Анастасия</dc:creator>
  <cp:lastModifiedBy>user</cp:lastModifiedBy>
  <cp:revision>9</cp:revision>
  <dcterms:created xsi:type="dcterms:W3CDTF">2012-04-05T17:05:11Z</dcterms:created>
  <dcterms:modified xsi:type="dcterms:W3CDTF">2012-04-05T18:26:09Z</dcterms:modified>
</cp:coreProperties>
</file>