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8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D4046-441C-4DB1-9FDA-FCCF0EA918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4C4D3-87B0-4089-BD22-2DDFF96F8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527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4C4D3-87B0-4089-BD22-2DDFF96F83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5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4C4D3-87B0-4089-BD22-2DDFF96F838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56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4C4D3-87B0-4089-BD22-2DDFF96F8386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712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58E9840-E067-46F0-BEFF-646B96E505B9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04AB97-CF52-4CDC-9B19-16F2FFB2BB8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5105400"/>
            <a:ext cx="4280520" cy="1752600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</a:rPr>
              <a:t>Авксентьева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 Зоя Афанасьевна, учитель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физики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МБОУ 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</a:rPr>
              <a:t>Кемпендяйская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 СОШ им. В.И. Иванова»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1032" y="1196752"/>
            <a:ext cx="8317432" cy="2924944"/>
          </a:xfrm>
        </p:spPr>
        <p:txBody>
          <a:bodyPr>
            <a:normAutofit fontScale="90000"/>
          </a:bodyPr>
          <a:lstStyle/>
          <a:p>
            <a:pPr>
              <a:lnSpc>
                <a:spcPts val="3800"/>
              </a:lnSpc>
            </a:pPr>
            <a:r>
              <a:rPr lang="ru-RU" sz="3600" dirty="0">
                <a:solidFill>
                  <a:schemeClr val="accent6">
                    <a:lumMod val="75000"/>
                  </a:schemeClr>
                </a:solidFill>
              </a:rPr>
              <a:t>С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одержание </a:t>
            </a:r>
            <a:r>
              <a:rPr lang="ru-RU" sz="3600" dirty="0">
                <a:solidFill>
                  <a:schemeClr val="accent6">
                    <a:lumMod val="75000"/>
                  </a:schemeClr>
                </a:solidFill>
              </a:rPr>
              <a:t>подготовительной работы по внедрению 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ФГОС   </a:t>
            </a:r>
            <a:b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6">
                    <a:lumMod val="75000"/>
                  </a:schemeClr>
                </a:solidFill>
              </a:rPr>
              <a:t>в основной школе 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по </a:t>
            </a:r>
            <a:r>
              <a:rPr lang="ru-RU" sz="3600" dirty="0">
                <a:solidFill>
                  <a:schemeClr val="accent6">
                    <a:lumMod val="75000"/>
                  </a:schemeClr>
                </a:solidFill>
              </a:rPr>
              <a:t>физике: ресурсы 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кабинета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6252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приборы демонстрационные по </a:t>
            </a:r>
            <a:r>
              <a:rPr lang="ru-RU" dirty="0" smtClean="0"/>
              <a:t>физике</a:t>
            </a:r>
            <a:r>
              <a:rPr lang="en-US" dirty="0" smtClean="0"/>
              <a:t> </a:t>
            </a:r>
            <a:r>
              <a:rPr lang="ru-RU" dirty="0" smtClean="0"/>
              <a:t>на </a:t>
            </a:r>
            <a:r>
              <a:rPr lang="en-US" dirty="0"/>
              <a:t>L</a:t>
            </a:r>
            <a:r>
              <a:rPr lang="ru-RU" dirty="0" smtClean="0"/>
              <a:t>-микро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887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Компьютерный измеритель (блок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USB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Измеритель постоянного магнитного поля (датчик)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Измеритель переменного магнитного поля (датчик)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ионизирующего излучения 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объема газа с контролем температуры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Компьютерный осциллограф. Приставка к осциллографу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Датчик-микрофон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температуры 100</a:t>
            </a:r>
            <a:r>
              <a:rPr lang="ru-RU" baseline="30000" dirty="0" smtClean="0">
                <a:solidFill>
                  <a:schemeClr val="accent2">
                    <a:lumMod val="75000"/>
                  </a:schemeClr>
                </a:solidFill>
              </a:rPr>
              <a:t>0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температуры 1000</a:t>
            </a:r>
            <a:r>
              <a:rPr lang="ru-RU" baseline="30000" dirty="0" smtClean="0">
                <a:solidFill>
                  <a:schemeClr val="accent2">
                    <a:lumMod val="75000"/>
                  </a:schemeClr>
                </a:solidFill>
              </a:rPr>
              <a:t>0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влажности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относительного давления. Опыты с датчиком давления.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Датчик магнитного поля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Оптоэлектрический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датчик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числа оборотов (частоты вращения)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угла поворота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оптической плотности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Датчик электропроводности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9435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8372"/>
            <a:ext cx="8856984" cy="103942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Перечень приборов на </a:t>
            </a:r>
            <a:r>
              <a:rPr lang="en-US" dirty="0" smtClean="0"/>
              <a:t>L</a:t>
            </a:r>
            <a:r>
              <a:rPr lang="ru-RU" dirty="0" smtClean="0"/>
              <a:t>-микро, необходимых  кабинету физики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1676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«Вращение»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«Тепловые явления»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«Геометрическая оптика»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«Механика»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«Определение постоянной Планка»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Электричество 1»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«Электричество 2»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«Электричество 3»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«Электричество 4»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«Волновая оптика»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для демонстрации магнитных полей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для изучения газовых законов</a:t>
            </a:r>
          </a:p>
          <a:p>
            <a:pPr lvl="0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Набор по постоянному электрическому току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04049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Перечень приборов, необходимых кабинету физики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731119"/>
              </p:ext>
            </p:extLst>
          </p:nvPr>
        </p:nvGraphicFramePr>
        <p:xfrm>
          <a:off x="467544" y="1700803"/>
          <a:ext cx="8136905" cy="4983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7633"/>
                <a:gridCol w="1415389"/>
                <a:gridCol w="1643883"/>
              </a:tblGrid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Барометр-анероид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Ведерко Архимеда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Весы с разновесами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Генератор звуковой низкочастотный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9,11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Гигрометр (психрометр)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Графический проектор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Динамометр лабораторный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7,8,9,10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3217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Источник питания 220/24  10 А (</a:t>
                      </a:r>
                      <a:r>
                        <a:rPr lang="ru-RU" sz="1400" dirty="0" err="1">
                          <a:effectLst/>
                        </a:rPr>
                        <a:t>регулир</a:t>
                      </a:r>
                      <a:r>
                        <a:rPr lang="ru-RU" sz="1400" dirty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8,10,11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Источник питания лабораторный ВУ-4М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8,10,11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Камертоны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8,9,11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Маятник Максвелла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7,9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Маятник электростатический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Метр </a:t>
                      </a:r>
                      <a:r>
                        <a:rPr lang="ru-RU" sz="1400" dirty="0" err="1">
                          <a:effectLst/>
                        </a:rPr>
                        <a:t>демонстарционный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7,8,9,10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Набор «Газовые законы»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Набор «Кристаллизация»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8,10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Набор калометрических тел из 4-х тел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8,10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Набор капилляров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Набор лабораторный «Механика»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7,9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Набор лабораторный «Оптика»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  <a:tr h="231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Набор лабораторный «Электричество»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88" marR="282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274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3627811"/>
              </p:ext>
            </p:extLst>
          </p:nvPr>
        </p:nvGraphicFramePr>
        <p:xfrm>
          <a:off x="323528" y="149844"/>
          <a:ext cx="8712968" cy="67081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7109"/>
                <a:gridCol w="1515593"/>
                <a:gridCol w="1760266"/>
              </a:tblGrid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Набор полосовой резины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Набор пружин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Набор тел равного объема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Набор тел равной массы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Палочка стеклянная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Палочка эбонитовая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257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Прибор для демонстрации правила Ленца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Спектральные трубки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Султан электрический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Термометр лабораторный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Термометр спиртовой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Цилиндр мерный с носиком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Шар с кольцом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Штативы изолирующие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Электроплитка 800 Вт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257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Таблица «Шкала электромагнитных волн»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Лабораторный комплект по механике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7,9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257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Лабораторный комплект по молекулярной физике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257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Доска классная металлическая 4-хстворчатая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257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Компьютер с программным обеспечением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Вакуумный колокол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8,10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Электрический насос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7,8,9,10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Насос Шинца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7,8,9,10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Насос Комовского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7,8,9,10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128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Газоразрядные трубки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257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Комплект по электромагнитным волнам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  <a:tr h="257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Комплект цифровых измерителей тока и напряжения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8,10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59" marR="4575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894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 smtClean="0"/>
              <a:t>В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содержание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подготовительной работы по внедрению ФГОС  в основной школе  по физике важную роль играют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обеспечения ресурсов кабинета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951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ФГОС основной школы: </a:t>
            </a:r>
            <a:r>
              <a:rPr lang="en-US" sz="2700" dirty="0" err="1" smtClean="0"/>
              <a:t>Выпускник</a:t>
            </a:r>
            <a:r>
              <a:rPr lang="ru-RU" sz="2700" dirty="0" smtClean="0"/>
              <a:t>   </a:t>
            </a:r>
            <a:r>
              <a:rPr lang="en-US" sz="2700" dirty="0" err="1" smtClean="0"/>
              <a:t>научится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Р</a:t>
            </a:r>
            <a:r>
              <a:rPr lang="ru-RU" b="1" dirty="0" smtClean="0"/>
              <a:t>аспознавать явления</a:t>
            </a:r>
          </a:p>
          <a:p>
            <a:r>
              <a:rPr lang="ru-RU" b="1" dirty="0"/>
              <a:t>Трактовать физический смысл физических величин</a:t>
            </a:r>
          </a:p>
          <a:p>
            <a:r>
              <a:rPr lang="ru-RU" b="1" dirty="0"/>
              <a:t>Анализировать</a:t>
            </a:r>
          </a:p>
          <a:p>
            <a:r>
              <a:rPr lang="ru-RU" b="1" dirty="0" smtClean="0"/>
              <a:t>Использовать формулы физических величин </a:t>
            </a:r>
            <a:r>
              <a:rPr lang="ru-RU" b="1" dirty="0"/>
              <a:t>для </a:t>
            </a:r>
            <a:r>
              <a:rPr lang="ru-RU" b="1" dirty="0" smtClean="0"/>
              <a:t>решения задач</a:t>
            </a:r>
            <a:endParaRPr lang="en-US" b="1" dirty="0" smtClean="0"/>
          </a:p>
          <a:p>
            <a:r>
              <a:rPr lang="ru-RU" b="1" dirty="0" smtClean="0"/>
              <a:t>Проводить </a:t>
            </a:r>
            <a:r>
              <a:rPr lang="ru-RU" b="1" dirty="0"/>
              <a:t>расчеты</a:t>
            </a:r>
          </a:p>
          <a:p>
            <a:r>
              <a:rPr lang="ru-RU" b="1" dirty="0"/>
              <a:t>Решать задачи</a:t>
            </a:r>
          </a:p>
          <a:p>
            <a:r>
              <a:rPr lang="ru-RU" b="1" dirty="0" smtClean="0"/>
              <a:t>Различать </a:t>
            </a:r>
            <a:r>
              <a:rPr lang="ru-RU" b="1" dirty="0"/>
              <a:t>словесную формулировку закона и его математическое </a:t>
            </a:r>
            <a:r>
              <a:rPr lang="ru-RU" b="1" dirty="0" smtClean="0"/>
              <a:t>выражение</a:t>
            </a:r>
            <a:endParaRPr lang="ru-RU" b="1" dirty="0"/>
          </a:p>
          <a:p>
            <a:r>
              <a:rPr lang="ru-RU" b="1" dirty="0"/>
              <a:t>Р</a:t>
            </a:r>
            <a:r>
              <a:rPr lang="ru-RU" b="1" dirty="0" smtClean="0"/>
              <a:t>азличать </a:t>
            </a:r>
            <a:r>
              <a:rPr lang="ru-RU" b="1" dirty="0"/>
              <a:t>основные признаки </a:t>
            </a:r>
            <a:endParaRPr lang="ru-RU" b="1" dirty="0" smtClean="0"/>
          </a:p>
          <a:p>
            <a:endParaRPr lang="ru-RU" dirty="0" smtClean="0"/>
          </a:p>
          <a:p>
            <a:endParaRPr lang="ru-RU" b="1" dirty="0" smtClean="0"/>
          </a:p>
          <a:p>
            <a:endParaRPr lang="ru-RU" dirty="0"/>
          </a:p>
        </p:txBody>
      </p:sp>
      <p:sp>
        <p:nvSpPr>
          <p:cNvPr id="4" name="Пирог 3"/>
          <p:cNvSpPr/>
          <p:nvPr/>
        </p:nvSpPr>
        <p:spPr>
          <a:xfrm rot="19054376">
            <a:off x="395536" y="404664"/>
            <a:ext cx="914400" cy="914400"/>
          </a:xfrm>
          <a:prstGeom prst="pi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8184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8372"/>
            <a:ext cx="8568952" cy="1292436"/>
          </a:xfrm>
        </p:spPr>
        <p:txBody>
          <a:bodyPr>
            <a:normAutofit fontScale="90000"/>
          </a:bodyPr>
          <a:lstStyle/>
          <a:p>
            <a:r>
              <a:rPr lang="ru-RU" dirty="0"/>
              <a:t>ФГОС основной школы:</a:t>
            </a:r>
            <a:r>
              <a:rPr lang="ru-RU" i="1" dirty="0" smtClean="0"/>
              <a:t>  </a:t>
            </a:r>
            <a:br>
              <a:rPr lang="ru-RU" i="1" dirty="0" smtClean="0"/>
            </a:br>
            <a:r>
              <a:rPr lang="ru-RU" sz="2700" i="1" dirty="0" smtClean="0"/>
              <a:t>Выпускник получит возможность научиться: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52600"/>
            <a:ext cx="8568952" cy="477274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i="1" dirty="0"/>
              <a:t>И</a:t>
            </a:r>
            <a:r>
              <a:rPr lang="ru-RU" b="1" i="1" dirty="0" smtClean="0"/>
              <a:t>спользовать </a:t>
            </a:r>
            <a:r>
              <a:rPr lang="ru-RU" b="1" i="1" dirty="0"/>
              <a:t>знания </a:t>
            </a:r>
            <a:endParaRPr lang="ru-RU" b="1" dirty="0"/>
          </a:p>
          <a:p>
            <a:pPr lvl="0"/>
            <a:r>
              <a:rPr lang="ru-RU" b="1" i="1" dirty="0"/>
              <a:t>П</a:t>
            </a:r>
            <a:r>
              <a:rPr lang="ru-RU" b="1" i="1" dirty="0" smtClean="0"/>
              <a:t>риводить </a:t>
            </a:r>
            <a:r>
              <a:rPr lang="ru-RU" b="1" i="1" dirty="0"/>
              <a:t>примеры </a:t>
            </a:r>
            <a:endParaRPr lang="ru-RU" b="1" dirty="0"/>
          </a:p>
          <a:p>
            <a:pPr lvl="0"/>
            <a:r>
              <a:rPr lang="ru-RU" b="1" i="1" dirty="0"/>
              <a:t>Р</a:t>
            </a:r>
            <a:r>
              <a:rPr lang="ru-RU" b="1" i="1" dirty="0" smtClean="0"/>
              <a:t>азличать </a:t>
            </a:r>
            <a:r>
              <a:rPr lang="ru-RU" b="1" i="1" dirty="0"/>
              <a:t>границы применимости физических законов, понимать всеобщий характер фундаментальных законов ограниченность использования частных законов </a:t>
            </a:r>
            <a:endParaRPr lang="ru-RU" b="1" dirty="0"/>
          </a:p>
          <a:p>
            <a:pPr lvl="0"/>
            <a:r>
              <a:rPr lang="ru-RU" b="1" i="1" dirty="0"/>
              <a:t>О</a:t>
            </a:r>
            <a:r>
              <a:rPr lang="ru-RU" b="1" i="1" dirty="0" smtClean="0"/>
              <a:t>владеть </a:t>
            </a:r>
            <a:r>
              <a:rPr lang="ru-RU" b="1" i="1" dirty="0"/>
              <a:t>приемами поиска и формулировки доказательств выдвинутых гипотез и теоретических выводов на основе эмпирически установленных </a:t>
            </a:r>
            <a:r>
              <a:rPr lang="ru-RU" b="1" i="1" dirty="0" smtClean="0"/>
              <a:t>фактов</a:t>
            </a:r>
            <a:endParaRPr lang="ru-RU" b="1" dirty="0"/>
          </a:p>
          <a:p>
            <a:pPr lvl="0"/>
            <a:r>
              <a:rPr lang="ru-RU" b="1" i="1" dirty="0"/>
              <a:t>Н</a:t>
            </a:r>
            <a:r>
              <a:rPr lang="ru-RU" b="1" i="1" dirty="0" smtClean="0"/>
              <a:t>аходить </a:t>
            </a:r>
            <a:r>
              <a:rPr lang="ru-RU" b="1" i="1" dirty="0"/>
              <a:t>адекватную предложенной задаче физическую модель, разрешать проблему на основе имеющихся знаний, оценивать реальность полученного значения физической величины.</a:t>
            </a:r>
            <a:endParaRPr lang="ru-RU" b="1" dirty="0"/>
          </a:p>
          <a:p>
            <a:pPr marL="114300" lv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7-конечная звезда 3"/>
          <p:cNvSpPr/>
          <p:nvPr/>
        </p:nvSpPr>
        <p:spPr>
          <a:xfrm rot="19874217">
            <a:off x="501138" y="269256"/>
            <a:ext cx="592812" cy="606243"/>
          </a:xfrm>
          <a:prstGeom prst="star7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89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Содержание физики</a:t>
            </a:r>
            <a:br>
              <a:rPr lang="ru-RU" dirty="0" smtClean="0"/>
            </a:br>
            <a:r>
              <a:rPr lang="ru-RU" dirty="0" smtClean="0"/>
              <a:t> основной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752" y="1628800"/>
            <a:ext cx="4752528" cy="21602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Физические явления:</a:t>
            </a:r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Механические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Тепловые </a:t>
            </a:r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Электрические и </a:t>
            </a:r>
            <a:r>
              <a:rPr lang="ru-RU" b="1" dirty="0" smtClean="0">
                <a:solidFill>
                  <a:srgbClr val="C00000"/>
                </a:solidFill>
              </a:rPr>
              <a:t>магнитные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Квантовые </a:t>
            </a:r>
            <a:endParaRPr lang="ru-RU" b="1" dirty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ru-RU" b="1" dirty="0">
                <a:solidFill>
                  <a:srgbClr val="C00000"/>
                </a:solidFill>
              </a:rPr>
              <a:t>Элементы </a:t>
            </a:r>
            <a:r>
              <a:rPr lang="ru-RU" b="1" dirty="0" smtClean="0">
                <a:solidFill>
                  <a:srgbClr val="C00000"/>
                </a:solidFill>
              </a:rPr>
              <a:t>астрономии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48336" y="3789040"/>
            <a:ext cx="5184576" cy="2862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Идеальные объекты – физические 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модели: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Материальная точка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Инерциальная система отсчета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Модель строения газов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Модель строения жидкостей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Модель строения твердых тел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Планетарная модель атома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Нуклонная модель атомного ядра</a:t>
            </a:r>
          </a:p>
        </p:txBody>
      </p:sp>
      <p:sp>
        <p:nvSpPr>
          <p:cNvPr id="5" name="5-конечная звезда 4"/>
          <p:cNvSpPr/>
          <p:nvPr/>
        </p:nvSpPr>
        <p:spPr>
          <a:xfrm rot="20740925">
            <a:off x="611560" y="476672"/>
            <a:ext cx="914400" cy="91440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824324"/>
            <a:ext cx="3619654" cy="2862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Реальные объекты:</a:t>
            </a:r>
          </a:p>
          <a:p>
            <a:pPr lvl="0" indent="360000">
              <a:buFont typeface="Arial" pitchFamily="34" charset="0"/>
              <a:buChar char="•"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Приборы</a:t>
            </a:r>
          </a:p>
          <a:p>
            <a:pPr lvl="0" indent="360000">
              <a:buFont typeface="Arial" pitchFamily="34" charset="0"/>
              <a:buChar char="•"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Механизмы</a:t>
            </a:r>
          </a:p>
          <a:p>
            <a:pPr lvl="0" indent="360000">
              <a:buFont typeface="Arial" pitchFamily="34" charset="0"/>
              <a:buChar char="•"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Планеты земной группы</a:t>
            </a:r>
          </a:p>
          <a:p>
            <a:pPr lvl="0" indent="360000">
              <a:buFont typeface="Arial" pitchFamily="34" charset="0"/>
              <a:buChar char="•"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Планеты-гиганты</a:t>
            </a:r>
          </a:p>
          <a:p>
            <a:pPr lvl="0" indent="360000">
              <a:buFont typeface="Arial" pitchFamily="34" charset="0"/>
              <a:buChar char="•"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Малые тела Солнечной системы и больших планет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70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7674"/>
            <a:ext cx="8260672" cy="788380"/>
          </a:xfrm>
        </p:spPr>
        <p:txBody>
          <a:bodyPr>
            <a:normAutofit/>
          </a:bodyPr>
          <a:lstStyle/>
          <a:p>
            <a:r>
              <a:rPr lang="ru-RU" dirty="0"/>
              <a:t>Физические явления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4752528" cy="50405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 smtClean="0">
                <a:solidFill>
                  <a:schemeClr val="accent2">
                    <a:lumMod val="75000"/>
                  </a:schemeClr>
                </a:solidFill>
              </a:rPr>
              <a:t>Равномерное </a:t>
            </a: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и равноускоренное прямолинейное движение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Свободное падение тел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Невесомость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Равномерное движение по окружности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Инерция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Взаимодействие тел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Передача давления твердыми телами, жидкостями и газами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Атмосферное давление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Плавание тел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Равновесие твердых тел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Колебательное движение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Резонанс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Волновое движение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Диффузия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Изменение объема тел при нагревании (охлаждении)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Большая сжимаемость газов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Малая сжимаемость жидкостей и твердых тел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>
                <a:solidFill>
                  <a:schemeClr val="accent2">
                    <a:lumMod val="75000"/>
                  </a:schemeClr>
                </a:solidFill>
              </a:rPr>
              <a:t>Тепловое равновесие</a:t>
            </a: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 smtClean="0">
                <a:solidFill>
                  <a:schemeClr val="accent2">
                    <a:lumMod val="75000"/>
                  </a:schemeClr>
                </a:solidFill>
              </a:rPr>
              <a:t>Испарение</a:t>
            </a:r>
          </a:p>
          <a:p>
            <a:pPr mar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400" b="1" dirty="0" smtClean="0">
                <a:solidFill>
                  <a:schemeClr val="accent2">
                    <a:lumMod val="75000"/>
                  </a:schemeClr>
                </a:solidFill>
              </a:rPr>
              <a:t>Конденсация</a:t>
            </a:r>
          </a:p>
          <a:p>
            <a:pPr marL="0" indent="360000">
              <a:spcBef>
                <a:spcPts val="0"/>
              </a:spcBef>
              <a:buFont typeface="+mj-lt"/>
              <a:buAutoNum type="arabicPeriod"/>
            </a:pPr>
            <a:r>
              <a:rPr lang="ru-RU" sz="6600" b="1" dirty="0" smtClean="0">
                <a:solidFill>
                  <a:schemeClr val="accent2">
                    <a:lumMod val="75000"/>
                  </a:schemeClr>
                </a:solidFill>
              </a:rPr>
              <a:t>Плавление</a:t>
            </a:r>
            <a:endParaRPr lang="ru-RU" sz="6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lvl="0" indent="360000">
              <a:spcBef>
                <a:spcPts val="0"/>
              </a:spcBef>
              <a:buFont typeface="+mj-lt"/>
              <a:buAutoNum type="arabicPeriod"/>
            </a:pPr>
            <a:endParaRPr lang="ru-RU" sz="64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60032" y="1628800"/>
            <a:ext cx="4104456" cy="50167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Кристаллизация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Кипение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Влажность воздуха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Различные способы теплопередачи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Электризация тел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Взаимодействие зарядов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Нагревание проводника с током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Взаимодействие магнитов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Электромагнитная индукция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Действие магнитного поля на проводник с током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Прямолинейное распространение света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Отражение и преломление света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Дисперсия света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Естественная и искусственная радиоактивность</a:t>
            </a:r>
          </a:p>
          <a:p>
            <a:pPr lvl="0" indent="360000">
              <a:buFont typeface="+mj-lt"/>
              <a:buAutoNum type="arabicPeriod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Возникновение линейчатого спектра излучения</a:t>
            </a:r>
          </a:p>
        </p:txBody>
      </p:sp>
      <p:sp>
        <p:nvSpPr>
          <p:cNvPr id="5" name="Овал 4"/>
          <p:cNvSpPr/>
          <p:nvPr/>
        </p:nvSpPr>
        <p:spPr>
          <a:xfrm>
            <a:off x="467544" y="404664"/>
            <a:ext cx="914400" cy="9144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912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Физические величины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3960440" cy="511256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 smtClean="0">
                <a:solidFill>
                  <a:schemeClr val="accent2">
                    <a:lumMod val="75000"/>
                  </a:schemeClr>
                </a:solidFill>
              </a:rPr>
              <a:t>Путь</a:t>
            </a:r>
            <a:endParaRPr lang="ru-RU" sz="55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Скорость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Ускорение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Масса тела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Плотность вещества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Сила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Давление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Импульс тела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Кинетическая энергия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Потенциальная энергия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Механическая работа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Механическая мощность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 КПД простого механизма,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Сила трения скольжения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Амплитуда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Период колебаний 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Частота колебаний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i="1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Длина волны </a:t>
            </a:r>
          </a:p>
          <a:p>
            <a:pPr marL="0" lvl="0" indent="360000">
              <a:lnSpc>
                <a:spcPts val="13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Скорость распространения волны</a:t>
            </a:r>
          </a:p>
          <a:p>
            <a:pPr marL="0" lvl="0" indent="360000">
              <a:lnSpc>
                <a:spcPts val="13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5500" b="1" dirty="0">
                <a:solidFill>
                  <a:schemeClr val="accent2">
                    <a:lumMod val="75000"/>
                  </a:schemeClr>
                </a:solidFill>
              </a:rPr>
              <a:t>Сила </a:t>
            </a:r>
            <a:r>
              <a:rPr lang="ru-RU" sz="5500" b="1" dirty="0" smtClean="0">
                <a:solidFill>
                  <a:schemeClr val="accent2">
                    <a:lumMod val="75000"/>
                  </a:schemeClr>
                </a:solidFill>
              </a:rPr>
              <a:t>тока</a:t>
            </a:r>
          </a:p>
          <a:p>
            <a:pPr marL="0" lvl="0" indent="360000">
              <a:lnSpc>
                <a:spcPts val="13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Электрическое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напряжение</a:t>
            </a:r>
            <a:endParaRPr lang="ru-RU" sz="55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360000">
              <a:lnSpc>
                <a:spcPts val="1300"/>
              </a:lnSpc>
              <a:spcBef>
                <a:spcPts val="0"/>
              </a:spcBef>
              <a:buFont typeface="+mj-lt"/>
              <a:buAutoNum type="arabicPeriod"/>
            </a:pPr>
            <a:endParaRPr lang="ru-RU" sz="4900" b="1" dirty="0"/>
          </a:p>
          <a:p>
            <a:pPr>
              <a:lnSpc>
                <a:spcPts val="1300"/>
              </a:lnSpc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3968" y="1670100"/>
            <a:ext cx="4774604" cy="4524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Электрическое сопротивление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Удельное сопротивление вещества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Работа тока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Мощность тока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Фокусное расстояние 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Оптическая сила линзы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Формулы расчета э/сопротивления при последовательном соединении проводников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Формула расчета э/сопротивления при параллельном соединении проводников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Скорость электромагнитных волн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Длина волны света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Частота световой волны</a:t>
            </a:r>
          </a:p>
          <a:p>
            <a:pPr lvl="0" indent="3600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Период полураспада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7-конечная звезда 4"/>
          <p:cNvSpPr/>
          <p:nvPr/>
        </p:nvSpPr>
        <p:spPr>
          <a:xfrm rot="19874217">
            <a:off x="524238" y="464426"/>
            <a:ext cx="747024" cy="741794"/>
          </a:xfrm>
          <a:prstGeom prst="star7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27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92436"/>
          </a:xfrm>
        </p:spPr>
        <p:txBody>
          <a:bodyPr>
            <a:normAutofit/>
          </a:bodyPr>
          <a:lstStyle/>
          <a:p>
            <a:r>
              <a:rPr lang="ru-RU" i="1" dirty="0"/>
              <a:t>Фундаментальные физические законы</a:t>
            </a:r>
            <a:r>
              <a:rPr lang="ru-RU" i="1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52600"/>
            <a:ext cx="7776864" cy="47727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lvl="0" indent="-457200"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Закон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сохранения механической энергии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lvl="0" indent="-457200">
              <a:buFont typeface="+mj-lt"/>
              <a:buAutoNum type="arabicPeriod"/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Закон сохранения импульса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lvl="0" indent="-457200">
              <a:buFont typeface="+mj-lt"/>
              <a:buAutoNum type="arabicPeriod"/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Закон всемирного тяготения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lvl="0" indent="-457200">
              <a:buFont typeface="+mj-lt"/>
              <a:buAutoNum type="arabicPeriod"/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Закон сохранения энергии в тепловых процессах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lvl="0" indent="-457200">
              <a:buFont typeface="+mj-lt"/>
              <a:buAutoNum type="arabicPeriod"/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Закон сохранения электрического заряда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lvl="0" indent="-457200">
              <a:buFont typeface="+mj-lt"/>
              <a:buAutoNum type="arabicPeriod"/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Закон сохранения энергии в квантовых явлениях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indent="-45720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5-конечная звезда 3"/>
          <p:cNvSpPr/>
          <p:nvPr/>
        </p:nvSpPr>
        <p:spPr>
          <a:xfrm rot="20740925">
            <a:off x="611560" y="476672"/>
            <a:ext cx="914400" cy="914400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20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Частные физические законы</a:t>
            </a:r>
            <a:r>
              <a:rPr lang="ru-RU" i="1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71500" indent="-457200"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II и III законы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Ньютона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 Гука</a:t>
            </a: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 Паскаля</a:t>
            </a: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 Архимеда</a:t>
            </a: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 Ома для участка цепи</a:t>
            </a: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 Джоуля-Ленца</a:t>
            </a: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 прямолинейного распространения света</a:t>
            </a: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 отражения света</a:t>
            </a: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 преломления света</a:t>
            </a: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 сохранения массового числа</a:t>
            </a:r>
          </a:p>
          <a:p>
            <a:pPr marL="571500" indent="-457200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Закономерности излучения и поглощения света атомом</a:t>
            </a:r>
          </a:p>
          <a:p>
            <a:pPr marL="114300" indent="0">
              <a:buNone/>
            </a:pPr>
            <a:endParaRPr lang="ru-RU" dirty="0"/>
          </a:p>
        </p:txBody>
      </p:sp>
      <p:sp>
        <p:nvSpPr>
          <p:cNvPr id="4" name="Лента лицом вверх 3"/>
          <p:cNvSpPr/>
          <p:nvPr/>
        </p:nvSpPr>
        <p:spPr>
          <a:xfrm rot="19776935">
            <a:off x="228447" y="352346"/>
            <a:ext cx="766814" cy="399397"/>
          </a:xfrm>
          <a:prstGeom prst="ribbon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85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96944" cy="1039427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ресурсы 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кабинета: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50405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457200">
              <a:buAutoNum type="arabicPeriod"/>
            </a:pPr>
            <a:r>
              <a:rPr lang="ru-RU" b="1" dirty="0" smtClean="0">
                <a:solidFill>
                  <a:srgbClr val="00B050"/>
                </a:solidFill>
              </a:rPr>
              <a:t>Портреты физиков</a:t>
            </a:r>
          </a:p>
          <a:p>
            <a:pPr marL="571500" indent="-457200">
              <a:buAutoNum type="arabicPeriod"/>
            </a:pPr>
            <a:r>
              <a:rPr lang="ru-RU" b="1" dirty="0" smtClean="0">
                <a:solidFill>
                  <a:srgbClr val="00B050"/>
                </a:solidFill>
              </a:rPr>
              <a:t>Планы рассказов элементов физических знаний</a:t>
            </a:r>
          </a:p>
          <a:p>
            <a:pPr marL="571500" indent="-457200">
              <a:buFont typeface="Arial" pitchFamily="34" charset="0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Обобщающие таблицы (26 экз.)</a:t>
            </a:r>
          </a:p>
          <a:p>
            <a:pPr marL="571500" indent="-457200"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Информационно-коммуникативные технологии</a:t>
            </a:r>
          </a:p>
          <a:p>
            <a:pPr marL="571500" indent="-457200"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Цифровые образовательные ресурсы</a:t>
            </a:r>
          </a:p>
          <a:p>
            <a:pPr marL="571500" indent="-457200"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Учебно-методический комплект</a:t>
            </a:r>
          </a:p>
          <a:p>
            <a:pPr marL="571500" indent="-457200">
              <a:buAutoNum type="arabicPeriod"/>
            </a:pP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Профориентационная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работа</a:t>
            </a:r>
          </a:p>
          <a:p>
            <a:pPr marL="571500" indent="-457200">
              <a:buFont typeface="Arial" pitchFamily="34" charset="0"/>
              <a:buAutoNum type="arabicPeriod"/>
            </a:pPr>
            <a:r>
              <a:rPr lang="ru-RU" b="1" dirty="0">
                <a:solidFill>
                  <a:srgbClr val="00B050"/>
                </a:solidFill>
              </a:rPr>
              <a:t>Контрольные измерительные материалы</a:t>
            </a:r>
          </a:p>
          <a:p>
            <a:pPr marL="571500" indent="-457200"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Подготовка к ЕГЭ (ГИА)</a:t>
            </a:r>
          </a:p>
          <a:p>
            <a:pPr marL="571500" indent="-457200">
              <a:buFont typeface="Arial" pitchFamily="34" charset="0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Перечень приборов и материалов по ФГОС</a:t>
            </a:r>
          </a:p>
          <a:p>
            <a:pPr marL="571500" indent="-457200">
              <a:buFont typeface="Arial" pitchFamily="34" charset="0"/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Законы физики (формулы)</a:t>
            </a:r>
            <a:endParaRPr lang="ru-RU" b="1" dirty="0">
              <a:solidFill>
                <a:srgbClr val="002060"/>
              </a:solidFill>
            </a:endParaRPr>
          </a:p>
          <a:p>
            <a:pPr marL="571500" indent="-4572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Лаборант кабинета физики</a:t>
            </a:r>
          </a:p>
          <a:p>
            <a:pPr marL="571500" indent="-457200">
              <a:buAutoNum type="arabicPeriod"/>
            </a:pPr>
            <a:endParaRPr lang="ru-RU" dirty="0" smtClean="0"/>
          </a:p>
          <a:p>
            <a:pPr marL="571500" indent="-457200">
              <a:buAutoNum type="arabicPeriod"/>
            </a:pPr>
            <a:endParaRPr lang="ru-RU" dirty="0" smtClean="0"/>
          </a:p>
          <a:p>
            <a:pPr marL="5715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76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126</TotalTime>
  <Words>892</Words>
  <Application>Microsoft Office PowerPoint</Application>
  <PresentationFormat>Экран (4:3)</PresentationFormat>
  <Paragraphs>322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Аптека</vt:lpstr>
      <vt:lpstr>Содержание подготовительной работы по внедрению ФГОС     в основной школе  по физике: ресурсы кабинета  </vt:lpstr>
      <vt:lpstr>ФГОС основной школы: Выпускник   научится</vt:lpstr>
      <vt:lpstr>ФГОС основной школы:   Выпускник получит возможность научиться: </vt:lpstr>
      <vt:lpstr>Содержание физики  основной школы</vt:lpstr>
      <vt:lpstr>Физические явления:</vt:lpstr>
      <vt:lpstr>Физические величины:</vt:lpstr>
      <vt:lpstr>Фундаментальные физические законы:</vt:lpstr>
      <vt:lpstr>Частные физические законы:</vt:lpstr>
      <vt:lpstr>ресурсы кабинета:</vt:lpstr>
      <vt:lpstr>приборы демонстрационные по физике на L-микро</vt:lpstr>
      <vt:lpstr>Перечень приборов на L-микро, необходимых  кабинету физики</vt:lpstr>
      <vt:lpstr>Перечень приборов, необходимых кабинету физики</vt:lpstr>
      <vt:lpstr>Презентация PowerPoint</vt:lpstr>
      <vt:lpstr>Вывод: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Содержание подготовительной работы по внедрению ФГОС     в основной школе  по физике: ресурсы кабинета  </dc:title>
  <dc:creator>User</dc:creator>
  <cp:lastModifiedBy>User</cp:lastModifiedBy>
  <cp:revision>12</cp:revision>
  <dcterms:created xsi:type="dcterms:W3CDTF">2012-04-19T09:33:03Z</dcterms:created>
  <dcterms:modified xsi:type="dcterms:W3CDTF">2013-01-28T01:46:36Z</dcterms:modified>
</cp:coreProperties>
</file>