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legacyDiagramTex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79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310" r:id="rId14"/>
    <p:sldId id="311" r:id="rId15"/>
    <p:sldId id="293" r:id="rId16"/>
    <p:sldId id="291" r:id="rId17"/>
    <p:sldId id="307" r:id="rId18"/>
    <p:sldId id="302" r:id="rId19"/>
    <p:sldId id="305" r:id="rId20"/>
    <p:sldId id="306" r:id="rId21"/>
    <p:sldId id="309" r:id="rId22"/>
    <p:sldId id="303" r:id="rId23"/>
    <p:sldId id="317" r:id="rId24"/>
    <p:sldId id="316" r:id="rId25"/>
    <p:sldId id="315" r:id="rId26"/>
    <p:sldId id="314" r:id="rId27"/>
    <p:sldId id="318" r:id="rId28"/>
    <p:sldId id="313" r:id="rId29"/>
    <p:sldId id="330" r:id="rId30"/>
    <p:sldId id="331" r:id="rId31"/>
    <p:sldId id="332" r:id="rId32"/>
    <p:sldId id="333" r:id="rId33"/>
    <p:sldId id="334" r:id="rId34"/>
    <p:sldId id="335" r:id="rId35"/>
    <p:sldId id="336" r:id="rId36"/>
    <p:sldId id="337" r:id="rId37"/>
    <p:sldId id="338" r:id="rId38"/>
    <p:sldId id="339" r:id="rId39"/>
    <p:sldId id="340" r:id="rId40"/>
    <p:sldId id="341" r:id="rId41"/>
    <p:sldId id="312" r:id="rId4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1BCD"/>
    <a:srgbClr val="FF9900"/>
    <a:srgbClr val="991758"/>
    <a:srgbClr val="FF3300"/>
    <a:srgbClr val="6666FF"/>
    <a:srgbClr val="131383"/>
    <a:srgbClr val="009900"/>
    <a:srgbClr val="66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microsoft.com/office/2006/relationships/legacyDocTextInfo" Target="legacyDocTextInfo.bin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/Relationships>
</file>

<file path=ppt/drawings/_rels/vmlDrawing2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6.bin"/><Relationship Id="rId2" Type="http://schemas.microsoft.com/office/2006/relationships/legacyDiagramText" Target="legacyDiagramText5.bin"/><Relationship Id="rId1" Type="http://schemas.microsoft.com/office/2006/relationships/legacyDiagramText" Target="legacyDiagramText4.bin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92500" y="1052513"/>
            <a:ext cx="5183188" cy="1470025"/>
          </a:xfrm>
        </p:spPr>
        <p:txBody>
          <a:bodyPr/>
          <a:lstStyle>
            <a:lvl1pPr algn="r">
              <a:defRPr sz="2800">
                <a:solidFill>
                  <a:srgbClr val="E27100"/>
                </a:solidFill>
              </a:defRPr>
            </a:lvl1pPr>
          </a:lstStyle>
          <a:p>
            <a:r>
              <a:rPr lang="ru-RU"/>
              <a:t>Название презентации</a:t>
            </a:r>
            <a:br>
              <a:rPr lang="ru-RU"/>
            </a:br>
            <a:r>
              <a:rPr lang="ru-RU"/>
              <a:t>и имя докладчика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>
              <a:defRPr/>
            </a:lvl1pPr>
          </a:lstStyle>
          <a:p>
            <a:fld id="{71823951-35A6-4C8D-BDD8-7622FF635CF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D02BD1-5F4F-423C-80C4-048FF2B8C1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72313" y="115888"/>
            <a:ext cx="2071687" cy="57610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52488" y="115888"/>
            <a:ext cx="6067425" cy="57610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5CC616-C590-41AA-A595-1C611A4D02C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158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52488" y="1949450"/>
            <a:ext cx="7845425" cy="39274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097C5F-A5BC-4DA3-B593-A4D9D2DCA1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38D7E6-A3AD-479F-A606-2B83DEB349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F6C82E-4015-4853-B2BC-BAED5DB515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02EE1C-4178-426F-BF64-36D0D6ADF3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52488" y="1949450"/>
            <a:ext cx="3846512" cy="3927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1400" y="1949450"/>
            <a:ext cx="3846513" cy="3927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426587-7317-42F7-A4C4-AEC6BC5001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EE675F-8984-4AC3-A2D2-A50B9EFAFD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3ECB4D-43FC-40CC-8BDE-DA59781C672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2C8BC0-BF26-48C9-961A-2F824EFC253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5AFB11-2F19-49D5-9F88-0ABA40C7FF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BB719C-89E9-4610-885D-D394B326ED7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158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</a:t>
            </a:r>
            <a:br>
              <a:rPr lang="ru-RU" smtClean="0"/>
            </a:br>
            <a:r>
              <a:rPr lang="ru-RU" smtClean="0"/>
              <a:t>Можно в две строки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2488" y="1949450"/>
            <a:ext cx="7845425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6013" y="6365875"/>
            <a:ext cx="5492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200">
                <a:solidFill>
                  <a:schemeClr val="bg1"/>
                </a:solidFill>
              </a:defRPr>
            </a:lvl1pPr>
          </a:lstStyle>
          <a:p>
            <a:fld id="{ADB7BDB6-C782-43C0-A97A-65CFE2AAD1E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1" r:id="rId13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9pPr>
    </p:titleStyle>
    <p:bodyStyle>
      <a:lvl1pPr marL="266700" indent="-2667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200">
          <a:solidFill>
            <a:srgbClr val="2C2C84"/>
          </a:solidFill>
          <a:latin typeface="+mn-lt"/>
          <a:ea typeface="+mn-ea"/>
          <a:cs typeface="+mn-cs"/>
        </a:defRPr>
      </a:lvl1pPr>
      <a:lvl2pPr marL="712788" indent="-180975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2C2C84"/>
          </a:solidFill>
          <a:latin typeface="+mn-lt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2C2C84"/>
          </a:solidFill>
          <a:latin typeface="+mn-lt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2C2C8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8.xml"/><Relationship Id="rId7" Type="http://schemas.openxmlformats.org/officeDocument/2006/relationships/slide" Target="slide12.xml"/><Relationship Id="rId12" Type="http://schemas.openxmlformats.org/officeDocument/2006/relationships/image" Target="../media/image33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slide" Target="slide18.xml"/><Relationship Id="rId5" Type="http://schemas.openxmlformats.org/officeDocument/2006/relationships/slide" Target="slide10.xml"/><Relationship Id="rId10" Type="http://schemas.openxmlformats.org/officeDocument/2006/relationships/slide" Target="slide15.xml"/><Relationship Id="rId4" Type="http://schemas.openxmlformats.org/officeDocument/2006/relationships/slide" Target="slide9.xml"/><Relationship Id="rId9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2209800"/>
            <a:ext cx="6400800" cy="1752600"/>
          </a:xfrm>
        </p:spPr>
        <p:txBody>
          <a:bodyPr/>
          <a:lstStyle/>
          <a:p>
            <a:pPr eaLnBrk="1" hangingPunct="1"/>
            <a:r>
              <a:rPr lang="ru-RU" sz="3200" b="1" i="1" dirty="0" smtClean="0">
                <a:solidFill>
                  <a:srgbClr val="FF9900"/>
                </a:solidFill>
              </a:rPr>
              <a:t>Классный час, посвященный выбору профессий</a:t>
            </a:r>
            <a:r>
              <a:rPr lang="ru-RU" sz="3200" b="1" dirty="0" smtClean="0">
                <a:solidFill>
                  <a:srgbClr val="FF9900"/>
                </a:solidFill>
              </a:rPr>
              <a:t> </a:t>
            </a:r>
          </a:p>
          <a:p>
            <a:pPr eaLnBrk="1" hangingPunct="1"/>
            <a:endParaRPr lang="ru-RU" sz="3200" b="1" dirty="0" smtClean="0">
              <a:solidFill>
                <a:srgbClr val="FF9900"/>
              </a:solidFill>
            </a:endParaRPr>
          </a:p>
        </p:txBody>
      </p:sp>
      <p:sp>
        <p:nvSpPr>
          <p:cNvPr id="61445" name="WordArt 5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8610600" cy="1811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500" kern="10" dirty="0" smtClean="0">
                <a:ln w="1270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Impact"/>
              </a:rPr>
              <a:t>Моё</a:t>
            </a:r>
            <a:r>
              <a:rPr lang="ru-RU" sz="3600" kern="10" dirty="0" smtClean="0">
                <a:ln w="1270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ru-RU" sz="3600" kern="10" dirty="0" smtClean="0">
                <a:ln w="1270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Impact"/>
              </a:rPr>
              <a:t>будущее</a:t>
            </a:r>
            <a:r>
              <a:rPr lang="ru-RU" sz="3600" kern="10" dirty="0" smtClean="0">
                <a:ln w="1270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– в моей профессии </a:t>
            </a:r>
            <a:endParaRPr lang="ru-RU" sz="3600" kern="10" dirty="0">
              <a:ln w="12700">
                <a:solidFill>
                  <a:srgbClr val="FF9900"/>
                </a:solidFill>
                <a:round/>
                <a:headEnd/>
                <a:tailEnd/>
              </a:ln>
              <a:solidFill>
                <a:srgbClr val="3366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  <p:bldP spid="6144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Человек – знаковая система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noFill/>
        </p:spPr>
        <p:txBody>
          <a:bodyPr/>
          <a:lstStyle/>
          <a:p>
            <a:pPr marL="609600" indent="-609600" algn="just" eaLnBrk="1" hangingPunct="1">
              <a:buFont typeface="Wingdings" pitchFamily="2" charset="2"/>
              <a:buChar char="v"/>
            </a:pPr>
            <a:r>
              <a:rPr lang="ru-RU" sz="3200" b="1" dirty="0" smtClean="0">
                <a:solidFill>
                  <a:srgbClr val="002060"/>
                </a:solidFill>
              </a:rPr>
              <a:t>бухгалтер</a:t>
            </a:r>
          </a:p>
          <a:p>
            <a:pPr marL="609600" indent="-609600" algn="just" eaLnBrk="1" hangingPunct="1">
              <a:buFont typeface="Wingdings" pitchFamily="2" charset="2"/>
              <a:buChar char="v"/>
            </a:pPr>
            <a:r>
              <a:rPr lang="ru-RU" sz="3200" b="1" dirty="0" smtClean="0">
                <a:solidFill>
                  <a:srgbClr val="002060"/>
                </a:solidFill>
              </a:rPr>
              <a:t>ученый</a:t>
            </a:r>
          </a:p>
          <a:p>
            <a:pPr marL="609600" indent="-609600" algn="just" eaLnBrk="1" hangingPunct="1">
              <a:buFont typeface="Wingdings" pitchFamily="2" charset="2"/>
              <a:buChar char="v"/>
            </a:pPr>
            <a:r>
              <a:rPr lang="ru-RU" sz="3200" b="1" dirty="0" smtClean="0">
                <a:solidFill>
                  <a:srgbClr val="002060"/>
                </a:solidFill>
              </a:rPr>
              <a:t>переводчик</a:t>
            </a:r>
          </a:p>
          <a:p>
            <a:pPr marL="609600" indent="-609600" algn="just" eaLnBrk="1" hangingPunct="1">
              <a:buFont typeface="Wingdings" pitchFamily="2" charset="2"/>
              <a:buChar char="v"/>
            </a:pPr>
            <a:r>
              <a:rPr lang="ru-RU" sz="3200" b="1" dirty="0" smtClean="0">
                <a:solidFill>
                  <a:srgbClr val="002060"/>
                </a:solidFill>
              </a:rPr>
              <a:t>телефонист</a:t>
            </a:r>
          </a:p>
          <a:p>
            <a:pPr marL="609600" indent="-609600" algn="just" eaLnBrk="1" hangingPunct="1">
              <a:buFont typeface="Wingdings" pitchFamily="2" charset="2"/>
              <a:buChar char="v"/>
            </a:pPr>
            <a:endParaRPr lang="ru-RU" sz="3200" dirty="0" smtClean="0">
              <a:solidFill>
                <a:srgbClr val="002060"/>
              </a:solidFill>
            </a:endParaRPr>
          </a:p>
          <a:p>
            <a:pPr marL="609600" indent="-609600" algn="just" eaLnBrk="1" hangingPunct="1">
              <a:buFont typeface="Wingdings" pitchFamily="2" charset="2"/>
              <a:buChar char="v"/>
            </a:pPr>
            <a:endParaRPr lang="ru-RU" sz="3200" dirty="0" smtClean="0">
              <a:solidFill>
                <a:srgbClr val="002060"/>
              </a:solidFill>
            </a:endParaRPr>
          </a:p>
        </p:txBody>
      </p:sp>
      <p:pic>
        <p:nvPicPr>
          <p:cNvPr id="5" name="Picture 9" descr="j030346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1676400"/>
            <a:ext cx="2286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j03434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267200"/>
            <a:ext cx="2667000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j02307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4038600"/>
            <a:ext cx="2349500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4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4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47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47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47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47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/>
      <p:bldP spid="74758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Человек – художественный образ</a:t>
            </a:r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525963"/>
          </a:xfrm>
          <a:noFill/>
        </p:spPr>
        <p:txBody>
          <a:bodyPr/>
          <a:lstStyle/>
          <a:p>
            <a:pPr marL="609600" indent="-609600" algn="just" eaLnBrk="1" hangingPunct="1">
              <a:buFont typeface="Wingdings" pitchFamily="2" charset="2"/>
              <a:buChar char="v"/>
            </a:pPr>
            <a:r>
              <a:rPr lang="ru-RU" sz="3200" b="1" dirty="0" smtClean="0">
                <a:solidFill>
                  <a:srgbClr val="002060"/>
                </a:solidFill>
              </a:rPr>
              <a:t>музыкант</a:t>
            </a:r>
          </a:p>
          <a:p>
            <a:pPr marL="609600" indent="-609600" algn="just" eaLnBrk="1" hangingPunct="1">
              <a:buFont typeface="Wingdings" pitchFamily="2" charset="2"/>
              <a:buChar char="v"/>
            </a:pPr>
            <a:r>
              <a:rPr lang="ru-RU" sz="3200" b="1" dirty="0" smtClean="0">
                <a:solidFill>
                  <a:srgbClr val="002060"/>
                </a:solidFill>
              </a:rPr>
              <a:t>художник</a:t>
            </a:r>
          </a:p>
          <a:p>
            <a:pPr marL="609600" indent="-609600" algn="just" eaLnBrk="1" hangingPunct="1">
              <a:buFont typeface="Wingdings" pitchFamily="2" charset="2"/>
              <a:buChar char="v"/>
            </a:pPr>
            <a:r>
              <a:rPr lang="ru-RU" sz="3200" b="1" dirty="0" smtClean="0">
                <a:solidFill>
                  <a:srgbClr val="002060"/>
                </a:solidFill>
              </a:rPr>
              <a:t>актер</a:t>
            </a:r>
          </a:p>
          <a:p>
            <a:pPr marL="609600" indent="-609600" algn="just" eaLnBrk="1" hangingPunct="1">
              <a:buFont typeface="Wingdings" pitchFamily="2" charset="2"/>
              <a:buChar char="v"/>
            </a:pPr>
            <a:r>
              <a:rPr lang="ru-RU" sz="3200" b="1" dirty="0" smtClean="0">
                <a:solidFill>
                  <a:srgbClr val="002060"/>
                </a:solidFill>
              </a:rPr>
              <a:t>дизайнер</a:t>
            </a:r>
          </a:p>
        </p:txBody>
      </p:sp>
      <p:pic>
        <p:nvPicPr>
          <p:cNvPr id="5" name="Picture 8" descr="j02404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4267200"/>
            <a:ext cx="2320925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j03247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600200"/>
            <a:ext cx="25654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2" descr="AG00042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4191000"/>
            <a:ext cx="2362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5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5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5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5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57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57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/>
      <p:bldP spid="75781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Выбор профессии </a:t>
            </a:r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noFill/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endParaRPr lang="ru-RU" sz="3200" dirty="0" smtClean="0"/>
          </a:p>
          <a:p>
            <a:pPr marL="609600" indent="-609600" algn="just" eaLnBrk="1" hangingPunct="1">
              <a:buFontTx/>
              <a:buNone/>
            </a:pPr>
            <a:r>
              <a:rPr lang="en-US" sz="3200" dirty="0" smtClean="0"/>
              <a:t>		</a:t>
            </a:r>
            <a:endParaRPr lang="ru-RU" sz="3200" dirty="0" smtClean="0"/>
          </a:p>
        </p:txBody>
      </p:sp>
      <p:graphicFrame>
        <p:nvGraphicFramePr>
          <p:cNvPr id="84995" name="Diagram 3"/>
          <p:cNvGraphicFramePr>
            <a:graphicFrameLocks/>
          </p:cNvGraphicFramePr>
          <p:nvPr/>
        </p:nvGraphicFramePr>
        <p:xfrm>
          <a:off x="415925" y="2362200"/>
          <a:ext cx="8499475" cy="4267200"/>
        </p:xfrm>
        <a:graphic>
          <a:graphicData uri="http://schemas.openxmlformats.org/drawingml/2006/compatibility">
            <com:legacyDrawing xmlns:com="http://schemas.openxmlformats.org/drawingml/2006/compatibility" spid="_x0000_s14341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4" grpId="0"/>
      <p:bldDgm spid="8499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7010400" cy="1143000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990000"/>
                </a:solidFill>
              </a:rPr>
              <a:t>Сфера «хочу»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8575" y="1447800"/>
            <a:ext cx="7845425" cy="3514725"/>
          </a:xfrm>
        </p:spPr>
        <p:txBody>
          <a:bodyPr/>
          <a:lstStyle/>
          <a:p>
            <a:r>
              <a:rPr lang="ru-RU" sz="3200" b="1" dirty="0" smtClean="0"/>
              <a:t>интересы</a:t>
            </a:r>
          </a:p>
          <a:p>
            <a:r>
              <a:rPr lang="ru-RU" sz="3200" b="1" dirty="0" smtClean="0"/>
              <a:t>стремления</a:t>
            </a:r>
          </a:p>
          <a:p>
            <a:r>
              <a:rPr lang="ru-RU" sz="3200" b="1" dirty="0" smtClean="0"/>
              <a:t>мотивы</a:t>
            </a:r>
          </a:p>
          <a:p>
            <a:r>
              <a:rPr lang="ru-RU" sz="3200" b="1" dirty="0" smtClean="0"/>
              <a:t>ценностные ориентации</a:t>
            </a:r>
          </a:p>
          <a:p>
            <a:r>
              <a:rPr lang="ru-RU" sz="3200" b="1" dirty="0" smtClean="0"/>
              <a:t>потребности</a:t>
            </a:r>
          </a:p>
        </p:txBody>
      </p:sp>
      <p:pic>
        <p:nvPicPr>
          <p:cNvPr id="37893" name="Picture 5" descr="PE0172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648200"/>
            <a:ext cx="2901950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6" descr="PE07410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1600200"/>
            <a:ext cx="1042988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7" descr="PE02601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267200"/>
            <a:ext cx="149701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15888"/>
            <a:ext cx="6858000" cy="1143000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990000"/>
                </a:solidFill>
              </a:rPr>
              <a:t>Сфера «могу»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5943600" cy="3927475"/>
          </a:xfrm>
        </p:spPr>
        <p:txBody>
          <a:bodyPr/>
          <a:lstStyle/>
          <a:p>
            <a:r>
              <a:rPr lang="ru-RU" sz="3200" b="1" dirty="0" smtClean="0"/>
              <a:t>склонности</a:t>
            </a:r>
          </a:p>
          <a:p>
            <a:r>
              <a:rPr lang="ru-RU" sz="3200" b="1" dirty="0" smtClean="0"/>
              <a:t>способности</a:t>
            </a:r>
          </a:p>
          <a:p>
            <a:r>
              <a:rPr lang="ru-RU" sz="3200" b="1" dirty="0" smtClean="0"/>
              <a:t>личностные особенности (характер, темперамент)</a:t>
            </a:r>
          </a:p>
          <a:p>
            <a:r>
              <a:rPr lang="ru-RU" sz="3200" b="1" dirty="0" smtClean="0"/>
              <a:t>состояние здоровья</a:t>
            </a:r>
          </a:p>
        </p:txBody>
      </p:sp>
      <p:pic>
        <p:nvPicPr>
          <p:cNvPr id="38916" name="Picture 4" descr="PE02658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600200"/>
            <a:ext cx="18891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 descr="BD20169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5029200"/>
            <a:ext cx="2057400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7" descr="j03964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4724400"/>
            <a:ext cx="1717675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115888"/>
            <a:ext cx="8229600" cy="1941512"/>
          </a:xfrm>
        </p:spPr>
        <p:txBody>
          <a:bodyPr/>
          <a:lstStyle/>
          <a:p>
            <a:pPr algn="ctr" eaLnBrk="1" hangingPunct="1"/>
            <a:r>
              <a:rPr lang="ru-RU" sz="4400" b="1" dirty="0" smtClean="0">
                <a:solidFill>
                  <a:srgbClr val="991758"/>
                </a:solidFill>
                <a:latin typeface="Times New Roman" pitchFamily="18" charset="0"/>
              </a:rPr>
              <a:t/>
            </a:r>
            <a:br>
              <a:rPr lang="ru-RU" sz="4400" b="1" dirty="0" smtClean="0">
                <a:solidFill>
                  <a:srgbClr val="991758"/>
                </a:solidFill>
                <a:latin typeface="Times New Roman" pitchFamily="18" charset="0"/>
              </a:rPr>
            </a:br>
            <a:r>
              <a:rPr lang="ru-RU" b="1" dirty="0" smtClean="0">
                <a:solidFill>
                  <a:srgbClr val="991758"/>
                </a:solidFill>
                <a:latin typeface="Times New Roman" pitchFamily="18" charset="0"/>
              </a:rPr>
              <a:t>Итоги </a:t>
            </a:r>
            <a:r>
              <a:rPr lang="ru-RU" b="1" dirty="0" err="1" smtClean="0">
                <a:solidFill>
                  <a:srgbClr val="991758"/>
                </a:solidFill>
                <a:latin typeface="Times New Roman" pitchFamily="18" charset="0"/>
              </a:rPr>
              <a:t>профориентационной</a:t>
            </a:r>
            <a:r>
              <a:rPr lang="ru-RU" b="1" dirty="0" smtClean="0">
                <a:solidFill>
                  <a:srgbClr val="991758"/>
                </a:solidFill>
                <a:latin typeface="Times New Roman" pitchFamily="18" charset="0"/>
              </a:rPr>
              <a:t> диагностики обучающихся 10 б класса по методике «Карта самооценки склонностей </a:t>
            </a:r>
            <a:br>
              <a:rPr lang="ru-RU" b="1" dirty="0" smtClean="0">
                <a:solidFill>
                  <a:srgbClr val="991758"/>
                </a:solidFill>
                <a:latin typeface="Times New Roman" pitchFamily="18" charset="0"/>
              </a:rPr>
            </a:br>
            <a:r>
              <a:rPr lang="ru-RU" b="1" dirty="0" smtClean="0">
                <a:solidFill>
                  <a:srgbClr val="991758"/>
                </a:solidFill>
                <a:latin typeface="Times New Roman" pitchFamily="18" charset="0"/>
              </a:rPr>
              <a:t>Е.Н. Климова»</a:t>
            </a:r>
            <a:br>
              <a:rPr lang="ru-RU" b="1" dirty="0" smtClean="0">
                <a:solidFill>
                  <a:srgbClr val="991758"/>
                </a:solidFill>
                <a:latin typeface="Times New Roman" pitchFamily="18" charset="0"/>
              </a:rPr>
            </a:br>
            <a:endParaRPr lang="ru-RU" b="1" dirty="0" smtClean="0">
              <a:solidFill>
                <a:srgbClr val="991758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0901" name="Rectangle 5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algn="just" eaLnBrk="1" hangingPunct="1">
              <a:buNone/>
            </a:pPr>
            <a:endParaRPr lang="ru-RU" sz="2000" b="1" dirty="0" smtClean="0">
              <a:solidFill>
                <a:srgbClr val="7030A0"/>
              </a:solidFill>
            </a:endParaRPr>
          </a:p>
          <a:p>
            <a:pPr algn="just" eaLnBrk="1" hangingPunct="1">
              <a:buNone/>
            </a:pPr>
            <a:endParaRPr lang="ru-RU" sz="2000" b="1" dirty="0" smtClean="0">
              <a:solidFill>
                <a:srgbClr val="7030A0"/>
              </a:solidFill>
            </a:endParaRPr>
          </a:p>
          <a:p>
            <a:pPr algn="just" eaLnBrk="1" hangingPunct="1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7030A0"/>
                </a:solidFill>
              </a:rPr>
              <a:t>Человек техника  5 чел. (24%);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7030A0"/>
                </a:solidFill>
              </a:rPr>
              <a:t>Человек – природа 3 чел. (15%);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7030A0"/>
                </a:solidFill>
              </a:rPr>
              <a:t>Человек – </a:t>
            </a:r>
            <a:r>
              <a:rPr lang="ru-RU" sz="2400" b="1" dirty="0" err="1" smtClean="0">
                <a:solidFill>
                  <a:srgbClr val="7030A0"/>
                </a:solidFill>
              </a:rPr>
              <a:t>человек</a:t>
            </a:r>
            <a:r>
              <a:rPr lang="ru-RU" sz="2400" b="1" dirty="0" smtClean="0">
                <a:solidFill>
                  <a:srgbClr val="7030A0"/>
                </a:solidFill>
              </a:rPr>
              <a:t> 6 чел. (30%);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7030A0"/>
                </a:solidFill>
              </a:rPr>
              <a:t>Человек – знаковая система 4 чел. (20%);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7030A0"/>
                </a:solidFill>
              </a:rPr>
              <a:t>Человек – художественный образ 3 чел. (15%). </a:t>
            </a:r>
          </a:p>
        </p:txBody>
      </p:sp>
      <p:pic>
        <p:nvPicPr>
          <p:cNvPr id="17412" name="Picture 6" descr="Рисунок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5105401"/>
            <a:ext cx="2057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0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0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0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0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0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0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09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09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09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09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/>
      <p:bldP spid="8090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410200" y="1447800"/>
            <a:ext cx="3733800" cy="2743200"/>
          </a:xfrm>
          <a:prstGeom prst="rect">
            <a:avLst/>
          </a:prstGeom>
          <a:noFill/>
        </p:spPr>
      </p:pic>
      <p:sp>
        <p:nvSpPr>
          <p:cNvPr id="7782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 algn="ctr" eaLnBrk="1" hangingPunct="1"/>
            <a:endParaRPr lang="ru-RU" sz="36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600201"/>
            <a:ext cx="8839200" cy="4495800"/>
          </a:xfrm>
          <a:noFill/>
        </p:spPr>
        <p:txBody>
          <a:bodyPr/>
          <a:lstStyle/>
          <a:p>
            <a:pPr eaLnBrk="1" hangingPunct="1">
              <a:buClr>
                <a:srgbClr val="FF9900"/>
              </a:buClr>
              <a:buNone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pPr eaLnBrk="1" hangingPunct="1">
              <a:buClr>
                <a:srgbClr val="FF9900"/>
              </a:buClr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ХОЧУ ЗНАТЬ - интересы,</a:t>
            </a:r>
          </a:p>
          <a:p>
            <a:pPr eaLnBrk="1" hangingPunct="1">
              <a:buNone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    ХОЧУ ДЕЛАТЬ - склонности.</a:t>
            </a:r>
          </a:p>
          <a:p>
            <a:pPr algn="r" eaLnBrk="1" hangingPunct="1">
              <a:buClr>
                <a:srgbClr val="FF9900"/>
              </a:buClr>
              <a:buFont typeface="Wingdings" pitchFamily="2" charset="2"/>
              <a:buChar char="v"/>
            </a:pPr>
            <a:endParaRPr lang="ru-RU" sz="28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r" eaLnBrk="1" hangingPunct="1">
              <a:buClr>
                <a:srgbClr val="FF9900"/>
              </a:buClr>
              <a:buFont typeface="Wingdings" pitchFamily="2" charset="2"/>
              <a:buChar char="v"/>
            </a:pPr>
            <a:endParaRPr lang="ru-RU" sz="28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r" eaLnBrk="1" hangingPunct="1">
              <a:buClr>
                <a:srgbClr val="FF9900"/>
              </a:buClr>
              <a:buFont typeface="Wingdings" pitchFamily="2" charset="2"/>
              <a:buChar char="v"/>
            </a:pPr>
            <a:endParaRPr lang="ru-RU" sz="28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r" eaLnBrk="1" hangingPunct="1">
              <a:buClr>
                <a:srgbClr val="FF9900"/>
              </a:buClr>
              <a:buFont typeface="Wingdings" pitchFamily="2" charset="2"/>
              <a:buChar char="v"/>
            </a:pPr>
            <a:endParaRPr lang="ru-RU" sz="28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r" eaLnBrk="1" hangingPunct="1">
              <a:buClr>
                <a:srgbClr val="FF9900"/>
              </a:buClr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Оптимальный вариант </a:t>
            </a:r>
          </a:p>
          <a:p>
            <a:pPr eaLnBrk="1" hangingPunct="1">
              <a:buNone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                                            интересы  + склонности </a:t>
            </a:r>
          </a:p>
          <a:p>
            <a:pPr marL="609600" indent="-609600" algn="r" eaLnBrk="1" hangingPunct="1">
              <a:lnSpc>
                <a:spcPct val="80000"/>
              </a:lnSpc>
              <a:buFontTx/>
              <a:buNone/>
            </a:pPr>
            <a:r>
              <a:rPr lang="en-US" sz="2700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ru-RU" sz="19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91000"/>
            <a:ext cx="3733799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7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7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7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7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78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78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78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78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78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78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/>
      <p:bldP spid="7782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Выбор профессии</a:t>
            </a:r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noFill/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endParaRPr lang="ru-RU" sz="3200" dirty="0" smtClean="0"/>
          </a:p>
          <a:p>
            <a:pPr marL="609600" indent="-609600" algn="just" eaLnBrk="1" hangingPunct="1">
              <a:buFontTx/>
              <a:buNone/>
            </a:pPr>
            <a:r>
              <a:rPr lang="en-US" sz="3200" dirty="0" smtClean="0"/>
              <a:t>		</a:t>
            </a:r>
            <a:endParaRPr lang="ru-RU" sz="3200" dirty="0" smtClean="0"/>
          </a:p>
        </p:txBody>
      </p:sp>
      <p:graphicFrame>
        <p:nvGraphicFramePr>
          <p:cNvPr id="84995" name="Diagram 3"/>
          <p:cNvGraphicFramePr>
            <a:graphicFrameLocks/>
          </p:cNvGraphicFramePr>
          <p:nvPr/>
        </p:nvGraphicFramePr>
        <p:xfrm>
          <a:off x="304800" y="2590800"/>
          <a:ext cx="8499475" cy="4267200"/>
        </p:xfrm>
        <a:graphic>
          <a:graphicData uri="http://schemas.openxmlformats.org/drawingml/2006/compatibility">
            <com:legacyDrawing xmlns:com="http://schemas.openxmlformats.org/drawingml/2006/compatibility" spid="_x0000_s39938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4" grpId="0"/>
      <p:bldDgm spid="84995" grpId="3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066800" y="304800"/>
            <a:ext cx="7273925" cy="71913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 dirty="0">
              <a:latin typeface="Tahoma" pitchFamily="34" charset="0"/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643042" y="357166"/>
            <a:ext cx="61912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0CC00"/>
                </a:solidFill>
                <a:latin typeface="Tahoma" pitchFamily="34" charset="0"/>
              </a:rPr>
              <a:t>	ФЕДЕРАЛЬНАЯ СЛУЖБА</a:t>
            </a:r>
          </a:p>
          <a:p>
            <a:r>
              <a:rPr lang="ru-RU" sz="2000" b="1" dirty="0">
                <a:solidFill>
                  <a:srgbClr val="00CC00"/>
                </a:solidFill>
                <a:latin typeface="Tahoma" pitchFamily="34" charset="0"/>
              </a:rPr>
              <a:t>	ПО </a:t>
            </a:r>
            <a:r>
              <a:rPr lang="ru-RU" sz="2000" b="1" dirty="0" smtClean="0">
                <a:solidFill>
                  <a:srgbClr val="00CC00"/>
                </a:solidFill>
                <a:latin typeface="Tahoma" pitchFamily="34" charset="0"/>
              </a:rPr>
              <a:t>ТРУДУ </a:t>
            </a:r>
            <a:r>
              <a:rPr lang="ru-RU" sz="2000" b="1" dirty="0">
                <a:solidFill>
                  <a:srgbClr val="00CC00"/>
                </a:solidFill>
                <a:latin typeface="Tahoma" pitchFamily="34" charset="0"/>
              </a:rPr>
              <a:t>И ЗАНЯТОСТИ</a:t>
            </a:r>
            <a:r>
              <a:rPr lang="ru-RU" dirty="0">
                <a:solidFill>
                  <a:srgbClr val="00CC00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851275" y="1341438"/>
            <a:ext cx="2808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>
              <a:latin typeface="Tahoma" pitchFamily="34" charset="0"/>
            </a:endParaRPr>
          </a:p>
        </p:txBody>
      </p:sp>
      <p:pic>
        <p:nvPicPr>
          <p:cNvPr id="19460" name="Picture 4" descr="bጰ FÄ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04800"/>
            <a:ext cx="23622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990600" y="5105400"/>
            <a:ext cx="7273925" cy="12255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200" b="1" dirty="0">
                <a:solidFill>
                  <a:srgbClr val="00CC00"/>
                </a:solidFill>
                <a:latin typeface="Tahoma" pitchFamily="34" charset="0"/>
              </a:rPr>
              <a:t>ЦЕНТР</a:t>
            </a:r>
            <a:r>
              <a:rPr lang="ru-RU" b="1" dirty="0">
                <a:latin typeface="Tahoma" pitchFamily="34" charset="0"/>
              </a:rPr>
              <a:t> </a:t>
            </a:r>
            <a:r>
              <a:rPr lang="ru-RU" sz="3200" b="1" dirty="0">
                <a:solidFill>
                  <a:srgbClr val="00CC00"/>
                </a:solidFill>
                <a:latin typeface="Tahoma" pitchFamily="34" charset="0"/>
              </a:rPr>
              <a:t>ЗАНЯТОСТИ НАСЕЛЕНИЯ ГОРОДА НАДЫМ</a:t>
            </a:r>
          </a:p>
        </p:txBody>
      </p:sp>
      <p:pic>
        <p:nvPicPr>
          <p:cNvPr id="19463" name="Picture 7" descr="Dscn38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143000"/>
            <a:ext cx="6481763" cy="3887787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188913"/>
            <a:ext cx="8385175" cy="1295400"/>
          </a:xfrm>
        </p:spPr>
        <p:txBody>
          <a:bodyPr/>
          <a:lstStyle/>
          <a:p>
            <a:pPr algn="ctr"/>
            <a:r>
              <a:rPr lang="ru-RU" sz="2000" dirty="0"/>
              <a:t>			</a:t>
            </a:r>
            <a:r>
              <a:rPr lang="ru-RU" sz="2400" dirty="0"/>
              <a:t>Услуги </a:t>
            </a:r>
            <a:br>
              <a:rPr lang="ru-RU" sz="2400" dirty="0"/>
            </a:br>
            <a:r>
              <a:rPr lang="ru-RU" sz="2400" dirty="0"/>
              <a:t>			Центра занятости населения</a:t>
            </a:r>
          </a:p>
        </p:txBody>
      </p:sp>
      <p:sp>
        <p:nvSpPr>
          <p:cNvPr id="7577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68313" y="1905000"/>
            <a:ext cx="8377237" cy="41910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FF3300"/>
                </a:solidFill>
                <a:hlinkClick r:id="rId2" action="ppaction://hlinksldjump"/>
              </a:rPr>
              <a:t>Организация </a:t>
            </a:r>
            <a:r>
              <a:rPr lang="ru-RU" sz="1800" dirty="0">
                <a:solidFill>
                  <a:srgbClr val="FF3300"/>
                </a:solidFill>
                <a:hlinkClick r:id="rId2" action="ppaction://hlinksldjump"/>
              </a:rPr>
              <a:t>временного трудоустройства несовершеннолетних граждан в возрасте от 14 до 18 лет;</a:t>
            </a:r>
            <a:endParaRPr lang="ru-RU" sz="1800" dirty="0">
              <a:solidFill>
                <a:srgbClr val="FF33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1800" dirty="0">
                <a:solidFill>
                  <a:srgbClr val="FF3300"/>
                </a:solidFill>
                <a:hlinkClick r:id="rId3" action="ppaction://hlinksldjump"/>
              </a:rPr>
              <a:t>Организация ярмарок вакансий и учебных рабочих мест;</a:t>
            </a:r>
            <a:endParaRPr lang="ru-RU" sz="1800" dirty="0">
              <a:solidFill>
                <a:srgbClr val="FF33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1800" dirty="0">
                <a:solidFill>
                  <a:srgbClr val="FF3300"/>
                </a:solidFill>
                <a:hlinkClick r:id="rId4" action="ppaction://hlinksldjump"/>
              </a:rPr>
              <a:t>Информирование населения и работодателей о положении на рынке труда;</a:t>
            </a:r>
            <a:endParaRPr lang="ru-RU" sz="1800" dirty="0">
              <a:solidFill>
                <a:srgbClr val="FF33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1800" dirty="0">
                <a:solidFill>
                  <a:srgbClr val="FF3300"/>
                </a:solidFill>
                <a:hlinkClick r:id="rId5" action="ppaction://hlinksldjump"/>
              </a:rPr>
              <a:t>Организация общественных работ;</a:t>
            </a:r>
            <a:endParaRPr lang="ru-RU" sz="1800" dirty="0">
              <a:solidFill>
                <a:srgbClr val="FF33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1800" dirty="0">
                <a:solidFill>
                  <a:srgbClr val="FF3300"/>
                </a:solidFill>
                <a:hlinkClick r:id="rId6" action="ppaction://hlinksldjump"/>
              </a:rPr>
              <a:t>Организация временного трудоустройства безработных граждан, испытывающих трудности в поиске работы;</a:t>
            </a:r>
            <a:endParaRPr lang="ru-RU" sz="1800" dirty="0">
              <a:solidFill>
                <a:srgbClr val="FF33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1800" dirty="0">
                <a:solidFill>
                  <a:srgbClr val="FF3300"/>
                </a:solidFill>
                <a:hlinkClick r:id="rId7" action="ppaction://hlinksldjump"/>
              </a:rPr>
              <a:t>Социальная адаптация безработных граждан на рынке труда;</a:t>
            </a:r>
            <a:endParaRPr lang="ru-RU" sz="1800" dirty="0">
              <a:solidFill>
                <a:srgbClr val="FF33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1800" dirty="0">
                <a:solidFill>
                  <a:srgbClr val="FF3300"/>
                </a:solidFill>
                <a:hlinkClick r:id="rId8" action="ppaction://hlinksldjump"/>
              </a:rPr>
              <a:t>Оказание содействия </a:t>
            </a:r>
            <a:r>
              <a:rPr lang="ru-RU" sz="1800" dirty="0" err="1">
                <a:solidFill>
                  <a:srgbClr val="FF3300"/>
                </a:solidFill>
                <a:hlinkClick r:id="rId8" action="ppaction://hlinksldjump"/>
              </a:rPr>
              <a:t>самозанятости</a:t>
            </a:r>
            <a:r>
              <a:rPr lang="ru-RU" sz="1800" dirty="0">
                <a:solidFill>
                  <a:srgbClr val="FF3300"/>
                </a:solidFill>
                <a:hlinkClick r:id="rId8" action="ppaction://hlinksldjump"/>
              </a:rPr>
              <a:t> населения;</a:t>
            </a:r>
            <a:endParaRPr lang="ru-RU" sz="1800" dirty="0">
              <a:solidFill>
                <a:srgbClr val="FF33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1800" dirty="0">
                <a:solidFill>
                  <a:srgbClr val="FF3300"/>
                </a:solidFill>
                <a:hlinkClick r:id="rId9" action="ppaction://hlinksldjump"/>
              </a:rPr>
              <a:t>Организация временного трудоустройства безработных граждан в возрасте от 18 до 20 лет из числа выпускников учреждений начального и среднего профессионального образования, ищущих работу впервые;</a:t>
            </a:r>
            <a:endParaRPr lang="ru-RU" sz="1800" dirty="0">
              <a:solidFill>
                <a:srgbClr val="FF33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1800" dirty="0">
                <a:solidFill>
                  <a:srgbClr val="FF3300"/>
                </a:solidFill>
                <a:hlinkClick r:id="rId10" action="ppaction://hlinksldjump"/>
              </a:rPr>
              <a:t>Профессиональное обучение безработных граждан;</a:t>
            </a:r>
            <a:endParaRPr lang="ru-RU" sz="1800" dirty="0">
              <a:solidFill>
                <a:srgbClr val="FF33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1800" dirty="0">
                <a:solidFill>
                  <a:srgbClr val="FF3300"/>
                </a:solidFill>
                <a:hlinkClick r:id="rId11" action="ppaction://hlinksldjump"/>
              </a:rPr>
              <a:t>Профессиональная ориентация.</a:t>
            </a:r>
            <a:endParaRPr lang="ru-RU" sz="1800" dirty="0">
              <a:solidFill>
                <a:srgbClr val="FF3300"/>
              </a:solidFill>
            </a:endParaRPr>
          </a:p>
        </p:txBody>
      </p:sp>
      <p:pic>
        <p:nvPicPr>
          <p:cNvPr id="75780" name="Picture 4" descr="3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27088" y="260350"/>
            <a:ext cx="2233612" cy="143986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7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7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75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75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  <p:bldP spid="7577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 sz="44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Цель: </a:t>
            </a: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формирование ценностного отношения к выбору профессии</a:t>
            </a:r>
            <a:endParaRPr lang="ru-RU" sz="32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381000" y="17526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6700" indent="-266700">
              <a:spcBef>
                <a:spcPct val="20000"/>
              </a:spcBef>
              <a:buFontTx/>
              <a:buBlip>
                <a:blip r:embed="rId2"/>
              </a:buBlip>
            </a:pPr>
            <a:endParaRPr lang="ru-RU" sz="3200" b="1" dirty="0">
              <a:solidFill>
                <a:srgbClr val="2C2C84"/>
              </a:solidFill>
            </a:endParaRPr>
          </a:p>
        </p:txBody>
      </p:sp>
      <p:pic>
        <p:nvPicPr>
          <p:cNvPr id="5" name="Рисунок 4" descr="DSC01216.JPG"/>
          <p:cNvPicPr>
            <a:picLocks noChangeAspect="1"/>
          </p:cNvPicPr>
          <p:nvPr/>
        </p:nvPicPr>
        <p:blipFill>
          <a:blip r:embed="rId3" cstate="print"/>
          <a:srcRect l="1000" t="8824" r="5000" b="10294"/>
          <a:stretch>
            <a:fillRect/>
          </a:stretch>
        </p:blipFill>
        <p:spPr>
          <a:xfrm>
            <a:off x="762000" y="1676400"/>
            <a:ext cx="7162800" cy="44196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"/>
            <a:ext cx="8385175" cy="533400"/>
          </a:xfrm>
        </p:spPr>
        <p:txBody>
          <a:bodyPr/>
          <a:lstStyle/>
          <a:p>
            <a:pPr algn="ctr"/>
            <a:endParaRPr lang="ru-RU" sz="4000" dirty="0"/>
          </a:p>
        </p:txBody>
      </p:sp>
      <p:sp>
        <p:nvSpPr>
          <p:cNvPr id="8704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95288" y="981075"/>
            <a:ext cx="8450262" cy="561657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/>
              <a:t>	</a:t>
            </a:r>
            <a:r>
              <a:rPr lang="ru-RU" sz="3600" b="1" dirty="0" smtClean="0"/>
              <a:t>Главная цель</a:t>
            </a:r>
            <a:r>
              <a:rPr lang="en-US" sz="3600" b="1" dirty="0" smtClean="0"/>
              <a:t> </a:t>
            </a:r>
            <a:r>
              <a:rPr lang="ru-RU" sz="3600" b="1" dirty="0" smtClean="0"/>
              <a:t> </a:t>
            </a:r>
            <a:r>
              <a:rPr lang="ru-RU" sz="3600" b="1" dirty="0"/>
              <a:t>профессиональной </a:t>
            </a:r>
            <a:r>
              <a:rPr lang="ru-RU" sz="3600" b="1" dirty="0" smtClean="0"/>
              <a:t>ориентации</a:t>
            </a:r>
            <a:r>
              <a:rPr lang="ru-RU" sz="3600" dirty="0" smtClean="0"/>
              <a:t>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3600" dirty="0" smtClean="0"/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3600" dirty="0" smtClean="0"/>
              <a:t> информирование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3600" dirty="0" smtClean="0"/>
              <a:t> консультирование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3600" dirty="0" smtClean="0"/>
              <a:t> психологическая поддержка</a:t>
            </a:r>
            <a:endParaRPr lang="ru-RU" sz="3600" b="1" dirty="0"/>
          </a:p>
        </p:txBody>
      </p:sp>
      <p:pic>
        <p:nvPicPr>
          <p:cNvPr id="87044" name="Picture 4" descr="Изображение 0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4191000"/>
            <a:ext cx="2362200" cy="25146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15888"/>
            <a:ext cx="8229600" cy="2651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457201"/>
            <a:ext cx="7845425" cy="541020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4000" b="1" i="1" dirty="0" smtClean="0"/>
              <a:t>  Консультирование носит добровольный и сугубо конфиденциальный характер, никакие сведения о клиенте не подлежат разглашению без его согласия.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4000" b="1" dirty="0" smtClean="0"/>
              <a:t>  По всем интересующим Вас вопросам обращаться в каб.№6 или по тел. 53-27-33</a:t>
            </a:r>
            <a:r>
              <a:rPr lang="ru-RU" sz="4000" dirty="0" smtClean="0"/>
              <a:t> </a:t>
            </a:r>
          </a:p>
          <a:p>
            <a:endParaRPr lang="ru-RU" sz="4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2924175"/>
            <a:ext cx="3479800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WordArt 3"/>
          <p:cNvSpPr>
            <a:spLocks noChangeArrowheads="1" noChangeShapeType="1" noTextEdit="1"/>
          </p:cNvSpPr>
          <p:nvPr/>
        </p:nvSpPr>
        <p:spPr bwMode="auto">
          <a:xfrm>
            <a:off x="457200" y="304800"/>
            <a:ext cx="8135937" cy="5746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effectLst>
                  <a:prstShdw prst="shdw17" dist="17961" dir="2700000">
                    <a:srgbClr val="00CC00">
                      <a:gamma/>
                      <a:shade val="60000"/>
                      <a:invGamma/>
                    </a:srgbClr>
                  </a:prstShdw>
                </a:effectLst>
                <a:latin typeface="Times New Roman"/>
                <a:cs typeface="Times New Roman"/>
              </a:rPr>
              <a:t>На рынке труда г. Надыма и </a:t>
            </a:r>
            <a:r>
              <a:rPr lang="ru-RU" sz="3600" kern="10" dirty="0" err="1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effectLst>
                  <a:prstShdw prst="shdw17" dist="17961" dir="2700000">
                    <a:srgbClr val="00CC00">
                      <a:gamma/>
                      <a:shade val="60000"/>
                      <a:invGamma/>
                    </a:srgbClr>
                  </a:prstShdw>
                </a:effectLst>
                <a:latin typeface="Times New Roman"/>
                <a:cs typeface="Times New Roman"/>
              </a:rPr>
              <a:t>Надымского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effectLst>
                  <a:prstShdw prst="shdw17" dist="17961" dir="2700000">
                    <a:srgbClr val="00CC00">
                      <a:gamma/>
                      <a:shade val="60000"/>
                      <a:invGamma/>
                    </a:srgbClr>
                  </a:prstShdw>
                </a:effectLst>
                <a:latin typeface="Times New Roman"/>
                <a:cs typeface="Times New Roman"/>
              </a:rPr>
              <a:t> района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50825" y="981075"/>
            <a:ext cx="6265863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востребованы профессии:</a:t>
            </a:r>
          </a:p>
          <a:p>
            <a:r>
              <a:rPr lang="ru-RU" sz="2400" dirty="0">
                <a:solidFill>
                  <a:srgbClr val="FF0000"/>
                </a:solidFill>
              </a:rPr>
              <a:t>инженер /в строительстве/</a:t>
            </a:r>
          </a:p>
          <a:p>
            <a:r>
              <a:rPr lang="ru-RU" sz="2400" dirty="0">
                <a:solidFill>
                  <a:srgbClr val="FF0000"/>
                </a:solidFill>
              </a:rPr>
              <a:t>энергетик</a:t>
            </a:r>
          </a:p>
          <a:p>
            <a:r>
              <a:rPr lang="ru-RU" sz="2400" dirty="0">
                <a:solidFill>
                  <a:srgbClr val="FF0000"/>
                </a:solidFill>
              </a:rPr>
              <a:t>врач</a:t>
            </a:r>
          </a:p>
          <a:p>
            <a:r>
              <a:rPr lang="ru-RU" sz="2400" dirty="0">
                <a:solidFill>
                  <a:srgbClr val="FF0000"/>
                </a:solidFill>
              </a:rPr>
              <a:t>учитель</a:t>
            </a:r>
          </a:p>
          <a:p>
            <a:r>
              <a:rPr lang="ru-RU" sz="2400" dirty="0">
                <a:solidFill>
                  <a:srgbClr val="FF0000"/>
                </a:solidFill>
              </a:rPr>
              <a:t>юрисконсульт</a:t>
            </a:r>
          </a:p>
          <a:p>
            <a:r>
              <a:rPr lang="ru-RU" sz="2400" dirty="0">
                <a:solidFill>
                  <a:srgbClr val="FF0000"/>
                </a:solidFill>
              </a:rPr>
              <a:t>программист</a:t>
            </a:r>
          </a:p>
          <a:p>
            <a:r>
              <a:rPr lang="ru-RU" sz="2400" dirty="0">
                <a:solidFill>
                  <a:srgbClr val="FF0000"/>
                </a:solidFill>
              </a:rPr>
              <a:t>бухгалтер</a:t>
            </a:r>
          </a:p>
          <a:p>
            <a:r>
              <a:rPr lang="ru-RU" sz="2400" dirty="0">
                <a:solidFill>
                  <a:srgbClr val="FF0000"/>
                </a:solidFill>
              </a:rPr>
              <a:t>слесарь </a:t>
            </a:r>
            <a:r>
              <a:rPr lang="ru-RU" sz="2400" dirty="0" err="1">
                <a:solidFill>
                  <a:srgbClr val="FF0000"/>
                </a:solidFill>
              </a:rPr>
              <a:t>КИПиА</a:t>
            </a:r>
            <a:endParaRPr lang="ru-RU" sz="2400" dirty="0">
              <a:solidFill>
                <a:srgbClr val="FF0000"/>
              </a:solidFill>
            </a:endParaRPr>
          </a:p>
          <a:p>
            <a:r>
              <a:rPr lang="ru-RU" sz="2400" dirty="0">
                <a:solidFill>
                  <a:srgbClr val="FF0000"/>
                </a:solidFill>
              </a:rPr>
              <a:t>слесарь по ремонту автомобилей</a:t>
            </a:r>
          </a:p>
          <a:p>
            <a:r>
              <a:rPr lang="ru-RU" sz="2400" dirty="0">
                <a:solidFill>
                  <a:srgbClr val="FF0000"/>
                </a:solidFill>
              </a:rPr>
              <a:t>слесарь-сантехник</a:t>
            </a:r>
          </a:p>
          <a:p>
            <a:r>
              <a:rPr lang="ru-RU" sz="2400" dirty="0" err="1">
                <a:solidFill>
                  <a:srgbClr val="FF0000"/>
                </a:solidFill>
              </a:rPr>
              <a:t>электрогазосварщик</a:t>
            </a:r>
            <a:endParaRPr lang="ru-RU" sz="2400" dirty="0">
              <a:solidFill>
                <a:srgbClr val="FF0000"/>
              </a:solidFill>
            </a:endParaRPr>
          </a:p>
          <a:p>
            <a:r>
              <a:rPr lang="ru-RU" sz="2400" dirty="0">
                <a:solidFill>
                  <a:srgbClr val="FF0000"/>
                </a:solidFill>
              </a:rPr>
              <a:t>машинист (автомобильного крана, бульдозера, экскаватора, автогрейдера, трубоукладчика)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203575" y="1916113"/>
            <a:ext cx="409416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электромонтер по ремонту </a:t>
            </a:r>
          </a:p>
          <a:p>
            <a:r>
              <a:rPr lang="ru-RU" sz="2400" dirty="0">
                <a:solidFill>
                  <a:srgbClr val="FF0000"/>
                </a:solidFill>
              </a:rPr>
              <a:t>электрооборудования</a:t>
            </a:r>
          </a:p>
          <a:p>
            <a:r>
              <a:rPr lang="ru-RU" sz="2400" dirty="0">
                <a:solidFill>
                  <a:srgbClr val="FF0000"/>
                </a:solidFill>
              </a:rPr>
              <a:t>плотник</a:t>
            </a:r>
          </a:p>
          <a:p>
            <a:r>
              <a:rPr lang="ru-RU" sz="2400" dirty="0">
                <a:solidFill>
                  <a:srgbClr val="FF0000"/>
                </a:solidFill>
              </a:rPr>
              <a:t>водитель автомобиля</a:t>
            </a:r>
          </a:p>
          <a:p>
            <a:r>
              <a:rPr lang="ru-RU" sz="2400" dirty="0">
                <a:solidFill>
                  <a:srgbClr val="FF0000"/>
                </a:solidFill>
              </a:rPr>
              <a:t>продавец</a:t>
            </a:r>
          </a:p>
          <a:p>
            <a:r>
              <a:rPr lang="ru-RU" sz="2400" dirty="0">
                <a:solidFill>
                  <a:srgbClr val="FF0000"/>
                </a:solidFill>
              </a:rPr>
              <a:t>повар</a:t>
            </a:r>
          </a:p>
          <a:p>
            <a:r>
              <a:rPr lang="ru-RU" sz="2400" dirty="0">
                <a:solidFill>
                  <a:srgbClr val="FF0000"/>
                </a:solidFill>
              </a:rPr>
              <a:t>официант (бармен)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1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15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15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15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15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150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2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21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21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Documents and Settings\Loner\Мои документы\Мои рисунки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115888"/>
            <a:ext cx="8763000" cy="1865312"/>
          </a:xfrm>
        </p:spPr>
        <p:txBody>
          <a:bodyPr/>
          <a:lstStyle/>
          <a:p>
            <a:pPr algn="ctr"/>
            <a:r>
              <a:rPr lang="ru-RU" sz="6000" dirty="0" smtClean="0">
                <a:solidFill>
                  <a:srgbClr val="FF66FF"/>
                </a:solidFill>
                <a:latin typeface="Times New Roman" pitchFamily="18" charset="0"/>
              </a:rPr>
              <a:t>Профессия </a:t>
            </a:r>
            <a:br>
              <a:rPr lang="ru-RU" sz="6000" dirty="0" smtClean="0">
                <a:solidFill>
                  <a:srgbClr val="FF66FF"/>
                </a:solidFill>
                <a:latin typeface="Times New Roman" pitchFamily="18" charset="0"/>
              </a:rPr>
            </a:br>
            <a:r>
              <a:rPr lang="en-US" sz="6000" dirty="0" smtClean="0">
                <a:solidFill>
                  <a:srgbClr val="FF66FF"/>
                </a:solidFill>
                <a:latin typeface="Times New Roman" pitchFamily="18" charset="0"/>
              </a:rPr>
              <a:t>“</a:t>
            </a:r>
            <a:r>
              <a:rPr lang="ru-RU" sz="6000" dirty="0" smtClean="0">
                <a:solidFill>
                  <a:srgbClr val="FF66FF"/>
                </a:solidFill>
                <a:latin typeface="Times New Roman" pitchFamily="18" charset="0"/>
              </a:rPr>
              <a:t>Диспетчер УВД</a:t>
            </a:r>
            <a:r>
              <a:rPr lang="en-US" sz="6000" dirty="0" smtClean="0">
                <a:solidFill>
                  <a:srgbClr val="FF66FF"/>
                </a:solidFill>
                <a:latin typeface="Times New Roman" pitchFamily="18" charset="0"/>
              </a:rPr>
              <a:t>”</a:t>
            </a:r>
            <a:endParaRPr lang="ru-RU" sz="6000" dirty="0"/>
          </a:p>
        </p:txBody>
      </p:sp>
      <p:pic>
        <p:nvPicPr>
          <p:cNvPr id="5" name="Picture 4" descr="Arprt-008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438400"/>
            <a:ext cx="6934200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Documents and Settings\Loner\Мои документы\Мои рисунки\Рисунок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81000" y="533400"/>
            <a:ext cx="8316913" cy="5343525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Диспетчеры УВД</a:t>
            </a:r>
            <a:r>
              <a:rPr lang="ru-RU" sz="2800" dirty="0" smtClean="0">
                <a:solidFill>
                  <a:srgbClr val="FFFF00"/>
                </a:solidFill>
              </a:rPr>
              <a:t> – это специалисты, контролирующие и обеспечивающие безопасное и упорядоченное движение самолетов на земле и в воздухе для того, чтобы предотвращать их столкновение, а в особых ситуациях, случающихся в полете, оказывать экипажу воздушного судна необходимую помощь. </a:t>
            </a:r>
          </a:p>
          <a:p>
            <a:endParaRPr lang="ru-RU" dirty="0"/>
          </a:p>
        </p:txBody>
      </p:sp>
      <p:pic>
        <p:nvPicPr>
          <p:cNvPr id="5" name="Picture 7" descr="SNC002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3857625"/>
            <a:ext cx="4283075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Documents and Settings\Loner\Мои документы\Мои рисунки\Рисунок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83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8600" y="115888"/>
            <a:ext cx="8915400" cy="1143000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Требования к профессии </a:t>
            </a:r>
            <a:endParaRPr lang="ru-RU" sz="40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52488" y="1752600"/>
            <a:ext cx="7845425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уметь хорошо ориентироваться и представлять объект в пространстве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запоминать необходимое количество цифр и слов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оставаться спокойным и уверенным в стрессовых ситуациях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уметь анализировать ситуацию и творчески применять установленные правила</a:t>
            </a:r>
          </a:p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Documents and Settings\Loner\Мои документы\Мои рисунки\Рисунок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Привлекательные стороны профессии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52400" y="1447800"/>
            <a:ext cx="8991600" cy="442912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труд диспетчера достойно вознаграждается и защищён полным пакетом социальных льгот и гарантий </a:t>
            </a:r>
          </a:p>
          <a:p>
            <a:pPr eaLnBrk="1" hangingPunct="1"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 выплачивается достойная заработная плата </a:t>
            </a:r>
          </a:p>
          <a:p>
            <a:pPr eaLnBrk="1" hangingPunct="1"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при отсутствии собственного жилья в течение первых 5-и лет производится ежемесячная компенсация аренды жилого помещения в размере 50% от стоимости аренды однокомнатной квартиры</a:t>
            </a:r>
          </a:p>
          <a:p>
            <a:pPr eaLnBrk="1" hangingPunct="1"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за применение в работе английского языка производится доплата 15%, 25% или 50% в зависимости от уровня знаний языка </a:t>
            </a:r>
          </a:p>
          <a:p>
            <a:pPr eaLnBrk="1" hangingPunct="1"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профессия востребована, и у молодых людей после окончания учебного заведения по специальности не будет проблем с трудоустройством</a:t>
            </a:r>
          </a:p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Documents and Settings\Loner\Мои документы\Мои рисунки\Рисуноr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7" descr="SNC002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3857625"/>
            <a:ext cx="4283075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22" name="Rectangle 26"/>
          <p:cNvSpPr>
            <a:spLocks noGrp="1" noChangeArrowheads="1"/>
          </p:cNvSpPr>
          <p:nvPr>
            <p:ph type="title"/>
          </p:nvPr>
        </p:nvSpPr>
        <p:spPr>
          <a:xfrm>
            <a:off x="2051050" y="2060575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</p:txBody>
      </p:sp>
      <p:pic>
        <p:nvPicPr>
          <p:cNvPr id="45058" name="Picture 2" descr="C:\Documents and Settings\Loner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1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0"/>
            <a:ext cx="7772400" cy="1828800"/>
          </a:xfrm>
        </p:spPr>
        <p:txBody>
          <a:bodyPr/>
          <a:lstStyle/>
          <a:p>
            <a:pPr eaLnBrk="1" hangingPunct="1">
              <a:defRPr/>
            </a:pPr>
            <a:r>
              <a:rPr lang="ru-RU" sz="9600" i="1" dirty="0" smtClean="0">
                <a:solidFill>
                  <a:schemeClr val="bg1"/>
                </a:solidFill>
                <a:latin typeface="Aquarelle" pitchFamily="66" charset="-52"/>
              </a:rPr>
              <a:t>Стоматолог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5516563"/>
            <a:ext cx="6048375" cy="117633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5400" dirty="0" smtClean="0">
                <a:solidFill>
                  <a:schemeClr val="bg1"/>
                </a:solidFill>
                <a:latin typeface="Aquarelle" pitchFamily="66" charset="-52"/>
              </a:rPr>
              <a:t>Лучшая профессия </a:t>
            </a:r>
          </a:p>
        </p:txBody>
      </p:sp>
      <p:pic>
        <p:nvPicPr>
          <p:cNvPr id="2052" name="Picture 4" descr="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557338"/>
            <a:ext cx="5900738" cy="374332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/>
          <a:lstStyle/>
          <a:p>
            <a:pPr algn="ctr" eaLnBrk="1" hangingPunct="1"/>
            <a:endParaRPr lang="ru-RU" sz="4400" dirty="0" smtClean="0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algn="r" eaLnBrk="1" hangingPunct="1">
              <a:buFontTx/>
              <a:buNone/>
            </a:pPr>
            <a:r>
              <a:rPr lang="ru-RU" sz="3200" b="1" dirty="0" smtClean="0">
                <a:solidFill>
                  <a:srgbClr val="991758"/>
                </a:solidFill>
                <a:latin typeface="Times New Roman" pitchFamily="18" charset="0"/>
                <a:cs typeface="Times New Roman" pitchFamily="18" charset="0"/>
              </a:rPr>
              <a:t>Если человек не знает,</a:t>
            </a:r>
            <a:br>
              <a:rPr lang="ru-RU" sz="3200" b="1" dirty="0" smtClean="0">
                <a:solidFill>
                  <a:srgbClr val="99175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991758"/>
                </a:solidFill>
                <a:latin typeface="Times New Roman" pitchFamily="18" charset="0"/>
                <a:cs typeface="Times New Roman" pitchFamily="18" charset="0"/>
              </a:rPr>
              <a:t>к какой  пристани он держит путь,</a:t>
            </a:r>
          </a:p>
          <a:p>
            <a:pPr algn="r" eaLnBrk="1" hangingPunct="1">
              <a:buFontTx/>
              <a:buNone/>
            </a:pPr>
            <a:r>
              <a:rPr lang="ru-RU" sz="3200" b="1" dirty="0" smtClean="0">
                <a:solidFill>
                  <a:srgbClr val="991758"/>
                </a:solidFill>
                <a:latin typeface="Times New Roman" pitchFamily="18" charset="0"/>
                <a:cs typeface="Times New Roman" pitchFamily="18" charset="0"/>
              </a:rPr>
              <a:t> для него ни один ветер не будет попутным.</a:t>
            </a:r>
          </a:p>
          <a:p>
            <a:pPr algn="r" eaLnBrk="1" hangingPunct="1">
              <a:buNone/>
            </a:pPr>
            <a:r>
              <a:rPr lang="ru-RU" sz="3200" b="1" dirty="0" smtClean="0">
                <a:solidFill>
                  <a:srgbClr val="991758"/>
                </a:solidFill>
                <a:latin typeface="Times New Roman" pitchFamily="18" charset="0"/>
                <a:cs typeface="Times New Roman" pitchFamily="18" charset="0"/>
              </a:rPr>
              <a:t>Сенека</a:t>
            </a:r>
          </a:p>
        </p:txBody>
      </p:sp>
      <p:pic>
        <p:nvPicPr>
          <p:cNvPr id="5" name="Рисунок 4" descr="корабли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276600"/>
            <a:ext cx="3581400" cy="2971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4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4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4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4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1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dirty="0" smtClean="0">
                <a:solidFill>
                  <a:schemeClr val="bg1"/>
                </a:solidFill>
                <a:latin typeface="Adventure" pitchFamily="2" charset="0"/>
              </a:rPr>
              <a:t>Краткое описание профессии 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700213"/>
            <a:ext cx="8713787" cy="45370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latin typeface="Arial" charset="0"/>
              </a:rPr>
              <a:t>    </a:t>
            </a:r>
            <a:r>
              <a:rPr lang="ru-RU" sz="5400" b="1" dirty="0" smtClean="0">
                <a:solidFill>
                  <a:schemeClr val="bg1"/>
                </a:solidFill>
                <a:latin typeface="Arial" charset="0"/>
              </a:rPr>
              <a:t>терапевт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5400" b="1" dirty="0" smtClean="0">
                <a:solidFill>
                  <a:schemeClr val="bg1"/>
                </a:solidFill>
                <a:latin typeface="Arial" charset="0"/>
              </a:rPr>
              <a:t>  хирург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5400" b="1" dirty="0" smtClean="0">
                <a:solidFill>
                  <a:schemeClr val="bg1"/>
                </a:solidFill>
                <a:latin typeface="Arial" charset="0"/>
              </a:rPr>
              <a:t>  стоматолог-ортопед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5400" b="1" dirty="0" smtClean="0">
                <a:solidFill>
                  <a:schemeClr val="bg1"/>
                </a:solidFill>
                <a:latin typeface="Arial" charset="0"/>
              </a:rPr>
              <a:t>  </a:t>
            </a:r>
            <a:r>
              <a:rPr lang="ru-RU" sz="5400" b="1" dirty="0" err="1" smtClean="0">
                <a:solidFill>
                  <a:schemeClr val="bg1"/>
                </a:solidFill>
                <a:latin typeface="Arial" charset="0"/>
              </a:rPr>
              <a:t>ортодонт</a:t>
            </a:r>
            <a:endParaRPr lang="ru-RU" sz="5400" b="1" dirty="0" smtClean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1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8686800" cy="1608138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dirty="0" smtClean="0">
                <a:solidFill>
                  <a:schemeClr val="bg1"/>
                </a:solidFill>
                <a:latin typeface="Adventure" pitchFamily="2" charset="0"/>
              </a:rPr>
              <a:t>Необходимые качества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3860800"/>
            <a:ext cx="7705725" cy="29972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Спокойствие</a:t>
            </a:r>
          </a:p>
          <a:p>
            <a:pPr eaLnBrk="1" hangingPunct="1"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Усидчивость</a:t>
            </a:r>
          </a:p>
          <a:p>
            <a:pPr eaLnBrk="1" hangingPunct="1"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заинтересованность в профессии</a:t>
            </a:r>
          </a:p>
          <a:p>
            <a:pPr eaLnBrk="1" hangingPunct="1">
              <a:defRPr/>
            </a:pPr>
            <a:endParaRPr lang="ru-RU" sz="3600" dirty="0" smtClean="0"/>
          </a:p>
        </p:txBody>
      </p:sp>
      <p:pic>
        <p:nvPicPr>
          <p:cNvPr id="4100" name="Picture 5" descr="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1557338"/>
            <a:ext cx="5256212" cy="35972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1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dirty="0" smtClean="0">
                <a:solidFill>
                  <a:schemeClr val="bg1"/>
                </a:solidFill>
                <a:latin typeface="Adventure" pitchFamily="2" charset="0"/>
              </a:rPr>
              <a:t>Плюсы профессии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57338"/>
            <a:ext cx="7092950" cy="165576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ru-RU" sz="3400" dirty="0" smtClean="0">
                <a:solidFill>
                  <a:schemeClr val="bg1"/>
                </a:solidFill>
                <a:latin typeface="Arial" charset="0"/>
              </a:rPr>
              <a:t>хорошие перспективы</a:t>
            </a:r>
          </a:p>
          <a:p>
            <a:pPr eaLnBrk="1" hangingPunct="1">
              <a:defRPr/>
            </a:pPr>
            <a:r>
              <a:rPr lang="ru-RU" sz="3400" dirty="0" smtClean="0">
                <a:solidFill>
                  <a:schemeClr val="bg1"/>
                </a:solidFill>
                <a:latin typeface="Arial" charset="0"/>
              </a:rPr>
              <a:t>уверенность в завтрашнем дне</a:t>
            </a:r>
          </a:p>
          <a:p>
            <a:pPr eaLnBrk="1" hangingPunct="1">
              <a:defRPr/>
            </a:pPr>
            <a:r>
              <a:rPr lang="ru-RU" sz="3400" dirty="0" smtClean="0">
                <a:solidFill>
                  <a:schemeClr val="bg1"/>
                </a:solidFill>
                <a:latin typeface="Arial" charset="0"/>
              </a:rPr>
              <a:t>высокая зарплата</a:t>
            </a:r>
          </a:p>
          <a:p>
            <a:pPr eaLnBrk="1" hangingPunct="1">
              <a:defRPr/>
            </a:pPr>
            <a:endParaRPr lang="ru-RU" sz="3400" dirty="0" smtClean="0">
              <a:latin typeface="Arial" charset="0"/>
            </a:endParaRPr>
          </a:p>
        </p:txBody>
      </p:sp>
      <p:pic>
        <p:nvPicPr>
          <p:cNvPr id="5124" name="Picture 5" descr="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80000">
            <a:off x="4206875" y="3222625"/>
            <a:ext cx="4613275" cy="34464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1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03187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4800" dirty="0" smtClean="0">
                <a:solidFill>
                  <a:schemeClr val="bg1"/>
                </a:solidFill>
                <a:latin typeface="Adventure" pitchFamily="2" charset="0"/>
              </a:rPr>
              <a:t>Перспективы профессии стоматолога</a:t>
            </a:r>
            <a:r>
              <a:rPr lang="ru-RU" sz="4800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17688"/>
            <a:ext cx="8553450" cy="50403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      </a:t>
            </a:r>
            <a:r>
              <a:rPr lang="ru-RU" sz="3600" b="1" dirty="0" smtClean="0">
                <a:solidFill>
                  <a:schemeClr val="bg1"/>
                </a:solidFill>
              </a:rPr>
              <a:t>Три варианта карьеры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    В первом случае врач растет профессионально, формально оставаясь на одной должности, повышает квалификацию.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	Второй путь продвижение по административной лестнице: рядовой доктор, заведующий отделением, заместитель главврача, главный врач.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     Третий вариант - научная карьера. 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5" name="Рисунок 4" descr="J01750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15272" y="4929198"/>
            <a:ext cx="1428728" cy="192880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1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5175"/>
            <a:ext cx="8677275" cy="115093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800" b="1" dirty="0" smtClean="0">
                <a:solidFill>
                  <a:schemeClr val="bg1"/>
                </a:solidFill>
                <a:latin typeface="Adventure" pitchFamily="2" charset="0"/>
              </a:rPr>
              <a:t>Воронежская государственная медицинская академия</a:t>
            </a:r>
            <a:br>
              <a:rPr lang="ru-RU" sz="4800" b="1" dirty="0" smtClean="0">
                <a:solidFill>
                  <a:schemeClr val="bg1"/>
                </a:solidFill>
                <a:latin typeface="Adventure" pitchFamily="2" charset="0"/>
              </a:rPr>
            </a:br>
            <a:r>
              <a:rPr lang="ru-RU" sz="4800" b="1" dirty="0" smtClean="0">
                <a:solidFill>
                  <a:schemeClr val="bg1"/>
                </a:solidFill>
                <a:latin typeface="Adventure" pitchFamily="2" charset="0"/>
              </a:rPr>
              <a:t> им. Н.Н.Бурденко </a:t>
            </a:r>
          </a:p>
        </p:txBody>
      </p:sp>
      <p:pic>
        <p:nvPicPr>
          <p:cNvPr id="8195" name="Picture 4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2708275"/>
            <a:ext cx="5327650" cy="396081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1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dirty="0" smtClean="0">
                <a:solidFill>
                  <a:schemeClr val="bg1"/>
                </a:solidFill>
                <a:latin typeface="Adventure" pitchFamily="2" charset="0"/>
              </a:rPr>
              <a:t>О факультете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2239963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стоматологический факультет был организован в Воронежском медицинском институте 26 сентября 1957 года </a:t>
            </a:r>
          </a:p>
        </p:txBody>
      </p:sp>
      <p:pic>
        <p:nvPicPr>
          <p:cNvPr id="9220" name="Picture 4" descr="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3284538"/>
            <a:ext cx="5329238" cy="34067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1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714356"/>
            <a:ext cx="9036050" cy="6746894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4000" dirty="0" smtClean="0">
                <a:latin typeface="Adventure" pitchFamily="2" charset="0"/>
              </a:rPr>
              <a:t>  </a:t>
            </a:r>
            <a:r>
              <a:rPr lang="ru-RU" sz="4000" dirty="0" smtClean="0">
                <a:solidFill>
                  <a:schemeClr val="bg1"/>
                </a:solidFill>
                <a:latin typeface="Adventure" pitchFamily="2" charset="0"/>
              </a:rPr>
              <a:t>Были организованы три кафедры: терапевтическая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4000" dirty="0" smtClean="0">
                <a:solidFill>
                  <a:schemeClr val="bg1"/>
                </a:solidFill>
                <a:latin typeface="Adventure" pitchFamily="2" charset="0"/>
              </a:rPr>
              <a:t>   ортопедическая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4000" dirty="0" smtClean="0">
                <a:solidFill>
                  <a:schemeClr val="bg1"/>
                </a:solidFill>
                <a:latin typeface="Adventure" pitchFamily="2" charset="0"/>
              </a:rPr>
              <a:t>   хирургическая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4000" dirty="0" smtClean="0">
              <a:solidFill>
                <a:schemeClr val="bg1"/>
              </a:solidFill>
              <a:latin typeface="Adventure" pitchFamily="2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4000" dirty="0" smtClean="0">
                <a:solidFill>
                  <a:schemeClr val="bg1"/>
                </a:solidFill>
                <a:latin typeface="Adventure" pitchFamily="2" charset="0"/>
              </a:rPr>
              <a:t> На сегодняшний день функционируют  12 кафедр</a:t>
            </a:r>
          </a:p>
        </p:txBody>
      </p:sp>
      <p:pic>
        <p:nvPicPr>
          <p:cNvPr id="3" name="Рисунок 2" descr="J02893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4419600"/>
            <a:ext cx="3657600" cy="24384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1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40052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chemeClr val="bg1"/>
                </a:solidFill>
                <a:latin typeface="Adventure" pitchFamily="2" charset="0"/>
              </a:rPr>
              <a:t> В настоящее время на стоматологическом   факультете работают 167 преподавателей, из них: 22 профессора и доктора наук, 101 кандидат наук и доцент </a:t>
            </a:r>
          </a:p>
        </p:txBody>
      </p:sp>
      <p:pic>
        <p:nvPicPr>
          <p:cNvPr id="13315" name="Picture 5" descr="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0" y="2932112"/>
            <a:ext cx="5905500" cy="392588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1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49275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dirty="0" smtClean="0">
                <a:solidFill>
                  <a:schemeClr val="bg1"/>
                </a:solidFill>
                <a:latin typeface="Adventure" pitchFamily="2" charset="0"/>
              </a:rPr>
              <a:t>Обучение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844675"/>
            <a:ext cx="8229600" cy="21605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  </a:t>
            </a:r>
            <a:r>
              <a:rPr lang="ru-RU" sz="2800" b="1" dirty="0" smtClean="0">
                <a:solidFill>
                  <a:schemeClr val="bg1"/>
                </a:solidFill>
              </a:rPr>
              <a:t>Основными видами учебных занятий являются лекции, практические, семинарские и лабораторные занятия </a:t>
            </a:r>
          </a:p>
        </p:txBody>
      </p:sp>
      <p:pic>
        <p:nvPicPr>
          <p:cNvPr id="14340" name="Picture 4" descr="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3500438"/>
            <a:ext cx="4822825" cy="32131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1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4800" dirty="0" smtClean="0">
                <a:solidFill>
                  <a:schemeClr val="bg1"/>
                </a:solidFill>
                <a:latin typeface="Adventure" pitchFamily="2" charset="0"/>
              </a:rPr>
              <a:t>Подготовка стоматологических кадров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52413" y="1989138"/>
            <a:ext cx="8964613" cy="18002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  </a:t>
            </a:r>
            <a:r>
              <a:rPr lang="ru-RU" sz="3200" dirty="0" smtClean="0">
                <a:solidFill>
                  <a:schemeClr val="bg1"/>
                </a:solidFill>
              </a:rPr>
              <a:t>Центром подготовки стоматологических кадров на факультете является собственная стоматологическая клиника. </a:t>
            </a:r>
          </a:p>
        </p:txBody>
      </p:sp>
      <p:pic>
        <p:nvPicPr>
          <p:cNvPr id="15364" name="Picture 4" descr="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3573463"/>
            <a:ext cx="4678362" cy="311626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Факторы выбора профессии</a:t>
            </a: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  <a:noFill/>
        </p:spPr>
        <p:txBody>
          <a:bodyPr/>
          <a:lstStyle/>
          <a:p>
            <a:pPr algn="just"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991758"/>
                </a:solidFill>
              </a:rPr>
              <a:t>Позиция старших членов семьи 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991758"/>
                </a:solidFill>
              </a:rPr>
              <a:t>Позиция товарищей, подруг 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991758"/>
                </a:solidFill>
              </a:rPr>
              <a:t>Позиция учителей, психологов 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991758"/>
                </a:solidFill>
              </a:rPr>
              <a:t>Личные профессиональные планы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991758"/>
                </a:solidFill>
              </a:rPr>
              <a:t>Способности, склонности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991758"/>
                </a:solidFill>
              </a:rPr>
              <a:t>Уровень притязаний на общественное признание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991758"/>
                </a:solidFill>
              </a:rPr>
              <a:t>Информированность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991758"/>
                </a:solidFill>
              </a:rPr>
              <a:t>Интересы</a:t>
            </a:r>
          </a:p>
          <a:p>
            <a:pPr algn="just" eaLnBrk="1" hangingPunct="1">
              <a:buFont typeface="Wingdings" pitchFamily="2" charset="2"/>
              <a:buChar char="v"/>
            </a:pPr>
            <a:endParaRPr lang="ru-RU" sz="2400" b="1" dirty="0" smtClean="0"/>
          </a:p>
          <a:p>
            <a:pPr algn="just" eaLnBrk="1" hangingPunct="1">
              <a:buFontTx/>
              <a:buNone/>
            </a:pPr>
            <a:r>
              <a:rPr lang="ru-RU" sz="2400" b="1" dirty="0" smtClean="0"/>
              <a:t> 		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5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5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5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5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55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55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55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55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55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55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655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655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655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655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655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655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1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076700"/>
            <a:ext cx="9144000" cy="24479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      Это позволяет осуществлять учебный процесс, научные исследования и практическую подготовку студентов в тесном взаимодействии с практической медициной. </a:t>
            </a:r>
          </a:p>
        </p:txBody>
      </p:sp>
      <p:pic>
        <p:nvPicPr>
          <p:cNvPr id="16387" name="Picture 4" descr="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260350"/>
            <a:ext cx="5545137" cy="3694113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1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 fontScale="90000"/>
          </a:bodyPr>
          <a:lstStyle/>
          <a:p>
            <a:pPr eaLnBrk="1" hangingPunct="1"/>
            <a:endParaRPr lang="ru-RU" sz="4000" dirty="0" smtClean="0"/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81075"/>
            <a:ext cx="6115064" cy="5145088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ru-RU" sz="7200" b="1" i="1" dirty="0" smtClean="0">
                <a:solidFill>
                  <a:schemeClr val="bg1"/>
                </a:solidFill>
                <a:latin typeface="Bookman Old Style" pitchFamily="18" charset="0"/>
              </a:rPr>
              <a:t>«Слагаемые успеха»</a:t>
            </a:r>
          </a:p>
        </p:txBody>
      </p:sp>
      <p:pic>
        <p:nvPicPr>
          <p:cNvPr id="3076" name="Picture 7" descr="j023078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57818" y="3000372"/>
            <a:ext cx="3222625" cy="32400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L02p2p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eaLnBrk="1" hangingPunct="1"/>
            <a:endParaRPr lang="ru-RU" sz="4400" dirty="0" smtClean="0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458200" cy="4525963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600" b="1" dirty="0" smtClean="0">
                <a:solidFill>
                  <a:srgbClr val="FF3300"/>
                </a:solidFill>
              </a:rPr>
              <a:t>Вы выбираете профессию на всю жизнь, и чтобы потом многие годы каждое утро хотелось идти на работу, уже сейчас нужно 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/>
      <p:bldP spid="6656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pPr algn="ctr"/>
            <a:r>
              <a:rPr lang="ru-RU" sz="4400" i="1" dirty="0" smtClean="0">
                <a:latin typeface="Bookman Old Style" pitchFamily="18" charset="0"/>
              </a:rPr>
              <a:t/>
            </a:r>
            <a:br>
              <a:rPr lang="ru-RU" sz="4400" i="1" dirty="0" smtClean="0">
                <a:latin typeface="Bookman Old Style" pitchFamily="18" charset="0"/>
              </a:rPr>
            </a:br>
            <a:endParaRPr lang="ru-RU" sz="4400" dirty="0" smtClean="0"/>
          </a:p>
        </p:txBody>
      </p:sp>
      <p:sp>
        <p:nvSpPr>
          <p:cNvPr id="7" name="AutoShape 11"/>
          <p:cNvSpPr txBox="1">
            <a:spLocks noChangeArrowheads="1"/>
          </p:cNvSpPr>
          <p:nvPr/>
        </p:nvSpPr>
        <p:spPr bwMode="auto">
          <a:xfrm>
            <a:off x="5857884" y="285729"/>
            <a:ext cx="2928958" cy="2143139"/>
          </a:xfrm>
          <a:prstGeom prst="flowChartMultidocument">
            <a:avLst/>
          </a:prstGeom>
          <a:gradFill rotWithShape="1">
            <a:gsLst>
              <a:gs pos="0">
                <a:srgbClr val="3399FF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266700" marR="0" lvl="0" indent="-2667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Классификация</a:t>
            </a:r>
          </a:p>
          <a:p>
            <a:pPr marL="266700" marR="0" lvl="0" indent="-2667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профессий</a:t>
            </a:r>
          </a:p>
          <a:p>
            <a:pPr marL="266700" marR="0" lvl="0" indent="-2667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kern="0" dirty="0" smtClean="0">
                <a:latin typeface="+mn-lt"/>
              </a:rPr>
              <a:t>По Климову Е.А.</a:t>
            </a:r>
            <a:endParaRPr kumimoji="0" lang="ru-RU" sz="2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8600" y="214290"/>
            <a:ext cx="2743200" cy="1233510"/>
          </a:xfrm>
          <a:prstGeom prst="round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Человек - природа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28600" y="1676400"/>
            <a:ext cx="2819400" cy="1219200"/>
          </a:xfrm>
          <a:prstGeom prst="round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Человек - техника 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28600" y="3200400"/>
            <a:ext cx="2895600" cy="1295400"/>
          </a:xfrm>
          <a:prstGeom prst="round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Человек -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человек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28600" y="4724400"/>
            <a:ext cx="2819400" cy="1371600"/>
          </a:xfrm>
          <a:prstGeom prst="round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Человек - знак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114800" y="4724400"/>
            <a:ext cx="3276600" cy="1371600"/>
          </a:xfrm>
          <a:prstGeom prst="round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Человек - художественный образ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rot="10800000">
            <a:off x="2971800" y="990600"/>
            <a:ext cx="28194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0800000" flipV="1">
            <a:off x="3048000" y="2133600"/>
            <a:ext cx="28194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0800000" flipV="1">
            <a:off x="3124200" y="2438400"/>
            <a:ext cx="33528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0800000" flipV="1">
            <a:off x="3048000" y="2362200"/>
            <a:ext cx="3962400" cy="2743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5400000">
            <a:off x="5715000" y="3276600"/>
            <a:ext cx="23622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/>
      <p:bldP spid="7" grpId="0" animBg="1"/>
      <p:bldP spid="8" grpId="1" animBg="1"/>
      <p:bldP spid="10" grpId="1" animBg="1"/>
      <p:bldP spid="11" grpId="1" animBg="1"/>
      <p:bldP spid="12" grpId="1" animBg="1"/>
      <p:bldP spid="1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Человек - природа</a:t>
            </a: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ru-RU" sz="3200" b="1" dirty="0" smtClean="0">
                <a:solidFill>
                  <a:srgbClr val="002060"/>
                </a:solidFill>
                <a:cs typeface="Times New Roman" pitchFamily="18" charset="0"/>
              </a:rPr>
              <a:t>агроном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3200" b="1" dirty="0" smtClean="0">
                <a:solidFill>
                  <a:srgbClr val="002060"/>
                </a:solidFill>
                <a:cs typeface="Times New Roman" pitchFamily="18" charset="0"/>
              </a:rPr>
              <a:t>ветеринар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3200" b="1" dirty="0" smtClean="0">
                <a:solidFill>
                  <a:srgbClr val="002060"/>
                </a:solidFill>
                <a:cs typeface="Times New Roman" pitchFamily="18" charset="0"/>
              </a:rPr>
              <a:t>микробиолог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3200" b="1" dirty="0" smtClean="0">
                <a:solidFill>
                  <a:srgbClr val="002060"/>
                </a:solidFill>
                <a:cs typeface="Times New Roman" pitchFamily="18" charset="0"/>
              </a:rPr>
              <a:t>овощевод</a:t>
            </a:r>
          </a:p>
        </p:txBody>
      </p:sp>
      <p:pic>
        <p:nvPicPr>
          <p:cNvPr id="5" name="Picture 9" descr="j02958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1295400"/>
            <a:ext cx="1981200" cy="20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j02167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657600"/>
            <a:ext cx="2328862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j01606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4343400"/>
            <a:ext cx="29908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8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8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8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8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/>
      <p:bldP spid="6861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</p:spPr>
        <p:txBody>
          <a:bodyPr/>
          <a:lstStyle/>
          <a:p>
            <a:pPr algn="ctr" eaLnBrk="1" hangingPunct="1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Человек - техника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686800" cy="4525963"/>
          </a:xfrm>
          <a:noFill/>
        </p:spPr>
        <p:txBody>
          <a:bodyPr/>
          <a:lstStyle/>
          <a:p>
            <a:pPr algn="just" eaLnBrk="1" hangingPunct="1">
              <a:buFont typeface="Wingdings" pitchFamily="2" charset="2"/>
              <a:buChar char="v"/>
            </a:pPr>
            <a:r>
              <a:rPr lang="ru-RU" sz="3200" b="1" dirty="0" smtClean="0">
                <a:solidFill>
                  <a:srgbClr val="002060"/>
                </a:solidFill>
              </a:rPr>
              <a:t>инженер</a:t>
            </a:r>
          </a:p>
          <a:p>
            <a:pPr algn="just" eaLnBrk="1" hangingPunct="1">
              <a:buFont typeface="Wingdings" pitchFamily="2" charset="2"/>
              <a:buChar char="v"/>
            </a:pPr>
            <a:r>
              <a:rPr lang="ru-RU" sz="3200" b="1" dirty="0" smtClean="0">
                <a:solidFill>
                  <a:srgbClr val="002060"/>
                </a:solidFill>
              </a:rPr>
              <a:t>водитель</a:t>
            </a:r>
          </a:p>
          <a:p>
            <a:pPr algn="just" eaLnBrk="1" hangingPunct="1">
              <a:buFont typeface="Wingdings" pitchFamily="2" charset="2"/>
              <a:buChar char="v"/>
            </a:pPr>
            <a:r>
              <a:rPr lang="ru-RU" sz="3200" b="1" dirty="0" smtClean="0">
                <a:solidFill>
                  <a:srgbClr val="002060"/>
                </a:solidFill>
              </a:rPr>
              <a:t>механик</a:t>
            </a:r>
          </a:p>
          <a:p>
            <a:pPr algn="just" eaLnBrk="1" hangingPunct="1">
              <a:buFont typeface="Wingdings" pitchFamily="2" charset="2"/>
              <a:buChar char="v"/>
            </a:pPr>
            <a:r>
              <a:rPr lang="ru-RU" sz="3200" b="1" dirty="0" smtClean="0">
                <a:solidFill>
                  <a:srgbClr val="002060"/>
                </a:solidFill>
              </a:rPr>
              <a:t>сварщик</a:t>
            </a:r>
          </a:p>
        </p:txBody>
      </p:sp>
      <p:pic>
        <p:nvPicPr>
          <p:cNvPr id="5" name="Picture 12" descr="j02343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6002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j03102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343400"/>
            <a:ext cx="2362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j029606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4191000"/>
            <a:ext cx="2438400" cy="202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9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9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9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96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96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  <p:bldP spid="6963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Человек - </a:t>
            </a:r>
            <a:r>
              <a:rPr lang="ru-RU" sz="4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человек</a:t>
            </a:r>
            <a:endParaRPr lang="ru-RU" sz="4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noFill/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v"/>
            </a:pPr>
            <a:r>
              <a:rPr lang="ru-RU" sz="3200" b="1" dirty="0" smtClean="0">
                <a:solidFill>
                  <a:srgbClr val="002060"/>
                </a:solidFill>
              </a:rPr>
              <a:t>учитель</a:t>
            </a:r>
          </a:p>
          <a:p>
            <a:pPr marL="609600" indent="-609600" eaLnBrk="1" hangingPunct="1">
              <a:buFont typeface="Wingdings" pitchFamily="2" charset="2"/>
              <a:buChar char="v"/>
            </a:pPr>
            <a:r>
              <a:rPr lang="ru-RU" sz="3200" b="1" dirty="0" smtClean="0">
                <a:solidFill>
                  <a:srgbClr val="002060"/>
                </a:solidFill>
              </a:rPr>
              <a:t>врач</a:t>
            </a:r>
          </a:p>
          <a:p>
            <a:pPr marL="609600" indent="-609600" eaLnBrk="1" hangingPunct="1">
              <a:buFont typeface="Wingdings" pitchFamily="2" charset="2"/>
              <a:buChar char="v"/>
            </a:pPr>
            <a:r>
              <a:rPr lang="ru-RU" sz="3200" b="1" dirty="0" smtClean="0">
                <a:solidFill>
                  <a:srgbClr val="002060"/>
                </a:solidFill>
              </a:rPr>
              <a:t>журналист</a:t>
            </a:r>
          </a:p>
          <a:p>
            <a:pPr marL="609600" indent="-609600" eaLnBrk="1" hangingPunct="1">
              <a:buFont typeface="Wingdings" pitchFamily="2" charset="2"/>
              <a:buChar char="v"/>
            </a:pPr>
            <a:r>
              <a:rPr lang="ru-RU" sz="3200" b="1" dirty="0" smtClean="0">
                <a:solidFill>
                  <a:srgbClr val="002060"/>
                </a:solidFill>
              </a:rPr>
              <a:t>продавец</a:t>
            </a:r>
            <a:r>
              <a:rPr lang="en-US" sz="2800" dirty="0" smtClean="0">
                <a:solidFill>
                  <a:srgbClr val="002060"/>
                </a:solidFill>
              </a:rPr>
              <a:t>		</a:t>
            </a:r>
            <a:endParaRPr lang="ru-RU" sz="3200" dirty="0" smtClean="0">
              <a:solidFill>
                <a:srgbClr val="002060"/>
              </a:solidFill>
            </a:endParaRPr>
          </a:p>
        </p:txBody>
      </p:sp>
      <p:pic>
        <p:nvPicPr>
          <p:cNvPr id="5" name="Picture 14" descr="j03012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096000" y="1600200"/>
            <a:ext cx="1941512" cy="1905000"/>
          </a:xfrm>
          <a:prstGeom prst="rect">
            <a:avLst/>
          </a:prstGeom>
        </p:spPr>
      </p:pic>
      <p:pic>
        <p:nvPicPr>
          <p:cNvPr id="6" name="Picture 15" descr="bd07213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343400"/>
            <a:ext cx="2209800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015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00" y="4572000"/>
            <a:ext cx="1905000" cy="19812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0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0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0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0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06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06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/>
      <p:bldP spid="70661" grpId="0" build="p"/>
    </p:bldLst>
  </p:timing>
</p:sld>
</file>

<file path=ppt/theme/theme1.xml><?xml version="1.0" encoding="utf-8"?>
<a:theme xmlns:a="http://schemas.openxmlformats.org/drawingml/2006/main" name="шаблон">
  <a:themeElements>
    <a:clrScheme name="Апекс">
      <a:dk1>
        <a:sysClr val="windowText" lastClr="25437C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шабло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639</TotalTime>
  <Words>658</Words>
  <Application>Microsoft Office PowerPoint</Application>
  <PresentationFormat>Экран (4:3)</PresentationFormat>
  <Paragraphs>184</Paragraphs>
  <Slides>41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4" baseType="lpstr">
      <vt:lpstr>Arial</vt:lpstr>
      <vt:lpstr>Calibri</vt:lpstr>
      <vt:lpstr>шаблон</vt:lpstr>
      <vt:lpstr>Слайд 1</vt:lpstr>
      <vt:lpstr>Слайд 2</vt:lpstr>
      <vt:lpstr>Слайд 3</vt:lpstr>
      <vt:lpstr>Факторы выбора профессии </vt:lpstr>
      <vt:lpstr>Слайд 5</vt:lpstr>
      <vt:lpstr> </vt:lpstr>
      <vt:lpstr>Человек - природа</vt:lpstr>
      <vt:lpstr>Человек - техника</vt:lpstr>
      <vt:lpstr>Человек - человек</vt:lpstr>
      <vt:lpstr>Человек – знаковая система</vt:lpstr>
      <vt:lpstr>Человек – художественный образ</vt:lpstr>
      <vt:lpstr>Выбор профессии </vt:lpstr>
      <vt:lpstr>Сфера «хочу»</vt:lpstr>
      <vt:lpstr>Сфера «могу»</vt:lpstr>
      <vt:lpstr> Итоги профориентационной диагностики обучающихся 10 б класса по методике «Карта самооценки склонностей  Е.Н. Климова» </vt:lpstr>
      <vt:lpstr>Слайд 16</vt:lpstr>
      <vt:lpstr>Выбор профессии</vt:lpstr>
      <vt:lpstr>Слайд 18</vt:lpstr>
      <vt:lpstr>   Услуги     Центра занятости населения</vt:lpstr>
      <vt:lpstr>Слайд 20</vt:lpstr>
      <vt:lpstr>Слайд 21</vt:lpstr>
      <vt:lpstr>Слайд 22</vt:lpstr>
      <vt:lpstr>Профессия  “Диспетчер УВД”</vt:lpstr>
      <vt:lpstr>Слайд 24</vt:lpstr>
      <vt:lpstr>Требования к профессии </vt:lpstr>
      <vt:lpstr>Привлекательные стороны профессии</vt:lpstr>
      <vt:lpstr>Слайд 27</vt:lpstr>
      <vt:lpstr> </vt:lpstr>
      <vt:lpstr>Стоматолог</vt:lpstr>
      <vt:lpstr>Краткое описание профессии </vt:lpstr>
      <vt:lpstr>Необходимые качества</vt:lpstr>
      <vt:lpstr>Плюсы профессии</vt:lpstr>
      <vt:lpstr>Перспективы профессии стоматолога </vt:lpstr>
      <vt:lpstr>Воронежская государственная медицинская академия  им. Н.Н.Бурденко </vt:lpstr>
      <vt:lpstr>О факультете</vt:lpstr>
      <vt:lpstr>Слайд 36</vt:lpstr>
      <vt:lpstr>Слайд 37</vt:lpstr>
      <vt:lpstr>Обучение</vt:lpstr>
      <vt:lpstr>Подготовка стоматологических кадров</vt:lpstr>
      <vt:lpstr>Слайд 40</vt:lpstr>
      <vt:lpstr>Слайд 41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Grey Wolf</cp:lastModifiedBy>
  <cp:revision>72</cp:revision>
  <cp:lastPrinted>1601-01-01T00:00:00Z</cp:lastPrinted>
  <dcterms:created xsi:type="dcterms:W3CDTF">1601-01-01T00:00:00Z</dcterms:created>
  <dcterms:modified xsi:type="dcterms:W3CDTF">2013-01-22T16:09:00Z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