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9" r:id="rId2"/>
    <p:sldId id="351" r:id="rId3"/>
    <p:sldId id="350" r:id="rId4"/>
    <p:sldId id="268" r:id="rId5"/>
    <p:sldId id="318" r:id="rId6"/>
    <p:sldId id="316" r:id="rId7"/>
    <p:sldId id="347" r:id="rId8"/>
    <p:sldId id="343" r:id="rId9"/>
    <p:sldId id="344" r:id="rId10"/>
    <p:sldId id="345" r:id="rId11"/>
    <p:sldId id="346" r:id="rId12"/>
    <p:sldId id="352" r:id="rId13"/>
    <p:sldId id="290" r:id="rId14"/>
    <p:sldId id="289" r:id="rId15"/>
    <p:sldId id="341" r:id="rId16"/>
    <p:sldId id="319" r:id="rId17"/>
    <p:sldId id="322" r:id="rId18"/>
    <p:sldId id="320" r:id="rId19"/>
    <p:sldId id="323" r:id="rId20"/>
    <p:sldId id="334" r:id="rId21"/>
    <p:sldId id="324" r:id="rId22"/>
    <p:sldId id="342" r:id="rId23"/>
    <p:sldId id="336" r:id="rId24"/>
    <p:sldId id="330" r:id="rId25"/>
    <p:sldId id="331" r:id="rId26"/>
    <p:sldId id="338" r:id="rId27"/>
    <p:sldId id="304" r:id="rId28"/>
    <p:sldId id="305" r:id="rId29"/>
    <p:sldId id="314" r:id="rId30"/>
    <p:sldId id="306" r:id="rId31"/>
    <p:sldId id="311" r:id="rId32"/>
    <p:sldId id="339" r:id="rId33"/>
    <p:sldId id="30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BD5675A-2AA5-45A3-89D7-9E2BEB8AE949}" type="datetimeFigureOut">
              <a:rPr lang="ru-RU"/>
              <a:pPr>
                <a:defRPr/>
              </a:pPr>
              <a:t>05.08.2013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EBF0A19-1705-4A58-AD48-076B7CC07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930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80657-95EB-41E9-A09C-67FFEB85D3A8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E984A-9C39-45D6-8F56-C16810E78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8FB78-154F-4E80-9DBA-AB3859400633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85B8-80DC-4D6D-B6D0-7DD07BFA8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5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8F1B4-B1C8-42B3-8DBF-698FB1D5EC3E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C9CEF-1028-423B-8363-F54AB7992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CCC1-9021-4216-B7A5-FE4161527627}" type="datetimeFigureOut">
              <a:rPr lang="ru-RU" smtClean="0"/>
              <a:pPr/>
              <a:t>05.08.2013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FE1-5FA1-4218-A38E-6208126BA3F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144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60F0-90E1-4890-AC3A-CB67D955D31D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7473-0F46-49E8-BBB1-C9EF05F25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B4D3-D834-4EAB-964A-F7070CF79C4B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96FB-6896-4647-AC08-28D350E4F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E26A8-44AE-4A95-9930-B976C97D9651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A2F17-DB59-4499-BBD5-5A34569A5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23031-8D4A-4C3C-A6B8-A2F525B4910B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ED3D-455B-475B-A6EE-FA6B3B69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D128B-9157-4BEC-96A0-ED949928EEE5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E316-469B-47A9-ABFD-7D0CE015F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F97B7-4E90-417A-896D-323CD68AA07B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EBDDF-4B0B-421E-A929-D91720B7B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ADA5-A22F-4737-A9CA-AD478D484BAE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F59E0-3CFA-401A-97FD-2AAD4916F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F991-A1A4-49B1-B270-EF4ABEAE82F6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B1ECF-CFA6-49A7-88C2-C4075EE31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78FF3E-1D9C-4879-A859-47231F075715}" type="datetimeFigureOut">
              <a:rPr lang="en-US"/>
              <a:pPr>
                <a:defRPr/>
              </a:pPr>
              <a:t>8/5/2013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E6B401-9A0D-487D-9CF2-B94CD9A85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ree-math.ru/load/shkolnaja_matematika/algebra_10_klass/grafiki_trigon/13-1-0-1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191635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shared.ru/slide/191635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resentaci.ru/prezentac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subTitle"/>
          </p:nvPr>
        </p:nvSpPr>
        <p:spPr>
          <a:xfrm>
            <a:off x="1406052" y="3645570"/>
            <a:ext cx="6548488" cy="1440160"/>
          </a:xfrm>
        </p:spPr>
        <p:txBody>
          <a:bodyPr lIns="92160" tIns="46080" rIns="92160" bIns="46080" anchor="t"/>
          <a:lstStyle/>
          <a:p>
            <a:pPr defTabSz="449263" eaLnBrk="1" hangingPunct="1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600" b="1" dirty="0" smtClean="0">
                <a:solidFill>
                  <a:srgbClr val="F93811"/>
                </a:solidFill>
              </a:rPr>
              <a:t>«Основные свойства и графики тригонометрических функций»</a:t>
            </a:r>
          </a:p>
        </p:txBody>
      </p:sp>
      <p:sp>
        <p:nvSpPr>
          <p:cNvPr id="41992" name="Rectangle 6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7848600" cy="2786063"/>
          </a:xfrm>
        </p:spPr>
        <p:txBody>
          <a:bodyPr lIns="92160" tIns="46080" rIns="92160" bIns="4608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ru-RU" sz="3200" dirty="0" smtClean="0">
              <a:solidFill>
                <a:srgbClr val="F9381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 bwMode="auto">
          <a:xfrm>
            <a:off x="785786" y="5057800"/>
            <a:ext cx="774241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49263" eaLnBrk="1" hangingPunct="1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Учитель математики КГУ «СОШ №30» г. Семей</a:t>
            </a:r>
          </a:p>
          <a:p>
            <a:pPr defTabSz="449263" eaLnBrk="1" hangingPunct="1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 err="1" smtClean="0">
                <a:solidFill>
                  <a:srgbClr val="0070C0"/>
                </a:solidFill>
              </a:rPr>
              <a:t>Чичканова</a:t>
            </a:r>
            <a:r>
              <a:rPr lang="ru-RU" sz="2800" b="1" dirty="0" smtClean="0">
                <a:solidFill>
                  <a:srgbClr val="0070C0"/>
                </a:solidFill>
              </a:rPr>
              <a:t> Нина  Евгеньевна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857232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14356"/>
            <a:ext cx="33051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7761287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4810" y="1357298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На сайте  </a:t>
            </a:r>
            <a:r>
              <a:rPr lang="ru-RU" u="sng" dirty="0" smtClean="0">
                <a:hlinkClick r:id="rId4"/>
              </a:rPr>
              <a:t>http://free-math.ru/load/shkolnaja_matematika/algebra_10_klass/grafiki_trigon/13-1-0-120</a:t>
            </a:r>
            <a:r>
              <a:rPr lang="ru-RU" dirty="0" smtClean="0"/>
              <a:t>  есть материал  о   повороте  на 360°  Земли за 365 дней. Интересно , что это можно  представить  </a:t>
            </a:r>
            <a:r>
              <a:rPr lang="ru-RU" dirty="0" smtClean="0">
                <a:solidFill>
                  <a:srgbClr val="0070C0"/>
                </a:solidFill>
              </a:rPr>
              <a:t>синусоидой.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pendul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28794" y="2428868"/>
            <a:ext cx="5048250" cy="37861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714356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На уроках  физики мы изучали  </a:t>
            </a:r>
            <a:r>
              <a:rPr lang="ru-RU" b="1" dirty="0" smtClean="0">
                <a:solidFill>
                  <a:srgbClr val="0070C0"/>
                </a:solidFill>
              </a:rPr>
              <a:t>колебательные движения  маятника</a:t>
            </a:r>
            <a:r>
              <a:rPr lang="ru-RU" dirty="0" smtClean="0"/>
              <a:t>. На сайте </a:t>
            </a:r>
            <a:r>
              <a:rPr lang="ru-RU" u="sng" dirty="0" smtClean="0">
                <a:hlinkClick r:id="rId3"/>
              </a:rPr>
              <a:t>http://www.myshared.ru/slide/191635/</a:t>
            </a:r>
            <a:r>
              <a:rPr lang="ru-RU" dirty="0" smtClean="0"/>
              <a:t>   я нашла материал  о том , что   колебания маятника  осуществляется по     кривой, называемой </a:t>
            </a:r>
            <a:r>
              <a:rPr lang="ru-RU" dirty="0" smtClean="0">
                <a:solidFill>
                  <a:srgbClr val="0070C0"/>
                </a:solidFill>
              </a:rPr>
              <a:t>косинусом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3600" b="1" dirty="0" smtClean="0">
              <a:solidFill>
                <a:srgbClr val="0070C0"/>
              </a:solidFill>
            </a:endParaRPr>
          </a:p>
          <a:p>
            <a:r>
              <a:rPr lang="ru-RU" sz="3600" b="1" dirty="0" smtClean="0">
                <a:solidFill>
                  <a:srgbClr val="0070C0"/>
                </a:solidFill>
              </a:rPr>
              <a:t>« </a:t>
            </a:r>
            <a:r>
              <a:rPr lang="ru-RU" sz="3600" b="1" dirty="0">
                <a:solidFill>
                  <a:srgbClr val="0070C0"/>
                </a:solidFill>
              </a:rPr>
              <a:t>Нет  ни  одной области математики, которая  когда – нибудь  не окажется применимой к явлениям  действительного мира</a:t>
            </a:r>
            <a:r>
              <a:rPr lang="ru-RU" sz="3600" b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                           </a:t>
            </a:r>
            <a:r>
              <a:rPr lang="en-US" sz="3600" b="1" dirty="0" smtClean="0">
                <a:solidFill>
                  <a:srgbClr val="0070C0"/>
                </a:solidFill>
              </a:rPr>
              <a:t>        </a:t>
            </a:r>
            <a:r>
              <a:rPr lang="ru-RU" sz="3600" b="1" dirty="0" smtClean="0">
                <a:solidFill>
                  <a:srgbClr val="0070C0"/>
                </a:solidFill>
              </a:rPr>
              <a:t>  Н. И.  Лобачевский 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00438"/>
            <a:ext cx="19050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699612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683568" y="1556792"/>
            <a:ext cx="8229600" cy="4536504"/>
          </a:xfrm>
        </p:spPr>
        <p:txBody>
          <a:bodyPr lIns="92160" tIns="46080" rIns="92160" bIns="4608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F9381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rgbClr val="F9381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ru-RU" sz="3600" b="1" dirty="0" smtClean="0">
              <a:solidFill>
                <a:srgbClr val="F9381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034" name="Rectangle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42910" y="1988841"/>
                <a:ext cx="3785074" cy="3528392"/>
              </a:xfrm>
            </p:spPr>
            <p:txBody>
              <a:bodyPr lIns="92160" tIns="46080" rIns="92160" bIns="46080"/>
              <a:lstStyle/>
              <a:p>
                <a:pPr marL="0" indent="0" algn="ctr">
                  <a:buNone/>
                </a:pPr>
                <a:r>
                  <a:rPr lang="ru-RU" sz="2400" b="1" u="sng" dirty="0" smtClean="0">
                    <a:solidFill>
                      <a:srgbClr val="002060"/>
                    </a:solidFill>
                  </a:rPr>
                  <a:t>1 </a:t>
                </a:r>
                <a:r>
                  <a:rPr lang="ru-RU" sz="2400" b="1" u="sng" dirty="0">
                    <a:solidFill>
                      <a:srgbClr val="002060"/>
                    </a:solidFill>
                  </a:rPr>
                  <a:t>вариант.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/>
                  <a:t>У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/>
                          <m:t>sin</m:t>
                        </m:r>
                      </m:fName>
                      <m:e>
                        <m:f>
                          <m:fPr>
                            <m:ctrlPr>
                              <a:rPr lang="ru-RU" sz="2400" i="1"/>
                            </m:ctrlPr>
                          </m:fPr>
                          <m:num>
                            <m:r>
                              <a:rPr lang="ru-RU" sz="2400" i="1"/>
                              <m:t>х</m:t>
                            </m:r>
                          </m:num>
                          <m:den>
                            <m:r>
                              <a:rPr lang="ru-RU" sz="2400" i="1"/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ru-RU" sz="2400" dirty="0"/>
                  <a:t/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/>
                  <a:t>У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/>
                          <m:t>cos</m:t>
                        </m:r>
                      </m:fName>
                      <m:e>
                        <m:r>
                          <a:rPr lang="ru-RU" sz="2400" i="1"/>
                          <m:t>3х</m:t>
                        </m:r>
                      </m:e>
                    </m:func>
                  </m:oMath>
                </a14:m>
                <a:r>
                  <a:rPr lang="ru-RU" sz="2400" dirty="0"/>
                  <a:t/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/>
                  <a:t>У =3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/>
                          <m:t>cos</m:t>
                        </m:r>
                        <m:r>
                          <a:rPr lang="ru-RU" sz="2400"/>
                          <m:t>(</m:t>
                        </m:r>
                      </m:fName>
                      <m:e>
                        <m:f>
                          <m:fPr>
                            <m:ctrlPr>
                              <a:rPr lang="ru-RU" sz="2400" i="1"/>
                            </m:ctrlPr>
                          </m:fPr>
                          <m:num>
                            <m:r>
                              <a:rPr lang="ru-RU" sz="2400" i="1"/>
                              <m:t>х</m:t>
                            </m:r>
                          </m:num>
                          <m:den>
                            <m:r>
                              <a:rPr lang="ru-RU" sz="2400" i="1"/>
                              <m:t>5</m:t>
                            </m:r>
                          </m:den>
                        </m:f>
                        <m:r>
                          <a:rPr lang="ru-RU" sz="2400" i="1"/>
                          <m:t>+</m:t>
                        </m:r>
                        <m:f>
                          <m:fPr>
                            <m:ctrlPr>
                              <a:rPr lang="ru-RU" sz="2400" i="1"/>
                            </m:ctrlPr>
                          </m:fPr>
                          <m:num>
                            <m:r>
                              <a:rPr lang="ru-RU" sz="2400" i="1"/>
                              <m:t>𝜋</m:t>
                            </m:r>
                          </m:num>
                          <m:den>
                            <m:r>
                              <a:rPr lang="ru-RU" sz="2400" i="1"/>
                              <m:t>4</m:t>
                            </m:r>
                          </m:den>
                        </m:f>
                        <m:r>
                          <a:rPr lang="ru-RU" sz="2400" i="1"/>
                          <m:t>)</m:t>
                        </m:r>
                      </m:e>
                    </m:func>
                  </m:oMath>
                </a14:m>
                <a:r>
                  <a:rPr lang="ru-RU" sz="2400" dirty="0"/>
                  <a:t/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/>
                  <a:t>У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/>
                        </m:ctrlPr>
                      </m:fPr>
                      <m:num>
                        <m:r>
                          <a:rPr lang="ru-RU" sz="2400" i="1"/>
                          <m:t>1</m:t>
                        </m:r>
                      </m:num>
                      <m:den>
                        <m:r>
                          <a:rPr lang="ru-RU" sz="2400" i="1"/>
                          <m:t>3</m:t>
                        </m:r>
                      </m:den>
                    </m:f>
                  </m:oMath>
                </a14:m>
                <a:r>
                  <a:rPr lang="ru-RU" sz="2400" dirty="0"/>
                  <a:t> tq4х                                                           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/>
                  <a:t> У = 5 +</a:t>
                </a:r>
                <a14:m>
                  <m:oMath xmlns:m="http://schemas.openxmlformats.org/officeDocument/2006/math">
                    <m:r>
                      <a:rPr lang="ru-RU" sz="2400" i="1"/>
                      <m:t> </m:t>
                    </m:r>
                    <m:func>
                      <m:funcPr>
                        <m:ctrlPr>
                          <a:rPr lang="ru-RU" sz="2400" i="1"/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2400"/>
                          <m:t>sin</m:t>
                        </m:r>
                      </m:fName>
                      <m:e>
                        <m:r>
                          <a:rPr lang="ru-RU" sz="2400" i="1"/>
                          <m:t>3х</m:t>
                        </m:r>
                      </m:e>
                    </m:func>
                  </m:oMath>
                </a14:m>
                <a:r>
                  <a:rPr lang="ru-RU" sz="2400" dirty="0"/>
                  <a:t/>
                </a:r>
              </a:p>
              <a:p>
                <a:pPr marL="0" indent="0" defTabSz="449263" eaLnBrk="1" hangingPunct="1"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1400" dirty="0" smtClean="0">
                  <a:solidFill>
                    <a:srgbClr val="0000FF"/>
                  </a:solidFill>
                  <a:hlinkClick r:id="rId3" action="ppaction://hlinksldjump"/>
                </a:endParaRPr>
              </a:p>
              <a:p>
                <a:pPr marL="0" indent="0" defTabSz="449263" eaLnBrk="1" hangingPunct="1"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ru-RU" sz="3600" dirty="0" smtClean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40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2910" y="1988841"/>
                <a:ext cx="3785074" cy="3528392"/>
              </a:xfrm>
              <a:blipFill rotWithShape="1">
                <a:blip r:embed="rId4" cstate="email"/>
                <a:stretch>
                  <a:fillRect l="-2415" t="-1382" r="-541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988841"/>
                <a:ext cx="3852890" cy="324036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400" b="1" u="sng" dirty="0" smtClean="0">
                    <a:solidFill>
                      <a:srgbClr val="002060"/>
                    </a:solidFill>
                  </a:rPr>
                  <a:t>2вариант.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 smtClean="0"/>
                  <a:t/>
                </a:r>
                <a:r>
                  <a:rPr lang="ru-RU" sz="2400" dirty="0"/>
                  <a:t>У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/>
                        </m:ctrlPr>
                      </m:funcPr>
                      <m:fName>
                        <m:r>
                          <a:rPr lang="en-US" sz="2400" b="0" i="1" smtClean="0">
                            <a:latin typeface="Cambria Math"/>
                          </a:rPr>
                          <m:t>𝑡𝑔</m:t>
                        </m:r>
                      </m:fName>
                      <m:e>
                        <m:r>
                          <a:rPr lang="ru-RU" sz="2400" i="1"/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ru-RU" sz="2400" i="1"/>
                          <m:t>+</m:t>
                        </m:r>
                        <m:f>
                          <m:fPr>
                            <m:ctrlPr>
                              <a:rPr lang="ru-RU" sz="2400" i="1"/>
                            </m:ctrlPr>
                          </m:fPr>
                          <m:num>
                            <m:r>
                              <a:rPr lang="ru-RU" sz="2400" i="1"/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ru-RU" sz="2400" i="1"/>
                          <m:t> )</m:t>
                        </m:r>
                      </m:e>
                    </m:func>
                  </m:oMath>
                </a14:m>
                <a:endParaRPr lang="ru-RU" sz="2400" dirty="0"/>
              </a:p>
              <a:p>
                <a:pPr>
                  <a:buFont typeface="+mj-lt"/>
                  <a:buAutoNum type="arabicPeriod"/>
                </a:pPr>
                <a:r>
                  <a:rPr lang="ru-RU" sz="2400" dirty="0" smtClean="0"/>
                  <a:t/>
                </a:r>
                <a:r>
                  <a:rPr lang="ru-RU" sz="2400" dirty="0"/>
                  <a:t>У = </a:t>
                </a:r>
                <a:r>
                  <a:rPr lang="ru-RU" sz="2400" dirty="0" err="1" smtClean="0"/>
                  <a:t>sin</a:t>
                </a:r>
                <a:r>
                  <a:rPr lang="ru-RU" sz="24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/>
                </a:r>
                <a:endParaRPr lang="ru-RU" sz="2400" dirty="0"/>
              </a:p>
              <a:p>
                <a:pPr>
                  <a:buFont typeface="+mj-lt"/>
                  <a:buAutoNum type="arabicPeriod"/>
                </a:pPr>
                <a:r>
                  <a:rPr lang="ru-RU" sz="2400" dirty="0" smtClean="0"/>
                  <a:t/>
                </a:r>
                <a:r>
                  <a:rPr lang="ru-RU" sz="2400" dirty="0"/>
                  <a:t>У = </a:t>
                </a:r>
                <a:r>
                  <a:rPr lang="ru-RU" sz="2400" dirty="0" smtClean="0"/>
                  <a:t>4sin(2х−</a:t>
                </a:r>
                <a:r>
                  <a:rPr lang="ru-RU" sz="2400" dirty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400" dirty="0" smtClean="0"/>
                  <a:t>)</a:t>
                </a:r>
                <a:endParaRPr lang="ru-RU" sz="2400" dirty="0"/>
              </a:p>
              <a:p>
                <a:pPr>
                  <a:buFont typeface="+mj-lt"/>
                  <a:buAutoNum type="arabicPeriod"/>
                </a:pPr>
                <a:r>
                  <a:rPr lang="ru-RU" sz="2400" dirty="0" smtClean="0"/>
                  <a:t/>
                </a:r>
                <a:r>
                  <a:rPr lang="ru-RU" sz="2400" dirty="0"/>
                  <a:t>У = 5tq 3х</a:t>
                </a:r>
              </a:p>
              <a:p>
                <a:pPr>
                  <a:buFont typeface="+mj-lt"/>
                  <a:buAutoNum type="arabicPeriod"/>
                </a:pPr>
                <a:r>
                  <a:rPr lang="ru-RU" sz="2400" dirty="0" smtClean="0"/>
                  <a:t>У </a:t>
                </a:r>
                <a:r>
                  <a:rPr lang="ru-RU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sz="2400" dirty="0" smtClean="0"/>
                  <a:t/>
                </a:r>
                <a:r>
                  <a:rPr lang="en-US" sz="2400" dirty="0" smtClean="0"/>
                  <a:t>cos</a:t>
                </a:r>
                <a:r>
                  <a:rPr lang="ru-RU" sz="2400" dirty="0" smtClean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 smtClean="0"/>
                  <a:t/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ru-RU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 smtClean="0"/>
                  <a:t>)</a:t>
                </a:r>
                <a:endParaRPr lang="ru-RU" sz="2400" dirty="0"/>
              </a:p>
              <a:p>
                <a:pPr marL="0" indent="0" algn="ctr">
                  <a:buNone/>
                </a:pPr>
                <a:endParaRPr lang="ru-RU" sz="1400" dirty="0"/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988841"/>
                <a:ext cx="3852890" cy="3240360"/>
              </a:xfrm>
              <a:blipFill rotWithShape="1">
                <a:blip r:embed="rId5" cstate="email"/>
                <a:stretch>
                  <a:fillRect l="-2532" t="-1504" b="-2632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608223" y="441060"/>
            <a:ext cx="6192688" cy="935385"/>
          </a:xfrm>
          <a:prstGeom prst="rect">
            <a:avLst/>
          </a:prstGeom>
          <a:solidFill>
            <a:srgbClr val="F8FAA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Самостоятельная </a:t>
            </a:r>
            <a:r>
              <a:rPr lang="ru-RU" sz="2400" b="1" dirty="0" smtClean="0">
                <a:solidFill>
                  <a:srgbClr val="002060"/>
                </a:solidFill>
              </a:rPr>
              <a:t>работа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( один из  вопросов  на ЕНТ)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08223" y="1412776"/>
            <a:ext cx="5976664" cy="468053"/>
          </a:xfrm>
          <a:prstGeom prst="rect">
            <a:avLst/>
          </a:prstGeom>
          <a:solidFill>
            <a:srgbClr val="F8FAA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Определите  наименьший положительный период функции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9601254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65405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Ответы к самостоятельной  работе</a:t>
            </a:r>
            <a:endParaRPr lang="ru-RU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Объект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42910" y="1844824"/>
                <a:ext cx="3785074" cy="4281339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b="1" u="sng" dirty="0"/>
                  <a:t>1 вариант</a:t>
                </a:r>
              </a:p>
              <a:p>
                <a:pPr marL="0" indent="0">
                  <a:buNone/>
                </a:pPr>
                <a:r>
                  <a:rPr lang="ru-RU" dirty="0" smtClean="0"/>
                  <a:t>1) Т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2</m:t>
                        </m:r>
                        <m:r>
                          <a:rPr lang="ru-RU" i="1"/>
                          <m:t>𝜋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2) Т </a:t>
                </a:r>
                <a:r>
                  <a:rPr lang="ru-RU" dirty="0"/>
                  <a:t>= 4</a:t>
                </a:r>
                <a14:m>
                  <m:oMath xmlns:m="http://schemas.openxmlformats.org/officeDocument/2006/math">
                    <m:r>
                      <a:rPr lang="ru-RU" i="1"/>
                      <m:t>𝜋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3) Т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2</m:t>
                        </m:r>
                        <m:r>
                          <a:rPr lang="ru-RU" i="1"/>
                          <m:t>𝜋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4) Т </a:t>
                </a:r>
                <a:r>
                  <a:rPr lang="ru-RU" dirty="0"/>
                  <a:t>=  10</a:t>
                </a:r>
                <a14:m>
                  <m:oMath xmlns:m="http://schemas.openxmlformats.org/officeDocument/2006/math">
                    <m:r>
                      <a:rPr lang="ru-RU" i="1"/>
                      <m:t>𝜋</m:t>
                    </m:r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5) Т </a:t>
                </a:r>
                <a:r>
                  <a:rPr lang="ru-RU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𝜋</m:t>
                        </m:r>
                      </m:num>
                      <m:den>
                        <m:r>
                          <a:rPr lang="ru-RU" i="1"/>
                          <m:t>4</m:t>
                        </m:r>
                      </m:den>
                    </m:f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42910" y="1844824"/>
                <a:ext cx="3785074" cy="4281339"/>
              </a:xfrm>
              <a:blipFill rotWithShape="1">
                <a:blip r:embed="rId2" cstate="email"/>
                <a:stretch>
                  <a:fillRect l="-3221" t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Объект 4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648200" y="1916832"/>
                <a:ext cx="3596208" cy="420933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b="1" u="sng" dirty="0">
                    <a:solidFill>
                      <a:schemeClr val="tx2">
                        <a:lumMod val="75000"/>
                      </a:schemeClr>
                    </a:solidFill>
                  </a:rPr>
                  <a:t>2вариант</a:t>
                </a:r>
              </a:p>
              <a:p>
                <a:pPr marL="0" indent="0">
                  <a:buNone/>
                </a:pPr>
                <a:r>
                  <a:rPr lang="ru-RU" dirty="0" smtClean="0"/>
                  <a:t>1</a:t>
                </a:r>
                <a:r>
                  <a:rPr lang="ru-RU" dirty="0"/>
                  <a:t>) 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𝜋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r>
                  <a:rPr lang="ru-RU" dirty="0"/>
                  <a:t/>
                </a:r>
              </a:p>
              <a:p>
                <a:pPr marL="0" indent="0">
                  <a:buNone/>
                </a:pPr>
                <a:r>
                  <a:rPr lang="ru-RU" dirty="0"/>
                  <a:t>2) Т = 10</a:t>
                </a:r>
                <a14:m>
                  <m:oMath xmlns:m="http://schemas.openxmlformats.org/officeDocument/2006/math">
                    <m:r>
                      <a:rPr lang="ru-RU" i="1"/>
                      <m:t>𝜋</m:t>
                    </m:r>
                  </m:oMath>
                </a14:m>
                <a:r>
                  <a:rPr lang="ru-RU" dirty="0"/>
                  <a:t/>
                </a:r>
              </a:p>
              <a:p>
                <a:pPr marL="0" indent="0">
                  <a:buNone/>
                </a:pPr>
                <a:r>
                  <a:rPr lang="ru-RU" dirty="0"/>
                  <a:t>3) Т =</a:t>
                </a:r>
                <a14:m>
                  <m:oMath xmlns:m="http://schemas.openxmlformats.org/officeDocument/2006/math">
                    <m:r>
                      <a:rPr lang="ru-RU" i="1"/>
                      <m:t>𝜋</m:t>
                    </m:r>
                  </m:oMath>
                </a14:m>
                <a:r>
                  <a:rPr lang="ru-RU" dirty="0"/>
                  <a:t/>
                </a:r>
              </a:p>
              <a:p>
                <a:pPr marL="0" indent="0">
                  <a:buNone/>
                </a:pPr>
                <a:r>
                  <a:rPr lang="ru-RU" dirty="0"/>
                  <a:t>4) Т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/>
                        </m:ctrlPr>
                      </m:fPr>
                      <m:num>
                        <m:r>
                          <a:rPr lang="ru-RU" i="1"/>
                          <m:t>𝜋</m:t>
                        </m:r>
                      </m:num>
                      <m:den>
                        <m:r>
                          <a:rPr lang="ru-RU" i="1"/>
                          <m:t>3</m:t>
                        </m:r>
                      </m:den>
                    </m:f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/>
                  <a:t>5) </a:t>
                </a:r>
                <a:r>
                  <a:rPr lang="ru-RU" dirty="0"/>
                  <a:t>Т =6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/>
                      </a:rPr>
                      <m:t>𝜋</m:t>
                    </m:r>
                  </m:oMath>
                </a14:m>
                <a:r>
                  <a:rPr lang="ru-RU" dirty="0"/>
                  <a:t/>
                </a:r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48200" y="1916832"/>
                <a:ext cx="3596208" cy="4209331"/>
              </a:xfrm>
              <a:blipFill rotWithShape="1">
                <a:blip r:embed="rId3" cstate="email"/>
                <a:stretch>
                  <a:fillRect l="-3565" t="-13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4857760"/>
            <a:ext cx="1693340" cy="13166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72549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5661025"/>
            <a:ext cx="3455987" cy="1196975"/>
          </a:xfrm>
        </p:spPr>
        <p:txBody>
          <a:bodyPr/>
          <a:lstStyle/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</a:rPr>
              <a:t>Анатоль  Франс</a:t>
            </a:r>
          </a:p>
          <a:p>
            <a:r>
              <a:rPr lang="ru-RU" b="1" dirty="0">
                <a:solidFill>
                  <a:srgbClr val="006600"/>
                </a:solidFill>
                <a:latin typeface="Times New Roman" pitchFamily="18" charset="0"/>
              </a:rPr>
              <a:t>1844 - 1924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lum bright="24000" contrast="36000"/>
          </a:blip>
          <a:srcRect/>
          <a:stretch>
            <a:fillRect/>
          </a:stretch>
        </p:blipFill>
        <p:spPr bwMode="auto">
          <a:xfrm>
            <a:off x="179388" y="260350"/>
            <a:ext cx="3421062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000628" y="1428736"/>
            <a:ext cx="3500430" cy="397031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 Учиться  можно  только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 весело…   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 Чтобы  переваривать    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 знания,  надо  поглощать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Georgia" pitchFamily="18" charset="0"/>
              </a:rPr>
              <a:t>  их  с  аппетитом.  </a:t>
            </a:r>
          </a:p>
        </p:txBody>
      </p:sp>
      <p:sp>
        <p:nvSpPr>
          <p:cNvPr id="83969" name="Rectangle 1"/>
          <p:cNvSpPr>
            <a:spLocks noChangeArrowheads="1"/>
          </p:cNvSpPr>
          <p:nvPr/>
        </p:nvSpPr>
        <p:spPr bwMode="auto">
          <a:xfrm rot="10800000" flipV="1">
            <a:off x="4793898" y="455955"/>
            <a:ext cx="23232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Обед.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 дня.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Функция тангенс</a:t>
            </a:r>
            <a:r>
              <a:rPr lang="ru-RU" b="1" dirty="0" smtClean="0"/>
              <a:t> — это частное от деления функции синус на функцию косинус.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http://www.nivasposad.ru/school/homepages/gorbunova/2010-2011/konkurs/andriyanova_kristina_i/small_foto/tg/znak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2003430" cy="211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142984"/>
            <a:ext cx="400052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6" name="Group 2"/>
          <p:cNvGrpSpPr>
            <a:grpSpLocks noGrp="1"/>
          </p:cNvGrpSpPr>
          <p:nvPr>
            <p:ph idx="1"/>
          </p:nvPr>
        </p:nvGrpSpPr>
        <p:grpSpPr bwMode="auto">
          <a:xfrm>
            <a:off x="714375" y="831850"/>
            <a:ext cx="7715250" cy="5311775"/>
            <a:chOff x="0" y="0"/>
            <a:chExt cx="5782" cy="4330"/>
          </a:xfrm>
        </p:grpSpPr>
        <p:sp>
          <p:nvSpPr>
            <p:cNvPr id="10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8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-2п</a:t>
              </a:r>
            </a:p>
          </p:txBody>
        </p:sp>
        <p:grpSp>
          <p:nvGrpSpPr>
            <p:cNvPr id="108" name="Group 4"/>
            <p:cNvGrpSpPr>
              <a:grpSpLocks/>
            </p:cNvGrpSpPr>
            <p:nvPr/>
          </p:nvGrpSpPr>
          <p:grpSpPr bwMode="auto">
            <a:xfrm>
              <a:off x="0" y="0"/>
              <a:ext cx="5782" cy="4330"/>
              <a:chOff x="0" y="0"/>
              <a:chExt cx="5782" cy="4330"/>
            </a:xfrm>
          </p:grpSpPr>
          <p:sp>
            <p:nvSpPr>
              <p:cNvPr id="155" name="Line 5"/>
              <p:cNvSpPr>
                <a:spLocks noChangeShapeType="1"/>
              </p:cNvSpPr>
              <p:nvPr/>
            </p:nvSpPr>
            <p:spPr bwMode="auto">
              <a:xfrm>
                <a:off x="612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6" name="Line 6"/>
              <p:cNvSpPr>
                <a:spLocks noChangeShapeType="1"/>
              </p:cNvSpPr>
              <p:nvPr/>
            </p:nvSpPr>
            <p:spPr bwMode="auto">
              <a:xfrm>
                <a:off x="158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7" name="Line 7"/>
              <p:cNvSpPr>
                <a:spLocks noChangeShapeType="1"/>
              </p:cNvSpPr>
              <p:nvPr/>
            </p:nvSpPr>
            <p:spPr bwMode="auto">
              <a:xfrm>
                <a:off x="385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8" name="Line 8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9" name="Line 9"/>
              <p:cNvSpPr>
                <a:spLocks noChangeShapeType="1"/>
              </p:cNvSpPr>
              <p:nvPr/>
            </p:nvSpPr>
            <p:spPr bwMode="auto">
              <a:xfrm>
                <a:off x="22" y="57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0" name="Line 10"/>
              <p:cNvSpPr>
                <a:spLocks noChangeShapeType="1"/>
              </p:cNvSpPr>
              <p:nvPr/>
            </p:nvSpPr>
            <p:spPr bwMode="auto">
              <a:xfrm>
                <a:off x="22" y="7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1" name="Line 11"/>
              <p:cNvSpPr>
                <a:spLocks noChangeShapeType="1"/>
              </p:cNvSpPr>
              <p:nvPr/>
            </p:nvSpPr>
            <p:spPr bwMode="auto">
              <a:xfrm>
                <a:off x="0" y="10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2" name="Line 12"/>
              <p:cNvSpPr>
                <a:spLocks noChangeShapeType="1"/>
              </p:cNvSpPr>
              <p:nvPr/>
            </p:nvSpPr>
            <p:spPr bwMode="auto">
              <a:xfrm>
                <a:off x="22" y="12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3" name="Line 13"/>
              <p:cNvSpPr>
                <a:spLocks noChangeShapeType="1"/>
              </p:cNvSpPr>
              <p:nvPr/>
            </p:nvSpPr>
            <p:spPr bwMode="auto">
              <a:xfrm>
                <a:off x="22" y="148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4" name="Line 14"/>
              <p:cNvSpPr>
                <a:spLocks noChangeShapeType="1"/>
              </p:cNvSpPr>
              <p:nvPr/>
            </p:nvSpPr>
            <p:spPr bwMode="auto">
              <a:xfrm>
                <a:off x="1292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5" name="Line 15"/>
              <p:cNvSpPr>
                <a:spLocks noChangeShapeType="1"/>
              </p:cNvSpPr>
              <p:nvPr/>
            </p:nvSpPr>
            <p:spPr bwMode="auto">
              <a:xfrm>
                <a:off x="838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" name="Line 16"/>
              <p:cNvSpPr>
                <a:spLocks noChangeShapeType="1"/>
              </p:cNvSpPr>
              <p:nvPr/>
            </p:nvSpPr>
            <p:spPr bwMode="auto">
              <a:xfrm>
                <a:off x="1065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" name="Line 17"/>
              <p:cNvSpPr>
                <a:spLocks noChangeShapeType="1"/>
              </p:cNvSpPr>
              <p:nvPr/>
            </p:nvSpPr>
            <p:spPr bwMode="auto">
              <a:xfrm>
                <a:off x="197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" name="Line 18"/>
              <p:cNvSpPr>
                <a:spLocks noChangeShapeType="1"/>
              </p:cNvSpPr>
              <p:nvPr/>
            </p:nvSpPr>
            <p:spPr bwMode="auto">
              <a:xfrm>
                <a:off x="151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9" name="Line 19"/>
              <p:cNvSpPr>
                <a:spLocks noChangeShapeType="1"/>
              </p:cNvSpPr>
              <p:nvPr/>
            </p:nvSpPr>
            <p:spPr bwMode="auto">
              <a:xfrm>
                <a:off x="174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0" name="Line 20"/>
              <p:cNvSpPr>
                <a:spLocks noChangeShapeType="1"/>
              </p:cNvSpPr>
              <p:nvPr/>
            </p:nvSpPr>
            <p:spPr bwMode="auto">
              <a:xfrm>
                <a:off x="0" y="14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1" name="Line 21"/>
              <p:cNvSpPr>
                <a:spLocks noChangeShapeType="1"/>
              </p:cNvSpPr>
              <p:nvPr/>
            </p:nvSpPr>
            <p:spPr bwMode="auto">
              <a:xfrm>
                <a:off x="0" y="19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2" name="Line 22"/>
              <p:cNvSpPr>
                <a:spLocks noChangeShapeType="1"/>
              </p:cNvSpPr>
              <p:nvPr/>
            </p:nvSpPr>
            <p:spPr bwMode="auto">
              <a:xfrm>
                <a:off x="22" y="213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3" name="Line 23"/>
              <p:cNvSpPr>
                <a:spLocks noChangeShapeType="1"/>
              </p:cNvSpPr>
              <p:nvPr/>
            </p:nvSpPr>
            <p:spPr bwMode="auto">
              <a:xfrm>
                <a:off x="22" y="236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" name="Line 24"/>
              <p:cNvSpPr>
                <a:spLocks noChangeShapeType="1"/>
              </p:cNvSpPr>
              <p:nvPr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" name="Line 25"/>
              <p:cNvSpPr>
                <a:spLocks noChangeShapeType="1"/>
              </p:cNvSpPr>
              <p:nvPr/>
            </p:nvSpPr>
            <p:spPr bwMode="auto">
              <a:xfrm>
                <a:off x="22" y="279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" name="Line 26"/>
              <p:cNvSpPr>
                <a:spLocks noChangeShapeType="1"/>
              </p:cNvSpPr>
              <p:nvPr/>
            </p:nvSpPr>
            <p:spPr bwMode="auto">
              <a:xfrm>
                <a:off x="22" y="3021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" name="Line 27"/>
              <p:cNvSpPr>
                <a:spLocks noChangeShapeType="1"/>
              </p:cNvSpPr>
              <p:nvPr/>
            </p:nvSpPr>
            <p:spPr bwMode="auto">
              <a:xfrm>
                <a:off x="0" y="17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" name="Line 28"/>
              <p:cNvSpPr>
                <a:spLocks noChangeShapeType="1"/>
              </p:cNvSpPr>
              <p:nvPr/>
            </p:nvSpPr>
            <p:spPr bwMode="auto">
              <a:xfrm>
                <a:off x="0" y="34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9" name="Line 29"/>
              <p:cNvSpPr>
                <a:spLocks noChangeShapeType="1"/>
              </p:cNvSpPr>
              <p:nvPr/>
            </p:nvSpPr>
            <p:spPr bwMode="auto">
              <a:xfrm>
                <a:off x="22" y="367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0" name="Line 30"/>
              <p:cNvSpPr>
                <a:spLocks noChangeShapeType="1"/>
              </p:cNvSpPr>
              <p:nvPr/>
            </p:nvSpPr>
            <p:spPr bwMode="auto">
              <a:xfrm>
                <a:off x="22" y="39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1" name="Line 31"/>
              <p:cNvSpPr>
                <a:spLocks noChangeShapeType="1"/>
              </p:cNvSpPr>
              <p:nvPr/>
            </p:nvSpPr>
            <p:spPr bwMode="auto">
              <a:xfrm>
                <a:off x="0" y="413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2" name="Line 32"/>
              <p:cNvSpPr>
                <a:spLocks noChangeShapeType="1"/>
              </p:cNvSpPr>
              <p:nvPr/>
            </p:nvSpPr>
            <p:spPr bwMode="auto">
              <a:xfrm>
                <a:off x="0" y="324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3" name="Line 33"/>
              <p:cNvSpPr>
                <a:spLocks noChangeShapeType="1"/>
              </p:cNvSpPr>
              <p:nvPr/>
            </p:nvSpPr>
            <p:spPr bwMode="auto">
              <a:xfrm>
                <a:off x="265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" name="Line 34"/>
              <p:cNvSpPr>
                <a:spLocks noChangeShapeType="1"/>
              </p:cNvSpPr>
              <p:nvPr/>
            </p:nvSpPr>
            <p:spPr bwMode="auto">
              <a:xfrm>
                <a:off x="219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" name="Line 35"/>
              <p:cNvSpPr>
                <a:spLocks noChangeShapeType="1"/>
              </p:cNvSpPr>
              <p:nvPr/>
            </p:nvSpPr>
            <p:spPr bwMode="auto">
              <a:xfrm>
                <a:off x="242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6" name="Line 36"/>
              <p:cNvSpPr>
                <a:spLocks noChangeShapeType="1"/>
              </p:cNvSpPr>
              <p:nvPr/>
            </p:nvSpPr>
            <p:spPr bwMode="auto">
              <a:xfrm>
                <a:off x="333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7" name="Line 37"/>
              <p:cNvSpPr>
                <a:spLocks noChangeShapeType="1"/>
              </p:cNvSpPr>
              <p:nvPr/>
            </p:nvSpPr>
            <p:spPr bwMode="auto">
              <a:xfrm>
                <a:off x="2879" y="10"/>
                <a:ext cx="0" cy="43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8" name="Line 38"/>
              <p:cNvSpPr>
                <a:spLocks noChangeShapeType="1"/>
              </p:cNvSpPr>
              <p:nvPr/>
            </p:nvSpPr>
            <p:spPr bwMode="auto">
              <a:xfrm>
                <a:off x="3106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9" name="Line 39"/>
              <p:cNvSpPr>
                <a:spLocks noChangeShapeType="1"/>
              </p:cNvSpPr>
              <p:nvPr/>
            </p:nvSpPr>
            <p:spPr bwMode="auto">
              <a:xfrm>
                <a:off x="401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0" name="Line 40"/>
              <p:cNvSpPr>
                <a:spLocks noChangeShapeType="1"/>
              </p:cNvSpPr>
              <p:nvPr/>
            </p:nvSpPr>
            <p:spPr bwMode="auto">
              <a:xfrm>
                <a:off x="356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1" name="Line 41"/>
              <p:cNvSpPr>
                <a:spLocks noChangeShapeType="1"/>
              </p:cNvSpPr>
              <p:nvPr/>
            </p:nvSpPr>
            <p:spPr bwMode="auto">
              <a:xfrm>
                <a:off x="378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2" name="Line 42"/>
              <p:cNvSpPr>
                <a:spLocks noChangeShapeType="1"/>
              </p:cNvSpPr>
              <p:nvPr/>
            </p:nvSpPr>
            <p:spPr bwMode="auto">
              <a:xfrm>
                <a:off x="4717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3" name="Line 43"/>
              <p:cNvSpPr>
                <a:spLocks noChangeShapeType="1"/>
              </p:cNvSpPr>
              <p:nvPr/>
            </p:nvSpPr>
            <p:spPr bwMode="auto">
              <a:xfrm>
                <a:off x="426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" name="Line 44"/>
              <p:cNvSpPr>
                <a:spLocks noChangeShapeType="1"/>
              </p:cNvSpPr>
              <p:nvPr/>
            </p:nvSpPr>
            <p:spPr bwMode="auto">
              <a:xfrm>
                <a:off x="4490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" name="Line 45"/>
              <p:cNvSpPr>
                <a:spLocks noChangeShapeType="1"/>
              </p:cNvSpPr>
              <p:nvPr/>
            </p:nvSpPr>
            <p:spPr bwMode="auto">
              <a:xfrm>
                <a:off x="539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6" name="Line 46"/>
              <p:cNvSpPr>
                <a:spLocks noChangeShapeType="1"/>
              </p:cNvSpPr>
              <p:nvPr/>
            </p:nvSpPr>
            <p:spPr bwMode="auto">
              <a:xfrm>
                <a:off x="494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7" name="Line 47"/>
              <p:cNvSpPr>
                <a:spLocks noChangeShapeType="1"/>
              </p:cNvSpPr>
              <p:nvPr/>
            </p:nvSpPr>
            <p:spPr bwMode="auto">
              <a:xfrm>
                <a:off x="517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8" name="Line 48"/>
              <p:cNvSpPr>
                <a:spLocks noChangeShapeType="1"/>
              </p:cNvSpPr>
              <p:nvPr/>
            </p:nvSpPr>
            <p:spPr bwMode="auto">
              <a:xfrm>
                <a:off x="562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9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721" y="2172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10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971" y="1525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1</a:t>
              </a:r>
            </a:p>
          </p:txBody>
        </p:sp>
        <p:sp>
          <p:nvSpPr>
            <p:cNvPr id="11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971" y="256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-1</a:t>
              </a:r>
            </a:p>
          </p:txBody>
        </p:sp>
        <p:sp>
          <p:nvSpPr>
            <p:cNvPr id="112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429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 п</a:t>
              </a:r>
            </a:p>
          </p:txBody>
        </p:sp>
        <p:grpSp>
          <p:nvGrpSpPr>
            <p:cNvPr id="113" name="Group 53"/>
            <p:cNvGrpSpPr>
              <a:grpSpLocks/>
            </p:cNvGrpSpPr>
            <p:nvPr/>
          </p:nvGrpSpPr>
          <p:grpSpPr bwMode="auto">
            <a:xfrm>
              <a:off x="3469" y="2241"/>
              <a:ext cx="182" cy="350"/>
              <a:chOff x="3469" y="2205"/>
              <a:chExt cx="182" cy="350"/>
            </a:xfrm>
          </p:grpSpPr>
          <p:sp>
            <p:nvSpPr>
              <p:cNvPr id="152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153" name="Line 55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14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173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 п</a:t>
              </a:r>
            </a:p>
          </p:txBody>
        </p:sp>
        <p:grpSp>
          <p:nvGrpSpPr>
            <p:cNvPr id="115" name="Group 58"/>
            <p:cNvGrpSpPr>
              <a:grpSpLocks/>
            </p:cNvGrpSpPr>
            <p:nvPr/>
          </p:nvGrpSpPr>
          <p:grpSpPr bwMode="auto">
            <a:xfrm>
              <a:off x="2109" y="2241"/>
              <a:ext cx="182" cy="350"/>
              <a:chOff x="3469" y="2205"/>
              <a:chExt cx="182" cy="350"/>
            </a:xfrm>
          </p:grpSpPr>
          <p:sp>
            <p:nvSpPr>
              <p:cNvPr id="149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150" name="Line 60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16" name="Line 62"/>
            <p:cNvSpPr>
              <a:spLocks noChangeShapeType="1"/>
            </p:cNvSpPr>
            <p:nvPr/>
          </p:nvSpPr>
          <p:spPr bwMode="auto">
            <a:xfrm>
              <a:off x="2018" y="2387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7" name="Group 63"/>
            <p:cNvGrpSpPr>
              <a:grpSpLocks/>
            </p:cNvGrpSpPr>
            <p:nvPr/>
          </p:nvGrpSpPr>
          <p:grpSpPr bwMode="auto">
            <a:xfrm>
              <a:off x="4830" y="2241"/>
              <a:ext cx="182" cy="350"/>
              <a:chOff x="4830" y="2205"/>
              <a:chExt cx="182" cy="350"/>
            </a:xfrm>
          </p:grpSpPr>
          <p:sp>
            <p:nvSpPr>
              <p:cNvPr id="146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147" name="Line 65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grpSp>
          <p:nvGrpSpPr>
            <p:cNvPr id="118" name="Group 67"/>
            <p:cNvGrpSpPr>
              <a:grpSpLocks/>
            </p:cNvGrpSpPr>
            <p:nvPr/>
          </p:nvGrpSpPr>
          <p:grpSpPr bwMode="auto">
            <a:xfrm>
              <a:off x="771" y="2241"/>
              <a:ext cx="182" cy="350"/>
              <a:chOff x="4830" y="2205"/>
              <a:chExt cx="182" cy="350"/>
            </a:xfrm>
          </p:grpSpPr>
          <p:sp>
            <p:nvSpPr>
              <p:cNvPr id="143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144" name="Line 69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19" name="Line 71"/>
            <p:cNvSpPr>
              <a:spLocks noChangeShapeType="1"/>
            </p:cNvSpPr>
            <p:nvPr/>
          </p:nvSpPr>
          <p:spPr bwMode="auto">
            <a:xfrm>
              <a:off x="680" y="2409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Line 72"/>
            <p:cNvSpPr>
              <a:spLocks noChangeShapeType="1"/>
            </p:cNvSpPr>
            <p:nvPr/>
          </p:nvSpPr>
          <p:spPr bwMode="auto">
            <a:xfrm>
              <a:off x="2789" y="17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1" name="Line 73"/>
            <p:cNvSpPr>
              <a:spLocks noChangeShapeType="1"/>
            </p:cNvSpPr>
            <p:nvPr/>
          </p:nvSpPr>
          <p:spPr bwMode="auto">
            <a:xfrm>
              <a:off x="2789" y="2591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2" name="Line 74"/>
            <p:cNvSpPr>
              <a:spLocks noChangeShapeType="1"/>
            </p:cNvSpPr>
            <p:nvPr/>
          </p:nvSpPr>
          <p:spPr bwMode="auto">
            <a:xfrm rot="-5400000">
              <a:off x="3469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" name="Line 75"/>
            <p:cNvSpPr>
              <a:spLocks noChangeShapeType="1"/>
            </p:cNvSpPr>
            <p:nvPr/>
          </p:nvSpPr>
          <p:spPr bwMode="auto">
            <a:xfrm rot="-5400000">
              <a:off x="4172" y="2137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4" name="Line 76"/>
            <p:cNvSpPr>
              <a:spLocks noChangeShapeType="1"/>
            </p:cNvSpPr>
            <p:nvPr/>
          </p:nvSpPr>
          <p:spPr bwMode="auto">
            <a:xfrm rot="-5400000">
              <a:off x="485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5" name="Line 77"/>
            <p:cNvSpPr>
              <a:spLocks noChangeShapeType="1"/>
            </p:cNvSpPr>
            <p:nvPr/>
          </p:nvSpPr>
          <p:spPr bwMode="auto">
            <a:xfrm rot="-5400000">
              <a:off x="748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6" name="Line 78"/>
            <p:cNvSpPr>
              <a:spLocks noChangeShapeType="1"/>
            </p:cNvSpPr>
            <p:nvPr/>
          </p:nvSpPr>
          <p:spPr bwMode="auto">
            <a:xfrm rot="-5400000">
              <a:off x="1428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7" name="Line 79"/>
            <p:cNvSpPr>
              <a:spLocks noChangeShapeType="1"/>
            </p:cNvSpPr>
            <p:nvPr/>
          </p:nvSpPr>
          <p:spPr bwMode="auto">
            <a:xfrm rot="-5400000">
              <a:off x="2109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8" name="Line 80"/>
            <p:cNvSpPr>
              <a:spLocks noChangeShapeType="1"/>
            </p:cNvSpPr>
            <p:nvPr/>
          </p:nvSpPr>
          <p:spPr bwMode="auto">
            <a:xfrm rot="-5400000">
              <a:off x="67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9" name="Line 81"/>
            <p:cNvSpPr>
              <a:spLocks noChangeShapeType="1"/>
            </p:cNvSpPr>
            <p:nvPr/>
          </p:nvSpPr>
          <p:spPr bwMode="auto">
            <a:xfrm rot="-5400000">
              <a:off x="553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0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971" y="1071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2</a:t>
              </a:r>
            </a:p>
          </p:txBody>
        </p:sp>
        <p:sp>
          <p:nvSpPr>
            <p:cNvPr id="131" name="Line 83"/>
            <p:cNvSpPr>
              <a:spLocks noChangeShapeType="1"/>
            </p:cNvSpPr>
            <p:nvPr/>
          </p:nvSpPr>
          <p:spPr bwMode="auto">
            <a:xfrm>
              <a:off x="2789" y="12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2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971" y="61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3</a:t>
              </a:r>
            </a:p>
          </p:txBody>
        </p:sp>
        <p:sp>
          <p:nvSpPr>
            <p:cNvPr id="133" name="Line 85"/>
            <p:cNvSpPr>
              <a:spLocks noChangeShapeType="1"/>
            </p:cNvSpPr>
            <p:nvPr/>
          </p:nvSpPr>
          <p:spPr bwMode="auto">
            <a:xfrm>
              <a:off x="2789" y="79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971" y="299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</a:t>
              </a:r>
            </a:p>
          </p:txBody>
        </p:sp>
        <p:sp>
          <p:nvSpPr>
            <p:cNvPr id="135" name="Line 87"/>
            <p:cNvSpPr>
              <a:spLocks noChangeShapeType="1"/>
            </p:cNvSpPr>
            <p:nvPr/>
          </p:nvSpPr>
          <p:spPr bwMode="auto">
            <a:xfrm>
              <a:off x="2789" y="302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971" y="3420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137" name="Line 89"/>
            <p:cNvSpPr>
              <a:spLocks noChangeShapeType="1"/>
            </p:cNvSpPr>
            <p:nvPr/>
          </p:nvSpPr>
          <p:spPr bwMode="auto">
            <a:xfrm>
              <a:off x="2789" y="34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8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5534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2п</a:t>
              </a:r>
            </a:p>
          </p:txBody>
        </p:sp>
        <p:sp>
          <p:nvSpPr>
            <p:cNvPr id="139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722" y="73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у</a:t>
              </a:r>
            </a:p>
          </p:txBody>
        </p:sp>
        <p:sp>
          <p:nvSpPr>
            <p:cNvPr id="140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5602" y="171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41" name="Line 93"/>
            <p:cNvSpPr>
              <a:spLocks noChangeShapeType="1"/>
            </p:cNvSpPr>
            <p:nvPr/>
          </p:nvSpPr>
          <p:spPr bwMode="auto">
            <a:xfrm>
              <a:off x="2789" y="34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2" name="Line 94"/>
            <p:cNvSpPr>
              <a:spLocks noChangeShapeType="1"/>
            </p:cNvSpPr>
            <p:nvPr/>
          </p:nvSpPr>
          <p:spPr bwMode="auto">
            <a:xfrm>
              <a:off x="2789" y="39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6" name="Group 104"/>
          <p:cNvGrpSpPr>
            <a:grpSpLocks/>
          </p:cNvGrpSpPr>
          <p:nvPr/>
        </p:nvGrpSpPr>
        <p:grpSpPr bwMode="auto">
          <a:xfrm>
            <a:off x="2000232" y="236559"/>
            <a:ext cx="1727200" cy="6335713"/>
            <a:chOff x="2336" y="142"/>
            <a:chExt cx="1088" cy="3991"/>
          </a:xfrm>
        </p:grpSpPr>
        <p:sp>
          <p:nvSpPr>
            <p:cNvPr id="97" name="Arc 105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8" name="Arc 106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9" name="Group 104"/>
          <p:cNvGrpSpPr>
            <a:grpSpLocks/>
          </p:cNvGrpSpPr>
          <p:nvPr/>
        </p:nvGrpSpPr>
        <p:grpSpPr bwMode="auto">
          <a:xfrm>
            <a:off x="3714744" y="285728"/>
            <a:ext cx="1727200" cy="6335713"/>
            <a:chOff x="2336" y="142"/>
            <a:chExt cx="1088" cy="3991"/>
          </a:xfrm>
        </p:grpSpPr>
        <p:sp>
          <p:nvSpPr>
            <p:cNvPr id="100" name="Arc 105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1" name="Arc 106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" name="Group 104"/>
          <p:cNvGrpSpPr>
            <a:grpSpLocks/>
          </p:cNvGrpSpPr>
          <p:nvPr/>
        </p:nvGrpSpPr>
        <p:grpSpPr bwMode="auto">
          <a:xfrm>
            <a:off x="5500694" y="285728"/>
            <a:ext cx="1727200" cy="6335713"/>
            <a:chOff x="2336" y="142"/>
            <a:chExt cx="1088" cy="3991"/>
          </a:xfrm>
        </p:grpSpPr>
        <p:sp>
          <p:nvSpPr>
            <p:cNvPr id="103" name="Arc 105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" name="Arc 106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785794"/>
            <a:ext cx="321471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857232"/>
            <a:ext cx="3784627" cy="571504"/>
          </a:xfrm>
        </p:spPr>
        <p:txBody>
          <a:bodyPr/>
          <a:lstStyle/>
          <a:p>
            <a:r>
              <a:rPr lang="ru-RU" i="1" dirty="0" smtClean="0"/>
              <a:t>Свойства функции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714744" y="1500174"/>
            <a:ext cx="4714908" cy="462598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1. D(</a:t>
            </a:r>
            <a:r>
              <a:rPr lang="ru-RU" sz="2000" b="1" dirty="0" err="1" smtClean="0"/>
              <a:t>tg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) =R, кроме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 = </a:t>
            </a:r>
            <a:r>
              <a:rPr lang="kk-KZ" sz="2000" b="1" dirty="0" smtClean="0"/>
              <a:t>П</a:t>
            </a:r>
            <a:r>
              <a:rPr lang="ru-RU" sz="2000" b="1" dirty="0" smtClean="0"/>
              <a:t>/2 + </a:t>
            </a:r>
            <a:r>
              <a:rPr lang="ru-RU" sz="2000" b="1" dirty="0" err="1" smtClean="0"/>
              <a:t>Пn</a:t>
            </a:r>
            <a:r>
              <a:rPr lang="ru-RU" sz="2000" b="1" dirty="0" smtClean="0"/>
              <a:t>, 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2. E (</a:t>
            </a:r>
            <a:r>
              <a:rPr lang="ru-RU" sz="2000" b="1" dirty="0" err="1" smtClean="0"/>
              <a:t>tg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) = R.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3. Периодичная функция с основным периодом</a:t>
            </a:r>
            <a:r>
              <a:rPr lang="en-US" sz="2000" b="1" dirty="0" smtClean="0"/>
              <a:t> T=</a:t>
            </a:r>
            <a:r>
              <a:rPr lang="kk-KZ" sz="2000" b="1" dirty="0" smtClean="0"/>
              <a:t>П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4. Нечетная функция.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5.Возрастает  на всей области  определения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6.Нули функции: у(</a:t>
            </a:r>
            <a:r>
              <a:rPr lang="ru-RU" sz="2000" b="1" dirty="0" err="1" smtClean="0"/>
              <a:t>х</a:t>
            </a:r>
            <a:r>
              <a:rPr lang="ru-RU" sz="2000" b="1" dirty="0" smtClean="0"/>
              <a:t>) =0 при </a:t>
            </a:r>
            <a:r>
              <a:rPr lang="ru-RU" sz="2000" b="1" dirty="0" err="1" smtClean="0"/>
              <a:t>х=</a:t>
            </a:r>
            <a:r>
              <a:rPr lang="ru-RU" sz="2000" b="1" dirty="0" smtClean="0"/>
              <a:t> П</a:t>
            </a:r>
            <a:r>
              <a:rPr lang="en-US" sz="2000" b="1" dirty="0" smtClean="0"/>
              <a:t>n</a:t>
            </a:r>
            <a:r>
              <a:rPr lang="ru-RU" sz="2000" b="1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7. Не ограничена ни сверху, ни снизу.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8. Нет ни наибольшего, ни наименьшего значения.</a:t>
            </a:r>
            <a:endParaRPr lang="ru-RU" sz="2000" dirty="0" smtClean="0"/>
          </a:p>
        </p:txBody>
      </p:sp>
      <p:pic>
        <p:nvPicPr>
          <p:cNvPr id="7" name="Содержимое 6" descr="http://www.nivasposad.ru/school/homepages/gorbunova/2010-2011/konkurs/andriyanova_kristina_i/small_foto/tg/grafik.gif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3143272" cy="248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276225"/>
          </a:xfrm>
          <a:prstGeom prst="rect">
            <a:avLst/>
          </a:prstGeom>
          <a:noFill/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68580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276225"/>
          </a:xfrm>
          <a:prstGeom prst="rect">
            <a:avLst/>
          </a:prstGeom>
          <a:noFill/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8580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7047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23825" cy="276225"/>
          </a:xfrm>
          <a:prstGeom prst="rect">
            <a:avLst/>
          </a:prstGeom>
          <a:noFill/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685800" y="733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72" y="3857628"/>
            <a:ext cx="66675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58082" y="1428736"/>
            <a:ext cx="66675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Текст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</p:spPr>
        <p:txBody>
          <a:bodyPr/>
          <a:lstStyle/>
          <a:p>
            <a:pPr lvl="0"/>
            <a:r>
              <a:rPr lang="ru-RU" sz="2800" dirty="0" smtClean="0"/>
              <a:t>График  функции   </a:t>
            </a:r>
            <a:r>
              <a:rPr lang="en-US" sz="2800" i="1" dirty="0" smtClean="0"/>
              <a:t>y</a:t>
            </a:r>
            <a:r>
              <a:rPr lang="ru-RU" sz="2800" i="1" dirty="0" smtClean="0"/>
              <a:t>=</a:t>
            </a:r>
            <a:r>
              <a:rPr lang="en-US" sz="2800" i="1" dirty="0" err="1" smtClean="0"/>
              <a:t>tg</a:t>
            </a:r>
            <a:r>
              <a:rPr lang="en-US" sz="2800" i="1" dirty="0" smtClean="0"/>
              <a:t> x</a:t>
            </a:r>
            <a:r>
              <a:rPr lang="ru-RU" i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285860"/>
          </a:xfrm>
        </p:spPr>
        <p:txBody>
          <a:bodyPr/>
          <a:lstStyle/>
          <a:p>
            <a:r>
              <a:rPr lang="ru-RU" sz="2400" b="1" i="1" dirty="0" smtClean="0"/>
              <a:t>Функция котангенс (  у </a:t>
            </a:r>
            <a:r>
              <a:rPr lang="ru-RU" sz="2400" b="1" i="1" dirty="0" err="1" smtClean="0"/>
              <a:t>=ctgх</a:t>
            </a:r>
            <a:r>
              <a:rPr lang="ru-RU" sz="2400" b="1" i="1" dirty="0" smtClean="0"/>
              <a:t>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Функция котангенс</a:t>
            </a:r>
            <a:r>
              <a:rPr lang="ru-RU" sz="2400" b="1" dirty="0" smtClean="0"/>
              <a:t> — это частное от деления функции косинус на функцию синус</a:t>
            </a:r>
            <a:endParaRPr lang="ru-RU" sz="2400" dirty="0"/>
          </a:p>
        </p:txBody>
      </p:sp>
      <p:pic>
        <p:nvPicPr>
          <p:cNvPr id="7" name="Содержимое 6" descr="http://www.nivasposad.ru/school/homepages/gorbunova/2010-2011/konkurs/andriyanova_kristina_i/small_foto/tg/znaki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000240"/>
            <a:ext cx="3423750" cy="35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2152640"/>
            <a:ext cx="3423750" cy="35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E:\Сауле рыс 2\Рисунок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836712"/>
            <a:ext cx="7846470" cy="543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07950" y="3644900"/>
            <a:ext cx="215900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-2п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78925" cy="6873875"/>
            <a:chOff x="0" y="0"/>
            <a:chExt cx="5782" cy="4330"/>
          </a:xfrm>
        </p:grpSpPr>
        <p:sp>
          <p:nvSpPr>
            <p:cNvPr id="16450" name="Line 5"/>
            <p:cNvSpPr>
              <a:spLocks noChangeShapeType="1"/>
            </p:cNvSpPr>
            <p:nvPr/>
          </p:nvSpPr>
          <p:spPr bwMode="auto">
            <a:xfrm>
              <a:off x="612" y="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6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7"/>
            <p:cNvSpPr>
              <a:spLocks noChangeShapeType="1"/>
            </p:cNvSpPr>
            <p:nvPr/>
          </p:nvSpPr>
          <p:spPr bwMode="auto">
            <a:xfrm>
              <a:off x="385" y="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Line 8"/>
            <p:cNvSpPr>
              <a:spLocks noChangeShapeType="1"/>
            </p:cNvSpPr>
            <p:nvPr/>
          </p:nvSpPr>
          <p:spPr bwMode="auto">
            <a:xfrm>
              <a:off x="0" y="34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4" name="Line 9"/>
            <p:cNvSpPr>
              <a:spLocks noChangeShapeType="1"/>
            </p:cNvSpPr>
            <p:nvPr/>
          </p:nvSpPr>
          <p:spPr bwMode="auto">
            <a:xfrm>
              <a:off x="22" y="572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5" name="Line 10"/>
            <p:cNvSpPr>
              <a:spLocks noChangeShapeType="1"/>
            </p:cNvSpPr>
            <p:nvPr/>
          </p:nvSpPr>
          <p:spPr bwMode="auto">
            <a:xfrm>
              <a:off x="22" y="799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1"/>
            <p:cNvSpPr>
              <a:spLocks noChangeShapeType="1"/>
            </p:cNvSpPr>
            <p:nvPr/>
          </p:nvSpPr>
          <p:spPr bwMode="auto">
            <a:xfrm>
              <a:off x="0" y="102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Line 12"/>
            <p:cNvSpPr>
              <a:spLocks noChangeShapeType="1"/>
            </p:cNvSpPr>
            <p:nvPr/>
          </p:nvSpPr>
          <p:spPr bwMode="auto">
            <a:xfrm>
              <a:off x="22" y="125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Line 13"/>
            <p:cNvSpPr>
              <a:spLocks noChangeShapeType="1"/>
            </p:cNvSpPr>
            <p:nvPr/>
          </p:nvSpPr>
          <p:spPr bwMode="auto">
            <a:xfrm>
              <a:off x="22" y="1480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9" name="Line 14"/>
            <p:cNvSpPr>
              <a:spLocks noChangeShapeType="1"/>
            </p:cNvSpPr>
            <p:nvPr/>
          </p:nvSpPr>
          <p:spPr bwMode="auto">
            <a:xfrm>
              <a:off x="1292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0" name="Line 15"/>
            <p:cNvSpPr>
              <a:spLocks noChangeShapeType="1"/>
            </p:cNvSpPr>
            <p:nvPr/>
          </p:nvSpPr>
          <p:spPr bwMode="auto">
            <a:xfrm>
              <a:off x="838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1" name="Line 16"/>
            <p:cNvSpPr>
              <a:spLocks noChangeShapeType="1"/>
            </p:cNvSpPr>
            <p:nvPr/>
          </p:nvSpPr>
          <p:spPr bwMode="auto">
            <a:xfrm>
              <a:off x="1065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2" name="Line 17"/>
            <p:cNvSpPr>
              <a:spLocks noChangeShapeType="1"/>
            </p:cNvSpPr>
            <p:nvPr/>
          </p:nvSpPr>
          <p:spPr bwMode="auto">
            <a:xfrm>
              <a:off x="1973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3" name="Line 18"/>
            <p:cNvSpPr>
              <a:spLocks noChangeShapeType="1"/>
            </p:cNvSpPr>
            <p:nvPr/>
          </p:nvSpPr>
          <p:spPr bwMode="auto">
            <a:xfrm>
              <a:off x="1519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4" name="Line 19"/>
            <p:cNvSpPr>
              <a:spLocks noChangeShapeType="1"/>
            </p:cNvSpPr>
            <p:nvPr/>
          </p:nvSpPr>
          <p:spPr bwMode="auto">
            <a:xfrm>
              <a:off x="1746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5" name="Line 20"/>
            <p:cNvSpPr>
              <a:spLocks noChangeShapeType="1"/>
            </p:cNvSpPr>
            <p:nvPr/>
          </p:nvSpPr>
          <p:spPr bwMode="auto">
            <a:xfrm>
              <a:off x="0" y="142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6" name="Line 21"/>
            <p:cNvSpPr>
              <a:spLocks noChangeShapeType="1"/>
            </p:cNvSpPr>
            <p:nvPr/>
          </p:nvSpPr>
          <p:spPr bwMode="auto">
            <a:xfrm>
              <a:off x="0" y="1910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7" name="Line 22"/>
            <p:cNvSpPr>
              <a:spLocks noChangeShapeType="1"/>
            </p:cNvSpPr>
            <p:nvPr/>
          </p:nvSpPr>
          <p:spPr bwMode="auto">
            <a:xfrm>
              <a:off x="22" y="2136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8" name="Line 23"/>
            <p:cNvSpPr>
              <a:spLocks noChangeShapeType="1"/>
            </p:cNvSpPr>
            <p:nvPr/>
          </p:nvSpPr>
          <p:spPr bwMode="auto">
            <a:xfrm>
              <a:off x="22" y="236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9" name="Line 24"/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0" name="Line 25"/>
            <p:cNvSpPr>
              <a:spLocks noChangeShapeType="1"/>
            </p:cNvSpPr>
            <p:nvPr/>
          </p:nvSpPr>
          <p:spPr bwMode="auto">
            <a:xfrm>
              <a:off x="22" y="2794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1" name="Line 26"/>
            <p:cNvSpPr>
              <a:spLocks noChangeShapeType="1"/>
            </p:cNvSpPr>
            <p:nvPr/>
          </p:nvSpPr>
          <p:spPr bwMode="auto">
            <a:xfrm>
              <a:off x="22" y="3021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2" name="Line 27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3" name="Line 28"/>
            <p:cNvSpPr>
              <a:spLocks noChangeShapeType="1"/>
            </p:cNvSpPr>
            <p:nvPr/>
          </p:nvSpPr>
          <p:spPr bwMode="auto">
            <a:xfrm>
              <a:off x="0" y="345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4" name="Line 29"/>
            <p:cNvSpPr>
              <a:spLocks noChangeShapeType="1"/>
            </p:cNvSpPr>
            <p:nvPr/>
          </p:nvSpPr>
          <p:spPr bwMode="auto">
            <a:xfrm>
              <a:off x="22" y="3679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5" name="Line 30"/>
            <p:cNvSpPr>
              <a:spLocks noChangeShapeType="1"/>
            </p:cNvSpPr>
            <p:nvPr/>
          </p:nvSpPr>
          <p:spPr bwMode="auto">
            <a:xfrm>
              <a:off x="22" y="390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6" name="Line 31"/>
            <p:cNvSpPr>
              <a:spLocks noChangeShapeType="1"/>
            </p:cNvSpPr>
            <p:nvPr/>
          </p:nvSpPr>
          <p:spPr bwMode="auto">
            <a:xfrm>
              <a:off x="0" y="413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7" name="Line 32"/>
            <p:cNvSpPr>
              <a:spLocks noChangeShapeType="1"/>
            </p:cNvSpPr>
            <p:nvPr/>
          </p:nvSpPr>
          <p:spPr bwMode="auto">
            <a:xfrm>
              <a:off x="0" y="3249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8" name="Line 33"/>
            <p:cNvSpPr>
              <a:spLocks noChangeShapeType="1"/>
            </p:cNvSpPr>
            <p:nvPr/>
          </p:nvSpPr>
          <p:spPr bwMode="auto">
            <a:xfrm>
              <a:off x="2653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9" name="Line 34"/>
            <p:cNvSpPr>
              <a:spLocks noChangeShapeType="1"/>
            </p:cNvSpPr>
            <p:nvPr/>
          </p:nvSpPr>
          <p:spPr bwMode="auto">
            <a:xfrm>
              <a:off x="2199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0" name="Line 35"/>
            <p:cNvSpPr>
              <a:spLocks noChangeShapeType="1"/>
            </p:cNvSpPr>
            <p:nvPr/>
          </p:nvSpPr>
          <p:spPr bwMode="auto">
            <a:xfrm>
              <a:off x="2426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Line 36"/>
            <p:cNvSpPr>
              <a:spLocks noChangeShapeType="1"/>
            </p:cNvSpPr>
            <p:nvPr/>
          </p:nvSpPr>
          <p:spPr bwMode="auto">
            <a:xfrm>
              <a:off x="3333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2" name="Line 37"/>
            <p:cNvSpPr>
              <a:spLocks noChangeShapeType="1"/>
            </p:cNvSpPr>
            <p:nvPr/>
          </p:nvSpPr>
          <p:spPr bwMode="auto">
            <a:xfrm>
              <a:off x="2879" y="10"/>
              <a:ext cx="0" cy="43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3" name="Line 38"/>
            <p:cNvSpPr>
              <a:spLocks noChangeShapeType="1"/>
            </p:cNvSpPr>
            <p:nvPr/>
          </p:nvSpPr>
          <p:spPr bwMode="auto">
            <a:xfrm>
              <a:off x="3106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4" name="Line 39"/>
            <p:cNvSpPr>
              <a:spLocks noChangeShapeType="1"/>
            </p:cNvSpPr>
            <p:nvPr/>
          </p:nvSpPr>
          <p:spPr bwMode="auto">
            <a:xfrm>
              <a:off x="4014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5" name="Line 40"/>
            <p:cNvSpPr>
              <a:spLocks noChangeShapeType="1"/>
            </p:cNvSpPr>
            <p:nvPr/>
          </p:nvSpPr>
          <p:spPr bwMode="auto">
            <a:xfrm>
              <a:off x="3560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6" name="Line 41"/>
            <p:cNvSpPr>
              <a:spLocks noChangeShapeType="1"/>
            </p:cNvSpPr>
            <p:nvPr/>
          </p:nvSpPr>
          <p:spPr bwMode="auto">
            <a:xfrm>
              <a:off x="3787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7" name="Line 42"/>
            <p:cNvSpPr>
              <a:spLocks noChangeShapeType="1"/>
            </p:cNvSpPr>
            <p:nvPr/>
          </p:nvSpPr>
          <p:spPr bwMode="auto">
            <a:xfrm>
              <a:off x="4717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8" name="Line 43"/>
            <p:cNvSpPr>
              <a:spLocks noChangeShapeType="1"/>
            </p:cNvSpPr>
            <p:nvPr/>
          </p:nvSpPr>
          <p:spPr bwMode="auto">
            <a:xfrm>
              <a:off x="4263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9" name="Line 44"/>
            <p:cNvSpPr>
              <a:spLocks noChangeShapeType="1"/>
            </p:cNvSpPr>
            <p:nvPr/>
          </p:nvSpPr>
          <p:spPr bwMode="auto">
            <a:xfrm>
              <a:off x="4490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0" name="Line 45"/>
            <p:cNvSpPr>
              <a:spLocks noChangeShapeType="1"/>
            </p:cNvSpPr>
            <p:nvPr/>
          </p:nvSpPr>
          <p:spPr bwMode="auto">
            <a:xfrm>
              <a:off x="5397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" name="Line 46"/>
            <p:cNvSpPr>
              <a:spLocks noChangeShapeType="1"/>
            </p:cNvSpPr>
            <p:nvPr/>
          </p:nvSpPr>
          <p:spPr bwMode="auto">
            <a:xfrm>
              <a:off x="4943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" name="Line 47"/>
            <p:cNvSpPr>
              <a:spLocks noChangeShapeType="1"/>
            </p:cNvSpPr>
            <p:nvPr/>
          </p:nvSpPr>
          <p:spPr bwMode="auto">
            <a:xfrm>
              <a:off x="5170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" name="Line 48"/>
            <p:cNvSpPr>
              <a:spLocks noChangeShapeType="1"/>
            </p:cNvSpPr>
            <p:nvPr/>
          </p:nvSpPr>
          <p:spPr bwMode="auto">
            <a:xfrm>
              <a:off x="5624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8" name="WordArt 49"/>
          <p:cNvSpPr>
            <a:spLocks noChangeArrowheads="1" noChangeShapeType="1" noTextEdit="1"/>
          </p:cNvSpPr>
          <p:nvPr/>
        </p:nvSpPr>
        <p:spPr bwMode="auto">
          <a:xfrm>
            <a:off x="4319588" y="344805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6389" name="WordArt 50"/>
          <p:cNvSpPr>
            <a:spLocks noChangeArrowheads="1" noChangeShapeType="1" noTextEdit="1"/>
          </p:cNvSpPr>
          <p:nvPr/>
        </p:nvSpPr>
        <p:spPr bwMode="auto">
          <a:xfrm>
            <a:off x="4716463" y="2420938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1</a:t>
            </a:r>
          </a:p>
        </p:txBody>
      </p:sp>
      <p:sp>
        <p:nvSpPr>
          <p:cNvPr id="16390" name="WordArt 51"/>
          <p:cNvSpPr>
            <a:spLocks noChangeArrowheads="1" noChangeShapeType="1" noTextEdit="1"/>
          </p:cNvSpPr>
          <p:nvPr/>
        </p:nvSpPr>
        <p:spPr bwMode="auto">
          <a:xfrm>
            <a:off x="4716463" y="407670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-1</a:t>
            </a:r>
          </a:p>
        </p:txBody>
      </p:sp>
      <p:sp>
        <p:nvSpPr>
          <p:cNvPr id="16391" name="WordArt 52"/>
          <p:cNvSpPr>
            <a:spLocks noChangeArrowheads="1" noChangeShapeType="1" noTextEdit="1"/>
          </p:cNvSpPr>
          <p:nvPr/>
        </p:nvSpPr>
        <p:spPr bwMode="auto">
          <a:xfrm>
            <a:off x="2268538" y="3643313"/>
            <a:ext cx="215900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 п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507038" y="3557588"/>
            <a:ext cx="288925" cy="555625"/>
            <a:chOff x="3469" y="2205"/>
            <a:chExt cx="182" cy="350"/>
          </a:xfrm>
        </p:grpSpPr>
        <p:sp>
          <p:nvSpPr>
            <p:cNvPr id="16447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3469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п</a:t>
              </a:r>
            </a:p>
          </p:txBody>
        </p:sp>
        <p:sp>
          <p:nvSpPr>
            <p:cNvPr id="16448" name="Line 55"/>
            <p:cNvSpPr>
              <a:spLocks noChangeShapeType="1"/>
            </p:cNvSpPr>
            <p:nvPr/>
          </p:nvSpPr>
          <p:spPr bwMode="auto">
            <a:xfrm>
              <a:off x="3486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519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6393" name="WordArt 57"/>
          <p:cNvSpPr>
            <a:spLocks noChangeArrowheads="1" noChangeShapeType="1" noTextEdit="1"/>
          </p:cNvSpPr>
          <p:nvPr/>
        </p:nvSpPr>
        <p:spPr bwMode="auto">
          <a:xfrm>
            <a:off x="6624638" y="3643313"/>
            <a:ext cx="215900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 п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348038" y="3557588"/>
            <a:ext cx="288925" cy="555625"/>
            <a:chOff x="3469" y="2205"/>
            <a:chExt cx="182" cy="350"/>
          </a:xfrm>
        </p:grpSpPr>
        <p:sp>
          <p:nvSpPr>
            <p:cNvPr id="16444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3469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п</a:t>
              </a:r>
            </a:p>
          </p:txBody>
        </p:sp>
        <p:sp>
          <p:nvSpPr>
            <p:cNvPr id="16445" name="Line 60"/>
            <p:cNvSpPr>
              <a:spLocks noChangeShapeType="1"/>
            </p:cNvSpPr>
            <p:nvPr/>
          </p:nvSpPr>
          <p:spPr bwMode="auto">
            <a:xfrm>
              <a:off x="3486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519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6395" name="Line 62"/>
          <p:cNvSpPr>
            <a:spLocks noChangeShapeType="1"/>
          </p:cNvSpPr>
          <p:nvPr/>
        </p:nvSpPr>
        <p:spPr bwMode="auto">
          <a:xfrm>
            <a:off x="3203575" y="3789363"/>
            <a:ext cx="1079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7667625" y="3557588"/>
            <a:ext cx="288925" cy="555625"/>
            <a:chOff x="4830" y="2205"/>
            <a:chExt cx="182" cy="350"/>
          </a:xfrm>
        </p:grpSpPr>
        <p:sp>
          <p:nvSpPr>
            <p:cNvPr id="16441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4830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3п</a:t>
              </a:r>
            </a:p>
          </p:txBody>
        </p:sp>
        <p:sp>
          <p:nvSpPr>
            <p:cNvPr id="16442" name="Line 65"/>
            <p:cNvSpPr>
              <a:spLocks noChangeShapeType="1"/>
            </p:cNvSpPr>
            <p:nvPr/>
          </p:nvSpPr>
          <p:spPr bwMode="auto">
            <a:xfrm>
              <a:off x="4847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4880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1223963" y="3557588"/>
            <a:ext cx="288925" cy="555625"/>
            <a:chOff x="4830" y="2205"/>
            <a:chExt cx="182" cy="350"/>
          </a:xfrm>
        </p:grpSpPr>
        <p:sp>
          <p:nvSpPr>
            <p:cNvPr id="16438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4830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3п</a:t>
              </a:r>
            </a:p>
          </p:txBody>
        </p:sp>
        <p:sp>
          <p:nvSpPr>
            <p:cNvPr id="16439" name="Line 69"/>
            <p:cNvSpPr>
              <a:spLocks noChangeShapeType="1"/>
            </p:cNvSpPr>
            <p:nvPr/>
          </p:nvSpPr>
          <p:spPr bwMode="auto">
            <a:xfrm>
              <a:off x="4847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4880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6398" name="Line 71"/>
          <p:cNvSpPr>
            <a:spLocks noChangeShapeType="1"/>
          </p:cNvSpPr>
          <p:nvPr/>
        </p:nvSpPr>
        <p:spPr bwMode="auto">
          <a:xfrm>
            <a:off x="1079500" y="3824288"/>
            <a:ext cx="1079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72"/>
          <p:cNvSpPr>
            <a:spLocks noChangeShapeType="1"/>
          </p:cNvSpPr>
          <p:nvPr/>
        </p:nvSpPr>
        <p:spPr bwMode="auto">
          <a:xfrm>
            <a:off x="4427538" y="270827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73"/>
          <p:cNvSpPr>
            <a:spLocks noChangeShapeType="1"/>
          </p:cNvSpPr>
          <p:nvPr/>
        </p:nvSpPr>
        <p:spPr bwMode="auto">
          <a:xfrm>
            <a:off x="4427538" y="411321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74"/>
          <p:cNvSpPr>
            <a:spLocks noChangeShapeType="1"/>
          </p:cNvSpPr>
          <p:nvPr/>
        </p:nvSpPr>
        <p:spPr bwMode="auto">
          <a:xfrm rot="-5400000">
            <a:off x="5507037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75"/>
          <p:cNvSpPr>
            <a:spLocks noChangeShapeType="1"/>
          </p:cNvSpPr>
          <p:nvPr/>
        </p:nvSpPr>
        <p:spPr bwMode="auto">
          <a:xfrm rot="-5400000">
            <a:off x="6623050" y="3392488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76"/>
          <p:cNvSpPr>
            <a:spLocks noChangeShapeType="1"/>
          </p:cNvSpPr>
          <p:nvPr/>
        </p:nvSpPr>
        <p:spPr bwMode="auto">
          <a:xfrm rot="-5400000">
            <a:off x="7704137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77"/>
          <p:cNvSpPr>
            <a:spLocks noChangeShapeType="1"/>
          </p:cNvSpPr>
          <p:nvPr/>
        </p:nvSpPr>
        <p:spPr bwMode="auto">
          <a:xfrm rot="-5400000">
            <a:off x="1187450" y="339566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78"/>
          <p:cNvSpPr>
            <a:spLocks noChangeShapeType="1"/>
          </p:cNvSpPr>
          <p:nvPr/>
        </p:nvSpPr>
        <p:spPr bwMode="auto">
          <a:xfrm rot="-5400000">
            <a:off x="2266950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79"/>
          <p:cNvSpPr>
            <a:spLocks noChangeShapeType="1"/>
          </p:cNvSpPr>
          <p:nvPr/>
        </p:nvSpPr>
        <p:spPr bwMode="auto">
          <a:xfrm rot="-5400000">
            <a:off x="3348037" y="339566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80"/>
          <p:cNvSpPr>
            <a:spLocks noChangeShapeType="1"/>
          </p:cNvSpPr>
          <p:nvPr/>
        </p:nvSpPr>
        <p:spPr bwMode="auto">
          <a:xfrm rot="-5400000">
            <a:off x="106362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81"/>
          <p:cNvSpPr>
            <a:spLocks noChangeShapeType="1"/>
          </p:cNvSpPr>
          <p:nvPr/>
        </p:nvSpPr>
        <p:spPr bwMode="auto">
          <a:xfrm rot="-5400000">
            <a:off x="8783637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WordArt 82"/>
          <p:cNvSpPr>
            <a:spLocks noChangeArrowheads="1" noChangeShapeType="1" noTextEdit="1"/>
          </p:cNvSpPr>
          <p:nvPr/>
        </p:nvSpPr>
        <p:spPr bwMode="auto">
          <a:xfrm>
            <a:off x="4716463" y="170021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2</a:t>
            </a:r>
          </a:p>
        </p:txBody>
      </p:sp>
      <p:sp>
        <p:nvSpPr>
          <p:cNvPr id="16410" name="Line 83"/>
          <p:cNvSpPr>
            <a:spLocks noChangeShapeType="1"/>
          </p:cNvSpPr>
          <p:nvPr/>
        </p:nvSpPr>
        <p:spPr bwMode="auto">
          <a:xfrm>
            <a:off x="4427538" y="1987550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WordArt 84"/>
          <p:cNvSpPr>
            <a:spLocks noChangeArrowheads="1" noChangeShapeType="1" noTextEdit="1"/>
          </p:cNvSpPr>
          <p:nvPr/>
        </p:nvSpPr>
        <p:spPr bwMode="auto">
          <a:xfrm>
            <a:off x="4716463" y="981075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3</a:t>
            </a:r>
          </a:p>
        </p:txBody>
      </p:sp>
      <p:sp>
        <p:nvSpPr>
          <p:cNvPr id="16412" name="Line 85"/>
          <p:cNvSpPr>
            <a:spLocks noChangeShapeType="1"/>
          </p:cNvSpPr>
          <p:nvPr/>
        </p:nvSpPr>
        <p:spPr bwMode="auto">
          <a:xfrm>
            <a:off x="4427538" y="126841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WordArt 86"/>
          <p:cNvSpPr>
            <a:spLocks noChangeArrowheads="1" noChangeShapeType="1" noTextEdit="1"/>
          </p:cNvSpPr>
          <p:nvPr/>
        </p:nvSpPr>
        <p:spPr bwMode="auto">
          <a:xfrm>
            <a:off x="4716463" y="476091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-2</a:t>
            </a:r>
          </a:p>
        </p:txBody>
      </p:sp>
      <p:sp>
        <p:nvSpPr>
          <p:cNvPr id="16414" name="Line 87"/>
          <p:cNvSpPr>
            <a:spLocks noChangeShapeType="1"/>
          </p:cNvSpPr>
          <p:nvPr/>
        </p:nvSpPr>
        <p:spPr bwMode="auto">
          <a:xfrm>
            <a:off x="4427538" y="479742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WordArt 88"/>
          <p:cNvSpPr>
            <a:spLocks noChangeArrowheads="1" noChangeShapeType="1" noTextEdit="1"/>
          </p:cNvSpPr>
          <p:nvPr/>
        </p:nvSpPr>
        <p:spPr bwMode="auto">
          <a:xfrm>
            <a:off x="4716463" y="542925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-3</a:t>
            </a:r>
          </a:p>
        </p:txBody>
      </p:sp>
      <p:sp>
        <p:nvSpPr>
          <p:cNvPr id="16416" name="Line 89"/>
          <p:cNvSpPr>
            <a:spLocks noChangeShapeType="1"/>
          </p:cNvSpPr>
          <p:nvPr/>
        </p:nvSpPr>
        <p:spPr bwMode="auto">
          <a:xfrm>
            <a:off x="4427538" y="5480050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WordArt 90"/>
          <p:cNvSpPr>
            <a:spLocks noChangeArrowheads="1" noChangeShapeType="1" noTextEdit="1"/>
          </p:cNvSpPr>
          <p:nvPr/>
        </p:nvSpPr>
        <p:spPr bwMode="auto">
          <a:xfrm>
            <a:off x="8785225" y="3644900"/>
            <a:ext cx="215900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2п</a:t>
            </a:r>
          </a:p>
        </p:txBody>
      </p:sp>
      <p:sp>
        <p:nvSpPr>
          <p:cNvPr id="16418" name="WordArt 91"/>
          <p:cNvSpPr>
            <a:spLocks noChangeArrowheads="1" noChangeShapeType="1" noTextEdit="1"/>
          </p:cNvSpPr>
          <p:nvPr/>
        </p:nvSpPr>
        <p:spPr bwMode="auto">
          <a:xfrm>
            <a:off x="4321175" y="115888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6419" name="WordArt 92"/>
          <p:cNvSpPr>
            <a:spLocks noChangeArrowheads="1" noChangeShapeType="1" noTextEdit="1"/>
          </p:cNvSpPr>
          <p:nvPr/>
        </p:nvSpPr>
        <p:spPr bwMode="auto">
          <a:xfrm>
            <a:off x="8893175" y="272891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16420" name="Line 93"/>
          <p:cNvSpPr>
            <a:spLocks noChangeShapeType="1"/>
          </p:cNvSpPr>
          <p:nvPr/>
        </p:nvSpPr>
        <p:spPr bwMode="auto">
          <a:xfrm>
            <a:off x="4427538" y="54927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1" name="Line 94"/>
          <p:cNvSpPr>
            <a:spLocks noChangeShapeType="1"/>
          </p:cNvSpPr>
          <p:nvPr/>
        </p:nvSpPr>
        <p:spPr bwMode="auto">
          <a:xfrm>
            <a:off x="4427538" y="620077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2" name="Line 95"/>
          <p:cNvSpPr>
            <a:spLocks noChangeShapeType="1"/>
          </p:cNvSpPr>
          <p:nvPr/>
        </p:nvSpPr>
        <p:spPr bwMode="auto">
          <a:xfrm>
            <a:off x="2411413" y="107950"/>
            <a:ext cx="0" cy="6561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Line 96"/>
          <p:cNvSpPr>
            <a:spLocks noChangeShapeType="1"/>
          </p:cNvSpPr>
          <p:nvPr/>
        </p:nvSpPr>
        <p:spPr bwMode="auto">
          <a:xfrm>
            <a:off x="6767513" y="107950"/>
            <a:ext cx="0" cy="6561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Line 97"/>
          <p:cNvSpPr>
            <a:spLocks noChangeShapeType="1"/>
          </p:cNvSpPr>
          <p:nvPr/>
        </p:nvSpPr>
        <p:spPr bwMode="auto">
          <a:xfrm>
            <a:off x="8928100" y="80963"/>
            <a:ext cx="0" cy="65611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Line 98"/>
          <p:cNvSpPr>
            <a:spLocks noChangeShapeType="1"/>
          </p:cNvSpPr>
          <p:nvPr/>
        </p:nvSpPr>
        <p:spPr bwMode="auto">
          <a:xfrm>
            <a:off x="250825" y="80963"/>
            <a:ext cx="0" cy="65611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" name="Group 108"/>
          <p:cNvGrpSpPr>
            <a:grpSpLocks/>
          </p:cNvGrpSpPr>
          <p:nvPr/>
        </p:nvGrpSpPr>
        <p:grpSpPr bwMode="auto">
          <a:xfrm flipH="1">
            <a:off x="2593975" y="225425"/>
            <a:ext cx="1727200" cy="6335713"/>
            <a:chOff x="2336" y="142"/>
            <a:chExt cx="1088" cy="3991"/>
          </a:xfrm>
        </p:grpSpPr>
        <p:sp>
          <p:nvSpPr>
            <p:cNvPr id="16436" name="Arc 109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7" name="Arc 110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111"/>
          <p:cNvGrpSpPr>
            <a:grpSpLocks/>
          </p:cNvGrpSpPr>
          <p:nvPr/>
        </p:nvGrpSpPr>
        <p:grpSpPr bwMode="auto">
          <a:xfrm flipH="1">
            <a:off x="433388" y="225425"/>
            <a:ext cx="1727200" cy="6335713"/>
            <a:chOff x="2336" y="142"/>
            <a:chExt cx="1088" cy="3991"/>
          </a:xfrm>
        </p:grpSpPr>
        <p:sp>
          <p:nvSpPr>
            <p:cNvPr id="16434" name="Arc 112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5" name="Arc 113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114"/>
          <p:cNvGrpSpPr>
            <a:grpSpLocks/>
          </p:cNvGrpSpPr>
          <p:nvPr/>
        </p:nvGrpSpPr>
        <p:grpSpPr bwMode="auto">
          <a:xfrm flipH="1">
            <a:off x="4752975" y="225425"/>
            <a:ext cx="1727200" cy="6335713"/>
            <a:chOff x="2336" y="142"/>
            <a:chExt cx="1088" cy="3991"/>
          </a:xfrm>
        </p:grpSpPr>
        <p:sp>
          <p:nvSpPr>
            <p:cNvPr id="16432" name="Arc 115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3" name="Arc 116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117"/>
          <p:cNvGrpSpPr>
            <a:grpSpLocks/>
          </p:cNvGrpSpPr>
          <p:nvPr/>
        </p:nvGrpSpPr>
        <p:grpSpPr bwMode="auto">
          <a:xfrm flipH="1">
            <a:off x="6985000" y="225425"/>
            <a:ext cx="1727200" cy="6335713"/>
            <a:chOff x="2336" y="142"/>
            <a:chExt cx="1088" cy="3991"/>
          </a:xfrm>
        </p:grpSpPr>
        <p:sp>
          <p:nvSpPr>
            <p:cNvPr id="16430" name="Arc 118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1" name="Arc 119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54050"/>
          </a:xfrm>
        </p:spPr>
        <p:txBody>
          <a:bodyPr/>
          <a:lstStyle/>
          <a:p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dirty="0" smtClean="0"/>
              <a:t>Свойства функции</a:t>
            </a:r>
            <a:r>
              <a:rPr lang="ru-RU" b="1" dirty="0" smtClean="0"/>
              <a:t>  у </a:t>
            </a:r>
            <a:r>
              <a:rPr lang="ru-RU" b="1" dirty="0" err="1" smtClean="0"/>
              <a:t>=сtg</a:t>
            </a:r>
            <a:r>
              <a:rPr lang="ru-RU" b="1" dirty="0" smtClean="0"/>
              <a:t> </a:t>
            </a:r>
            <a:r>
              <a:rPr lang="ru-RU" b="1" dirty="0" err="1" smtClean="0"/>
              <a:t>х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328614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4214842" cy="526893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1. D(</a:t>
            </a:r>
            <a:r>
              <a:rPr lang="ru-RU" sz="2400" b="1" dirty="0" err="1" smtClean="0"/>
              <a:t>сtg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) =R, кроме </a:t>
            </a:r>
            <a:r>
              <a:rPr lang="ru-RU" sz="2400" b="1" dirty="0" err="1" smtClean="0"/>
              <a:t>х=</a:t>
            </a:r>
            <a:r>
              <a:rPr lang="ru-RU" sz="2400" b="1" dirty="0" smtClean="0"/>
              <a:t> П</a:t>
            </a:r>
            <a:r>
              <a:rPr lang="en-US" sz="2400" b="1" dirty="0" smtClean="0"/>
              <a:t>n</a:t>
            </a:r>
            <a:r>
              <a:rPr lang="ru-RU" sz="2400" b="1" dirty="0" smtClean="0"/>
              <a:t>,  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2. E (</a:t>
            </a:r>
            <a:r>
              <a:rPr lang="ru-RU" sz="2400" b="1" dirty="0" err="1" smtClean="0"/>
              <a:t>сtg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) = R.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3. Периодичная функция с основным периодом </a:t>
            </a:r>
            <a:r>
              <a:rPr lang="en-US" sz="2400" b="1" dirty="0" smtClean="0"/>
              <a:t>T=</a:t>
            </a:r>
            <a:r>
              <a:rPr lang="kk-KZ" sz="2400" b="1" dirty="0" smtClean="0"/>
              <a:t>П</a:t>
            </a:r>
            <a:r>
              <a:rPr lang="ru-RU" sz="2400" b="1" dirty="0" smtClean="0"/>
              <a:t>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 4. Нечетная функция.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5.Убывает   на всей области  определения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6.Нули функции: у(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) =0 при </a:t>
            </a:r>
            <a:r>
              <a:rPr lang="ru-RU" sz="2400" b="1" dirty="0" err="1" smtClean="0"/>
              <a:t>х=</a:t>
            </a:r>
            <a:r>
              <a:rPr lang="ru-RU" sz="2400" b="1" dirty="0" smtClean="0"/>
              <a:t>  П/2 + </a:t>
            </a:r>
            <a:r>
              <a:rPr lang="ru-RU" sz="2400" b="1" dirty="0" err="1" smtClean="0"/>
              <a:t>Пn</a:t>
            </a:r>
            <a:r>
              <a:rPr lang="ru-RU" sz="2400" b="1" dirty="0" smtClean="0"/>
              <a:t>,  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7. Не ограничена ни сверху, ни снизу.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/>
              <a:t>8. Нет ни наибольшего, ни наименьшего значения.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857232"/>
            <a:ext cx="66675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4214818"/>
            <a:ext cx="64294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Разбор корреспонденции. </a:t>
            </a:r>
            <a:endParaRPr lang="ru-RU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684078">
            <a:off x="6072198" y="928670"/>
            <a:ext cx="21812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24206">
            <a:off x="6108032" y="2561170"/>
            <a:ext cx="21050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57884" y="4214818"/>
            <a:ext cx="2162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850584">
            <a:off x="1353516" y="1216914"/>
            <a:ext cx="2171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86182" y="1071546"/>
            <a:ext cx="21431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5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00232" y="4714884"/>
            <a:ext cx="2114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71538" y="307181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8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90913" y="2614613"/>
            <a:ext cx="2162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71462"/>
            <a:ext cx="9178925" cy="6873875"/>
            <a:chOff x="0" y="0"/>
            <a:chExt cx="5782" cy="4330"/>
          </a:xfrm>
        </p:grpSpPr>
        <p:sp>
          <p:nvSpPr>
            <p:cNvPr id="1435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8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-2п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0"/>
              <a:ext cx="5782" cy="4330"/>
              <a:chOff x="0" y="0"/>
              <a:chExt cx="5782" cy="4330"/>
            </a:xfrm>
          </p:grpSpPr>
          <p:sp>
            <p:nvSpPr>
              <p:cNvPr id="14400" name="Line 5"/>
              <p:cNvSpPr>
                <a:spLocks noChangeShapeType="1"/>
              </p:cNvSpPr>
              <p:nvPr/>
            </p:nvSpPr>
            <p:spPr bwMode="auto">
              <a:xfrm>
                <a:off x="612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1" name="Line 6"/>
              <p:cNvSpPr>
                <a:spLocks noChangeShapeType="1"/>
              </p:cNvSpPr>
              <p:nvPr/>
            </p:nvSpPr>
            <p:spPr bwMode="auto">
              <a:xfrm>
                <a:off x="158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2" name="Line 7"/>
              <p:cNvSpPr>
                <a:spLocks noChangeShapeType="1"/>
              </p:cNvSpPr>
              <p:nvPr/>
            </p:nvSpPr>
            <p:spPr bwMode="auto">
              <a:xfrm>
                <a:off x="385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3" name="Line 8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4" name="Line 9"/>
              <p:cNvSpPr>
                <a:spLocks noChangeShapeType="1"/>
              </p:cNvSpPr>
              <p:nvPr/>
            </p:nvSpPr>
            <p:spPr bwMode="auto">
              <a:xfrm>
                <a:off x="22" y="57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5" name="Line 10"/>
              <p:cNvSpPr>
                <a:spLocks noChangeShapeType="1"/>
              </p:cNvSpPr>
              <p:nvPr/>
            </p:nvSpPr>
            <p:spPr bwMode="auto">
              <a:xfrm>
                <a:off x="22" y="7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6" name="Line 11"/>
              <p:cNvSpPr>
                <a:spLocks noChangeShapeType="1"/>
              </p:cNvSpPr>
              <p:nvPr/>
            </p:nvSpPr>
            <p:spPr bwMode="auto">
              <a:xfrm>
                <a:off x="0" y="10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7" name="Line 12"/>
              <p:cNvSpPr>
                <a:spLocks noChangeShapeType="1"/>
              </p:cNvSpPr>
              <p:nvPr/>
            </p:nvSpPr>
            <p:spPr bwMode="auto">
              <a:xfrm>
                <a:off x="22" y="12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8" name="Line 13"/>
              <p:cNvSpPr>
                <a:spLocks noChangeShapeType="1"/>
              </p:cNvSpPr>
              <p:nvPr/>
            </p:nvSpPr>
            <p:spPr bwMode="auto">
              <a:xfrm>
                <a:off x="22" y="148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9" name="Line 14"/>
              <p:cNvSpPr>
                <a:spLocks noChangeShapeType="1"/>
              </p:cNvSpPr>
              <p:nvPr/>
            </p:nvSpPr>
            <p:spPr bwMode="auto">
              <a:xfrm>
                <a:off x="1292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0" name="Line 15"/>
              <p:cNvSpPr>
                <a:spLocks noChangeShapeType="1"/>
              </p:cNvSpPr>
              <p:nvPr/>
            </p:nvSpPr>
            <p:spPr bwMode="auto">
              <a:xfrm>
                <a:off x="838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1" name="Line 16"/>
              <p:cNvSpPr>
                <a:spLocks noChangeShapeType="1"/>
              </p:cNvSpPr>
              <p:nvPr/>
            </p:nvSpPr>
            <p:spPr bwMode="auto">
              <a:xfrm>
                <a:off x="1065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2" name="Line 17"/>
              <p:cNvSpPr>
                <a:spLocks noChangeShapeType="1"/>
              </p:cNvSpPr>
              <p:nvPr/>
            </p:nvSpPr>
            <p:spPr bwMode="auto">
              <a:xfrm>
                <a:off x="197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3" name="Line 18"/>
              <p:cNvSpPr>
                <a:spLocks noChangeShapeType="1"/>
              </p:cNvSpPr>
              <p:nvPr/>
            </p:nvSpPr>
            <p:spPr bwMode="auto">
              <a:xfrm>
                <a:off x="151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4" name="Line 19"/>
              <p:cNvSpPr>
                <a:spLocks noChangeShapeType="1"/>
              </p:cNvSpPr>
              <p:nvPr/>
            </p:nvSpPr>
            <p:spPr bwMode="auto">
              <a:xfrm>
                <a:off x="174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5" name="Line 20"/>
              <p:cNvSpPr>
                <a:spLocks noChangeShapeType="1"/>
              </p:cNvSpPr>
              <p:nvPr/>
            </p:nvSpPr>
            <p:spPr bwMode="auto">
              <a:xfrm>
                <a:off x="0" y="14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6" name="Line 21"/>
              <p:cNvSpPr>
                <a:spLocks noChangeShapeType="1"/>
              </p:cNvSpPr>
              <p:nvPr/>
            </p:nvSpPr>
            <p:spPr bwMode="auto">
              <a:xfrm>
                <a:off x="0" y="19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7" name="Line 22"/>
              <p:cNvSpPr>
                <a:spLocks noChangeShapeType="1"/>
              </p:cNvSpPr>
              <p:nvPr/>
            </p:nvSpPr>
            <p:spPr bwMode="auto">
              <a:xfrm>
                <a:off x="22" y="213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8" name="Line 23"/>
              <p:cNvSpPr>
                <a:spLocks noChangeShapeType="1"/>
              </p:cNvSpPr>
              <p:nvPr/>
            </p:nvSpPr>
            <p:spPr bwMode="auto">
              <a:xfrm>
                <a:off x="22" y="236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9" name="Line 24"/>
              <p:cNvSpPr>
                <a:spLocks noChangeShapeType="1"/>
              </p:cNvSpPr>
              <p:nvPr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0" name="Line 25"/>
              <p:cNvSpPr>
                <a:spLocks noChangeShapeType="1"/>
              </p:cNvSpPr>
              <p:nvPr/>
            </p:nvSpPr>
            <p:spPr bwMode="auto">
              <a:xfrm>
                <a:off x="22" y="279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1" name="Line 26"/>
              <p:cNvSpPr>
                <a:spLocks noChangeShapeType="1"/>
              </p:cNvSpPr>
              <p:nvPr/>
            </p:nvSpPr>
            <p:spPr bwMode="auto">
              <a:xfrm>
                <a:off x="22" y="3021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2" name="Line 27"/>
              <p:cNvSpPr>
                <a:spLocks noChangeShapeType="1"/>
              </p:cNvSpPr>
              <p:nvPr/>
            </p:nvSpPr>
            <p:spPr bwMode="auto">
              <a:xfrm>
                <a:off x="0" y="17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3" name="Line 28"/>
              <p:cNvSpPr>
                <a:spLocks noChangeShapeType="1"/>
              </p:cNvSpPr>
              <p:nvPr/>
            </p:nvSpPr>
            <p:spPr bwMode="auto">
              <a:xfrm>
                <a:off x="0" y="34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4" name="Line 29"/>
              <p:cNvSpPr>
                <a:spLocks noChangeShapeType="1"/>
              </p:cNvSpPr>
              <p:nvPr/>
            </p:nvSpPr>
            <p:spPr bwMode="auto">
              <a:xfrm>
                <a:off x="22" y="367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5" name="Line 30"/>
              <p:cNvSpPr>
                <a:spLocks noChangeShapeType="1"/>
              </p:cNvSpPr>
              <p:nvPr/>
            </p:nvSpPr>
            <p:spPr bwMode="auto">
              <a:xfrm>
                <a:off x="22" y="39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6" name="Line 31"/>
              <p:cNvSpPr>
                <a:spLocks noChangeShapeType="1"/>
              </p:cNvSpPr>
              <p:nvPr/>
            </p:nvSpPr>
            <p:spPr bwMode="auto">
              <a:xfrm>
                <a:off x="0" y="413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7" name="Line 32"/>
              <p:cNvSpPr>
                <a:spLocks noChangeShapeType="1"/>
              </p:cNvSpPr>
              <p:nvPr/>
            </p:nvSpPr>
            <p:spPr bwMode="auto">
              <a:xfrm>
                <a:off x="0" y="324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8" name="Line 33"/>
              <p:cNvSpPr>
                <a:spLocks noChangeShapeType="1"/>
              </p:cNvSpPr>
              <p:nvPr/>
            </p:nvSpPr>
            <p:spPr bwMode="auto">
              <a:xfrm>
                <a:off x="265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29" name="Line 34"/>
              <p:cNvSpPr>
                <a:spLocks noChangeShapeType="1"/>
              </p:cNvSpPr>
              <p:nvPr/>
            </p:nvSpPr>
            <p:spPr bwMode="auto">
              <a:xfrm>
                <a:off x="219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0" name="Line 35"/>
              <p:cNvSpPr>
                <a:spLocks noChangeShapeType="1"/>
              </p:cNvSpPr>
              <p:nvPr/>
            </p:nvSpPr>
            <p:spPr bwMode="auto">
              <a:xfrm>
                <a:off x="242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1" name="Line 36"/>
              <p:cNvSpPr>
                <a:spLocks noChangeShapeType="1"/>
              </p:cNvSpPr>
              <p:nvPr/>
            </p:nvSpPr>
            <p:spPr bwMode="auto">
              <a:xfrm>
                <a:off x="333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2" name="Line 37"/>
              <p:cNvSpPr>
                <a:spLocks noChangeShapeType="1"/>
              </p:cNvSpPr>
              <p:nvPr/>
            </p:nvSpPr>
            <p:spPr bwMode="auto">
              <a:xfrm>
                <a:off x="2879" y="10"/>
                <a:ext cx="0" cy="43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3" name="Line 38"/>
              <p:cNvSpPr>
                <a:spLocks noChangeShapeType="1"/>
              </p:cNvSpPr>
              <p:nvPr/>
            </p:nvSpPr>
            <p:spPr bwMode="auto">
              <a:xfrm>
                <a:off x="3106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4" name="Line 39"/>
              <p:cNvSpPr>
                <a:spLocks noChangeShapeType="1"/>
              </p:cNvSpPr>
              <p:nvPr/>
            </p:nvSpPr>
            <p:spPr bwMode="auto">
              <a:xfrm>
                <a:off x="401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5" name="Line 40"/>
              <p:cNvSpPr>
                <a:spLocks noChangeShapeType="1"/>
              </p:cNvSpPr>
              <p:nvPr/>
            </p:nvSpPr>
            <p:spPr bwMode="auto">
              <a:xfrm>
                <a:off x="356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6" name="Line 41"/>
              <p:cNvSpPr>
                <a:spLocks noChangeShapeType="1"/>
              </p:cNvSpPr>
              <p:nvPr/>
            </p:nvSpPr>
            <p:spPr bwMode="auto">
              <a:xfrm>
                <a:off x="378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7" name="Line 42"/>
              <p:cNvSpPr>
                <a:spLocks noChangeShapeType="1"/>
              </p:cNvSpPr>
              <p:nvPr/>
            </p:nvSpPr>
            <p:spPr bwMode="auto">
              <a:xfrm>
                <a:off x="4717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8" name="Line 43"/>
              <p:cNvSpPr>
                <a:spLocks noChangeShapeType="1"/>
              </p:cNvSpPr>
              <p:nvPr/>
            </p:nvSpPr>
            <p:spPr bwMode="auto">
              <a:xfrm>
                <a:off x="426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9" name="Line 44"/>
              <p:cNvSpPr>
                <a:spLocks noChangeShapeType="1"/>
              </p:cNvSpPr>
              <p:nvPr/>
            </p:nvSpPr>
            <p:spPr bwMode="auto">
              <a:xfrm>
                <a:off x="4490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0" name="Line 45"/>
              <p:cNvSpPr>
                <a:spLocks noChangeShapeType="1"/>
              </p:cNvSpPr>
              <p:nvPr/>
            </p:nvSpPr>
            <p:spPr bwMode="auto">
              <a:xfrm>
                <a:off x="539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1" name="Line 46"/>
              <p:cNvSpPr>
                <a:spLocks noChangeShapeType="1"/>
              </p:cNvSpPr>
              <p:nvPr/>
            </p:nvSpPr>
            <p:spPr bwMode="auto">
              <a:xfrm>
                <a:off x="494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2" name="Line 47"/>
              <p:cNvSpPr>
                <a:spLocks noChangeShapeType="1"/>
              </p:cNvSpPr>
              <p:nvPr/>
            </p:nvSpPr>
            <p:spPr bwMode="auto">
              <a:xfrm>
                <a:off x="517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3" name="Line 48"/>
              <p:cNvSpPr>
                <a:spLocks noChangeShapeType="1"/>
              </p:cNvSpPr>
              <p:nvPr/>
            </p:nvSpPr>
            <p:spPr bwMode="auto">
              <a:xfrm>
                <a:off x="562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5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721" y="2172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4355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971" y="1525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1</a:t>
              </a:r>
            </a:p>
          </p:txBody>
        </p:sp>
        <p:sp>
          <p:nvSpPr>
            <p:cNvPr id="1435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971" y="256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-1</a:t>
              </a:r>
            </a:p>
          </p:txBody>
        </p:sp>
        <p:sp>
          <p:nvSpPr>
            <p:cNvPr id="14357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429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 п</a:t>
              </a:r>
            </a:p>
          </p:txBody>
        </p:sp>
        <p:grpSp>
          <p:nvGrpSpPr>
            <p:cNvPr id="4" name="Group 53"/>
            <p:cNvGrpSpPr>
              <a:grpSpLocks/>
            </p:cNvGrpSpPr>
            <p:nvPr/>
          </p:nvGrpSpPr>
          <p:grpSpPr bwMode="auto">
            <a:xfrm>
              <a:off x="3469" y="2241"/>
              <a:ext cx="182" cy="350"/>
              <a:chOff x="3469" y="2205"/>
              <a:chExt cx="182" cy="350"/>
            </a:xfrm>
          </p:grpSpPr>
          <p:sp>
            <p:nvSpPr>
              <p:cNvPr id="14397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14398" name="Line 55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9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435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173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 п</a:t>
              </a:r>
            </a:p>
          </p:txBody>
        </p:sp>
        <p:grpSp>
          <p:nvGrpSpPr>
            <p:cNvPr id="5" name="Group 58"/>
            <p:cNvGrpSpPr>
              <a:grpSpLocks/>
            </p:cNvGrpSpPr>
            <p:nvPr/>
          </p:nvGrpSpPr>
          <p:grpSpPr bwMode="auto">
            <a:xfrm>
              <a:off x="2109" y="2241"/>
              <a:ext cx="182" cy="350"/>
              <a:chOff x="3469" y="2205"/>
              <a:chExt cx="182" cy="350"/>
            </a:xfrm>
          </p:grpSpPr>
          <p:sp>
            <p:nvSpPr>
              <p:cNvPr id="14394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14395" name="Line 60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6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4361" name="Line 62"/>
            <p:cNvSpPr>
              <a:spLocks noChangeShapeType="1"/>
            </p:cNvSpPr>
            <p:nvPr/>
          </p:nvSpPr>
          <p:spPr bwMode="auto">
            <a:xfrm>
              <a:off x="2018" y="2387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4830" y="2241"/>
              <a:ext cx="182" cy="350"/>
              <a:chOff x="4830" y="2205"/>
              <a:chExt cx="182" cy="350"/>
            </a:xfrm>
          </p:grpSpPr>
          <p:sp>
            <p:nvSpPr>
              <p:cNvPr id="14391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14392" name="Line 65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3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771" y="2241"/>
              <a:ext cx="182" cy="350"/>
              <a:chOff x="4830" y="2205"/>
              <a:chExt cx="182" cy="350"/>
            </a:xfrm>
          </p:grpSpPr>
          <p:sp>
            <p:nvSpPr>
              <p:cNvPr id="14388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14389" name="Line 69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0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4364" name="Line 71"/>
            <p:cNvSpPr>
              <a:spLocks noChangeShapeType="1"/>
            </p:cNvSpPr>
            <p:nvPr/>
          </p:nvSpPr>
          <p:spPr bwMode="auto">
            <a:xfrm>
              <a:off x="680" y="2409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Line 72"/>
            <p:cNvSpPr>
              <a:spLocks noChangeShapeType="1"/>
            </p:cNvSpPr>
            <p:nvPr/>
          </p:nvSpPr>
          <p:spPr bwMode="auto">
            <a:xfrm>
              <a:off x="2789" y="17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Line 73"/>
            <p:cNvSpPr>
              <a:spLocks noChangeShapeType="1"/>
            </p:cNvSpPr>
            <p:nvPr/>
          </p:nvSpPr>
          <p:spPr bwMode="auto">
            <a:xfrm>
              <a:off x="2789" y="2591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7" name="Line 74"/>
            <p:cNvSpPr>
              <a:spLocks noChangeShapeType="1"/>
            </p:cNvSpPr>
            <p:nvPr/>
          </p:nvSpPr>
          <p:spPr bwMode="auto">
            <a:xfrm rot="-5400000">
              <a:off x="3469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8" name="Line 75"/>
            <p:cNvSpPr>
              <a:spLocks noChangeShapeType="1"/>
            </p:cNvSpPr>
            <p:nvPr/>
          </p:nvSpPr>
          <p:spPr bwMode="auto">
            <a:xfrm rot="-5400000">
              <a:off x="4172" y="2137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9" name="Line 76"/>
            <p:cNvSpPr>
              <a:spLocks noChangeShapeType="1"/>
            </p:cNvSpPr>
            <p:nvPr/>
          </p:nvSpPr>
          <p:spPr bwMode="auto">
            <a:xfrm rot="-5400000">
              <a:off x="485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0" name="Line 77"/>
            <p:cNvSpPr>
              <a:spLocks noChangeShapeType="1"/>
            </p:cNvSpPr>
            <p:nvPr/>
          </p:nvSpPr>
          <p:spPr bwMode="auto">
            <a:xfrm rot="-5400000">
              <a:off x="748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1" name="Line 78"/>
            <p:cNvSpPr>
              <a:spLocks noChangeShapeType="1"/>
            </p:cNvSpPr>
            <p:nvPr/>
          </p:nvSpPr>
          <p:spPr bwMode="auto">
            <a:xfrm rot="-5400000">
              <a:off x="1428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2" name="Line 79"/>
            <p:cNvSpPr>
              <a:spLocks noChangeShapeType="1"/>
            </p:cNvSpPr>
            <p:nvPr/>
          </p:nvSpPr>
          <p:spPr bwMode="auto">
            <a:xfrm rot="-5400000">
              <a:off x="2109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3" name="Line 80"/>
            <p:cNvSpPr>
              <a:spLocks noChangeShapeType="1"/>
            </p:cNvSpPr>
            <p:nvPr/>
          </p:nvSpPr>
          <p:spPr bwMode="auto">
            <a:xfrm rot="-5400000">
              <a:off x="67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4" name="Line 81"/>
            <p:cNvSpPr>
              <a:spLocks noChangeShapeType="1"/>
            </p:cNvSpPr>
            <p:nvPr/>
          </p:nvSpPr>
          <p:spPr bwMode="auto">
            <a:xfrm rot="-5400000">
              <a:off x="553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5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971" y="1071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2</a:t>
              </a:r>
            </a:p>
          </p:txBody>
        </p:sp>
        <p:sp>
          <p:nvSpPr>
            <p:cNvPr id="14376" name="Line 83"/>
            <p:cNvSpPr>
              <a:spLocks noChangeShapeType="1"/>
            </p:cNvSpPr>
            <p:nvPr/>
          </p:nvSpPr>
          <p:spPr bwMode="auto">
            <a:xfrm>
              <a:off x="2789" y="12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971" y="61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3</a:t>
              </a:r>
            </a:p>
          </p:txBody>
        </p:sp>
        <p:sp>
          <p:nvSpPr>
            <p:cNvPr id="14378" name="Line 85"/>
            <p:cNvSpPr>
              <a:spLocks noChangeShapeType="1"/>
            </p:cNvSpPr>
            <p:nvPr/>
          </p:nvSpPr>
          <p:spPr bwMode="auto">
            <a:xfrm>
              <a:off x="2789" y="79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971" y="299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</a:t>
              </a:r>
            </a:p>
          </p:txBody>
        </p:sp>
        <p:sp>
          <p:nvSpPr>
            <p:cNvPr id="14380" name="Line 87"/>
            <p:cNvSpPr>
              <a:spLocks noChangeShapeType="1"/>
            </p:cNvSpPr>
            <p:nvPr/>
          </p:nvSpPr>
          <p:spPr bwMode="auto">
            <a:xfrm>
              <a:off x="2789" y="302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971" y="3420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14382" name="Line 89"/>
            <p:cNvSpPr>
              <a:spLocks noChangeShapeType="1"/>
            </p:cNvSpPr>
            <p:nvPr/>
          </p:nvSpPr>
          <p:spPr bwMode="auto">
            <a:xfrm>
              <a:off x="2789" y="34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5534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2п</a:t>
              </a:r>
            </a:p>
          </p:txBody>
        </p:sp>
        <p:sp>
          <p:nvSpPr>
            <p:cNvPr id="14384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722" y="73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у</a:t>
              </a:r>
            </a:p>
          </p:txBody>
        </p:sp>
        <p:sp>
          <p:nvSpPr>
            <p:cNvPr id="14385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5602" y="171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14386" name="Line 93"/>
            <p:cNvSpPr>
              <a:spLocks noChangeShapeType="1"/>
            </p:cNvSpPr>
            <p:nvPr/>
          </p:nvSpPr>
          <p:spPr bwMode="auto">
            <a:xfrm>
              <a:off x="2789" y="34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87" name="Line 94"/>
            <p:cNvSpPr>
              <a:spLocks noChangeShapeType="1"/>
            </p:cNvSpPr>
            <p:nvPr/>
          </p:nvSpPr>
          <p:spPr bwMode="auto">
            <a:xfrm>
              <a:off x="2789" y="39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39" name="Line 95"/>
          <p:cNvSpPr>
            <a:spLocks noChangeShapeType="1"/>
          </p:cNvSpPr>
          <p:nvPr/>
        </p:nvSpPr>
        <p:spPr bwMode="auto">
          <a:xfrm>
            <a:off x="3492500" y="107950"/>
            <a:ext cx="0" cy="6561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Line 96"/>
          <p:cNvSpPr>
            <a:spLocks noChangeShapeType="1"/>
          </p:cNvSpPr>
          <p:nvPr/>
        </p:nvSpPr>
        <p:spPr bwMode="auto">
          <a:xfrm>
            <a:off x="5651500" y="107950"/>
            <a:ext cx="0" cy="6561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Line 97"/>
          <p:cNvSpPr>
            <a:spLocks noChangeShapeType="1"/>
          </p:cNvSpPr>
          <p:nvPr/>
        </p:nvSpPr>
        <p:spPr bwMode="auto">
          <a:xfrm>
            <a:off x="7848600" y="80963"/>
            <a:ext cx="0" cy="65611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98"/>
          <p:cNvSpPr>
            <a:spLocks noChangeShapeType="1"/>
          </p:cNvSpPr>
          <p:nvPr/>
        </p:nvSpPr>
        <p:spPr bwMode="auto">
          <a:xfrm>
            <a:off x="1331913" y="80963"/>
            <a:ext cx="0" cy="65611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3786182" y="142852"/>
            <a:ext cx="1727200" cy="6286544"/>
            <a:chOff x="2336" y="142"/>
            <a:chExt cx="1088" cy="3991"/>
          </a:xfrm>
        </p:grpSpPr>
        <p:sp>
          <p:nvSpPr>
            <p:cNvPr id="14350" name="Arc 100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Arc 101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8" name="Заголовок 3"/>
          <p:cNvSpPr txBox="1">
            <a:spLocks/>
          </p:cNvSpPr>
          <p:nvPr/>
        </p:nvSpPr>
        <p:spPr>
          <a:xfrm>
            <a:off x="428625" y="0"/>
            <a:ext cx="2786053" cy="6540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 = tqх + 2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286256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0.00023 L -0.00851 -0.19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273322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2"/>
          <p:cNvGrpSpPr>
            <a:grpSpLocks noGrp="1"/>
          </p:cNvGrpSpPr>
          <p:nvPr>
            <p:ph idx="1"/>
          </p:nvPr>
        </p:nvGrpSpPr>
        <p:grpSpPr bwMode="auto">
          <a:xfrm>
            <a:off x="642910" y="642918"/>
            <a:ext cx="7715250" cy="5311775"/>
            <a:chOff x="0" y="0"/>
            <a:chExt cx="5782" cy="4330"/>
          </a:xfrm>
        </p:grpSpPr>
        <p:sp>
          <p:nvSpPr>
            <p:cNvPr id="12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8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-2п</a:t>
              </a:r>
            </a:p>
          </p:txBody>
        </p:sp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0" y="0"/>
              <a:ext cx="5782" cy="4330"/>
              <a:chOff x="0" y="0"/>
              <a:chExt cx="5782" cy="4330"/>
            </a:xfrm>
          </p:grpSpPr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612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6"/>
              <p:cNvSpPr>
                <a:spLocks noChangeShapeType="1"/>
              </p:cNvSpPr>
              <p:nvPr/>
            </p:nvSpPr>
            <p:spPr bwMode="auto">
              <a:xfrm>
                <a:off x="158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>
                <a:off x="385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8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9"/>
              <p:cNvSpPr>
                <a:spLocks noChangeShapeType="1"/>
              </p:cNvSpPr>
              <p:nvPr/>
            </p:nvSpPr>
            <p:spPr bwMode="auto">
              <a:xfrm>
                <a:off x="22" y="57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Line 10"/>
              <p:cNvSpPr>
                <a:spLocks noChangeShapeType="1"/>
              </p:cNvSpPr>
              <p:nvPr/>
            </p:nvSpPr>
            <p:spPr bwMode="auto">
              <a:xfrm>
                <a:off x="22" y="7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Line 11"/>
              <p:cNvSpPr>
                <a:spLocks noChangeShapeType="1"/>
              </p:cNvSpPr>
              <p:nvPr/>
            </p:nvSpPr>
            <p:spPr bwMode="auto">
              <a:xfrm>
                <a:off x="0" y="10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Line 12"/>
              <p:cNvSpPr>
                <a:spLocks noChangeShapeType="1"/>
              </p:cNvSpPr>
              <p:nvPr/>
            </p:nvSpPr>
            <p:spPr bwMode="auto">
              <a:xfrm>
                <a:off x="22" y="12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>
                <a:off x="22" y="148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>
                <a:off x="1292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Line 15"/>
              <p:cNvSpPr>
                <a:spLocks noChangeShapeType="1"/>
              </p:cNvSpPr>
              <p:nvPr/>
            </p:nvSpPr>
            <p:spPr bwMode="auto">
              <a:xfrm>
                <a:off x="838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Line 16"/>
              <p:cNvSpPr>
                <a:spLocks noChangeShapeType="1"/>
              </p:cNvSpPr>
              <p:nvPr/>
            </p:nvSpPr>
            <p:spPr bwMode="auto">
              <a:xfrm>
                <a:off x="1065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197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151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19"/>
              <p:cNvSpPr>
                <a:spLocks noChangeShapeType="1"/>
              </p:cNvSpPr>
              <p:nvPr/>
            </p:nvSpPr>
            <p:spPr bwMode="auto">
              <a:xfrm>
                <a:off x="174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20"/>
              <p:cNvSpPr>
                <a:spLocks noChangeShapeType="1"/>
              </p:cNvSpPr>
              <p:nvPr/>
            </p:nvSpPr>
            <p:spPr bwMode="auto">
              <a:xfrm>
                <a:off x="0" y="14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Line 21"/>
              <p:cNvSpPr>
                <a:spLocks noChangeShapeType="1"/>
              </p:cNvSpPr>
              <p:nvPr/>
            </p:nvSpPr>
            <p:spPr bwMode="auto">
              <a:xfrm>
                <a:off x="0" y="19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>
                <a:off x="22" y="213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Line 23"/>
              <p:cNvSpPr>
                <a:spLocks noChangeShapeType="1"/>
              </p:cNvSpPr>
              <p:nvPr/>
            </p:nvSpPr>
            <p:spPr bwMode="auto">
              <a:xfrm>
                <a:off x="22" y="236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24"/>
              <p:cNvSpPr>
                <a:spLocks noChangeShapeType="1"/>
              </p:cNvSpPr>
              <p:nvPr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Line 25"/>
              <p:cNvSpPr>
                <a:spLocks noChangeShapeType="1"/>
              </p:cNvSpPr>
              <p:nvPr/>
            </p:nvSpPr>
            <p:spPr bwMode="auto">
              <a:xfrm>
                <a:off x="22" y="279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Line 26"/>
              <p:cNvSpPr>
                <a:spLocks noChangeShapeType="1"/>
              </p:cNvSpPr>
              <p:nvPr/>
            </p:nvSpPr>
            <p:spPr bwMode="auto">
              <a:xfrm>
                <a:off x="22" y="3021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Line 27"/>
              <p:cNvSpPr>
                <a:spLocks noChangeShapeType="1"/>
              </p:cNvSpPr>
              <p:nvPr/>
            </p:nvSpPr>
            <p:spPr bwMode="auto">
              <a:xfrm>
                <a:off x="0" y="17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Line 28"/>
              <p:cNvSpPr>
                <a:spLocks noChangeShapeType="1"/>
              </p:cNvSpPr>
              <p:nvPr/>
            </p:nvSpPr>
            <p:spPr bwMode="auto">
              <a:xfrm>
                <a:off x="0" y="34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Line 29"/>
              <p:cNvSpPr>
                <a:spLocks noChangeShapeType="1"/>
              </p:cNvSpPr>
              <p:nvPr/>
            </p:nvSpPr>
            <p:spPr bwMode="auto">
              <a:xfrm>
                <a:off x="22" y="367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Line 30"/>
              <p:cNvSpPr>
                <a:spLocks noChangeShapeType="1"/>
              </p:cNvSpPr>
              <p:nvPr/>
            </p:nvSpPr>
            <p:spPr bwMode="auto">
              <a:xfrm>
                <a:off x="22" y="39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Line 31"/>
              <p:cNvSpPr>
                <a:spLocks noChangeShapeType="1"/>
              </p:cNvSpPr>
              <p:nvPr/>
            </p:nvSpPr>
            <p:spPr bwMode="auto">
              <a:xfrm>
                <a:off x="0" y="413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Line 32"/>
              <p:cNvSpPr>
                <a:spLocks noChangeShapeType="1"/>
              </p:cNvSpPr>
              <p:nvPr/>
            </p:nvSpPr>
            <p:spPr bwMode="auto">
              <a:xfrm>
                <a:off x="0" y="324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Line 33"/>
              <p:cNvSpPr>
                <a:spLocks noChangeShapeType="1"/>
              </p:cNvSpPr>
              <p:nvPr/>
            </p:nvSpPr>
            <p:spPr bwMode="auto">
              <a:xfrm>
                <a:off x="265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Line 34"/>
              <p:cNvSpPr>
                <a:spLocks noChangeShapeType="1"/>
              </p:cNvSpPr>
              <p:nvPr/>
            </p:nvSpPr>
            <p:spPr bwMode="auto">
              <a:xfrm>
                <a:off x="219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Line 35"/>
              <p:cNvSpPr>
                <a:spLocks noChangeShapeType="1"/>
              </p:cNvSpPr>
              <p:nvPr/>
            </p:nvSpPr>
            <p:spPr bwMode="auto">
              <a:xfrm>
                <a:off x="242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Line 36"/>
              <p:cNvSpPr>
                <a:spLocks noChangeShapeType="1"/>
              </p:cNvSpPr>
              <p:nvPr/>
            </p:nvSpPr>
            <p:spPr bwMode="auto">
              <a:xfrm>
                <a:off x="333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Line 37"/>
              <p:cNvSpPr>
                <a:spLocks noChangeShapeType="1"/>
              </p:cNvSpPr>
              <p:nvPr/>
            </p:nvSpPr>
            <p:spPr bwMode="auto">
              <a:xfrm>
                <a:off x="2879" y="10"/>
                <a:ext cx="0" cy="43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38"/>
              <p:cNvSpPr>
                <a:spLocks noChangeShapeType="1"/>
              </p:cNvSpPr>
              <p:nvPr/>
            </p:nvSpPr>
            <p:spPr bwMode="auto">
              <a:xfrm>
                <a:off x="3106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Line 39"/>
              <p:cNvSpPr>
                <a:spLocks noChangeShapeType="1"/>
              </p:cNvSpPr>
              <p:nvPr/>
            </p:nvSpPr>
            <p:spPr bwMode="auto">
              <a:xfrm>
                <a:off x="401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Line 40"/>
              <p:cNvSpPr>
                <a:spLocks noChangeShapeType="1"/>
              </p:cNvSpPr>
              <p:nvPr/>
            </p:nvSpPr>
            <p:spPr bwMode="auto">
              <a:xfrm>
                <a:off x="356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41"/>
              <p:cNvSpPr>
                <a:spLocks noChangeShapeType="1"/>
              </p:cNvSpPr>
              <p:nvPr/>
            </p:nvSpPr>
            <p:spPr bwMode="auto">
              <a:xfrm>
                <a:off x="378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Line 42"/>
              <p:cNvSpPr>
                <a:spLocks noChangeShapeType="1"/>
              </p:cNvSpPr>
              <p:nvPr/>
            </p:nvSpPr>
            <p:spPr bwMode="auto">
              <a:xfrm>
                <a:off x="4717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Line 43"/>
              <p:cNvSpPr>
                <a:spLocks noChangeShapeType="1"/>
              </p:cNvSpPr>
              <p:nvPr/>
            </p:nvSpPr>
            <p:spPr bwMode="auto">
              <a:xfrm>
                <a:off x="426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Line 44"/>
              <p:cNvSpPr>
                <a:spLocks noChangeShapeType="1"/>
              </p:cNvSpPr>
              <p:nvPr/>
            </p:nvSpPr>
            <p:spPr bwMode="auto">
              <a:xfrm>
                <a:off x="4490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Line 45"/>
              <p:cNvSpPr>
                <a:spLocks noChangeShapeType="1"/>
              </p:cNvSpPr>
              <p:nvPr/>
            </p:nvSpPr>
            <p:spPr bwMode="auto">
              <a:xfrm>
                <a:off x="539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Line 46"/>
              <p:cNvSpPr>
                <a:spLocks noChangeShapeType="1"/>
              </p:cNvSpPr>
              <p:nvPr/>
            </p:nvSpPr>
            <p:spPr bwMode="auto">
              <a:xfrm>
                <a:off x="494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Line 47"/>
              <p:cNvSpPr>
                <a:spLocks noChangeShapeType="1"/>
              </p:cNvSpPr>
              <p:nvPr/>
            </p:nvSpPr>
            <p:spPr bwMode="auto">
              <a:xfrm>
                <a:off x="517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" name="Line 48"/>
              <p:cNvSpPr>
                <a:spLocks noChangeShapeType="1"/>
              </p:cNvSpPr>
              <p:nvPr/>
            </p:nvSpPr>
            <p:spPr bwMode="auto">
              <a:xfrm>
                <a:off x="562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721" y="2172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5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971" y="1525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1</a:t>
              </a:r>
            </a:p>
          </p:txBody>
        </p:sp>
        <p:sp>
          <p:nvSpPr>
            <p:cNvPr id="16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971" y="256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-1</a:t>
              </a:r>
            </a:p>
          </p:txBody>
        </p:sp>
        <p:sp>
          <p:nvSpPr>
            <p:cNvPr id="17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429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 п</a:t>
              </a:r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469" y="2241"/>
              <a:ext cx="182" cy="350"/>
              <a:chOff x="3469" y="2205"/>
              <a:chExt cx="182" cy="350"/>
            </a:xfrm>
          </p:grpSpPr>
          <p:sp>
            <p:nvSpPr>
              <p:cNvPr id="57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173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 п</a:t>
              </a:r>
            </a:p>
          </p:txBody>
        </p:sp>
        <p:grpSp>
          <p:nvGrpSpPr>
            <p:cNvPr id="20" name="Group 58"/>
            <p:cNvGrpSpPr>
              <a:grpSpLocks/>
            </p:cNvGrpSpPr>
            <p:nvPr/>
          </p:nvGrpSpPr>
          <p:grpSpPr bwMode="auto">
            <a:xfrm>
              <a:off x="2109" y="2241"/>
              <a:ext cx="182" cy="350"/>
              <a:chOff x="3469" y="2205"/>
              <a:chExt cx="182" cy="350"/>
            </a:xfrm>
          </p:grpSpPr>
          <p:sp>
            <p:nvSpPr>
              <p:cNvPr id="54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55" name="Line 60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21" name="Line 62"/>
            <p:cNvSpPr>
              <a:spLocks noChangeShapeType="1"/>
            </p:cNvSpPr>
            <p:nvPr/>
          </p:nvSpPr>
          <p:spPr bwMode="auto">
            <a:xfrm>
              <a:off x="2018" y="2387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" name="Group 63"/>
            <p:cNvGrpSpPr>
              <a:grpSpLocks/>
            </p:cNvGrpSpPr>
            <p:nvPr/>
          </p:nvGrpSpPr>
          <p:grpSpPr bwMode="auto">
            <a:xfrm>
              <a:off x="4830" y="2241"/>
              <a:ext cx="182" cy="350"/>
              <a:chOff x="4830" y="2205"/>
              <a:chExt cx="182" cy="350"/>
            </a:xfrm>
          </p:grpSpPr>
          <p:sp>
            <p:nvSpPr>
              <p:cNvPr id="51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52" name="Line 65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grpSp>
          <p:nvGrpSpPr>
            <p:cNvPr id="23" name="Group 67"/>
            <p:cNvGrpSpPr>
              <a:grpSpLocks/>
            </p:cNvGrpSpPr>
            <p:nvPr/>
          </p:nvGrpSpPr>
          <p:grpSpPr bwMode="auto">
            <a:xfrm>
              <a:off x="771" y="2241"/>
              <a:ext cx="182" cy="350"/>
              <a:chOff x="4830" y="2205"/>
              <a:chExt cx="182" cy="350"/>
            </a:xfrm>
          </p:grpSpPr>
          <p:sp>
            <p:nvSpPr>
              <p:cNvPr id="48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49" name="Line 69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24" name="Line 71"/>
            <p:cNvSpPr>
              <a:spLocks noChangeShapeType="1"/>
            </p:cNvSpPr>
            <p:nvPr/>
          </p:nvSpPr>
          <p:spPr bwMode="auto">
            <a:xfrm>
              <a:off x="680" y="2409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72"/>
            <p:cNvSpPr>
              <a:spLocks noChangeShapeType="1"/>
            </p:cNvSpPr>
            <p:nvPr/>
          </p:nvSpPr>
          <p:spPr bwMode="auto">
            <a:xfrm>
              <a:off x="2789" y="17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73"/>
            <p:cNvSpPr>
              <a:spLocks noChangeShapeType="1"/>
            </p:cNvSpPr>
            <p:nvPr/>
          </p:nvSpPr>
          <p:spPr bwMode="auto">
            <a:xfrm>
              <a:off x="2789" y="2591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74"/>
            <p:cNvSpPr>
              <a:spLocks noChangeShapeType="1"/>
            </p:cNvSpPr>
            <p:nvPr/>
          </p:nvSpPr>
          <p:spPr bwMode="auto">
            <a:xfrm rot="-5400000">
              <a:off x="3469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75"/>
            <p:cNvSpPr>
              <a:spLocks noChangeShapeType="1"/>
            </p:cNvSpPr>
            <p:nvPr/>
          </p:nvSpPr>
          <p:spPr bwMode="auto">
            <a:xfrm rot="-5400000">
              <a:off x="4172" y="2137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76"/>
            <p:cNvSpPr>
              <a:spLocks noChangeShapeType="1"/>
            </p:cNvSpPr>
            <p:nvPr/>
          </p:nvSpPr>
          <p:spPr bwMode="auto">
            <a:xfrm rot="-5400000">
              <a:off x="485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77"/>
            <p:cNvSpPr>
              <a:spLocks noChangeShapeType="1"/>
            </p:cNvSpPr>
            <p:nvPr/>
          </p:nvSpPr>
          <p:spPr bwMode="auto">
            <a:xfrm rot="-5400000">
              <a:off x="748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78"/>
            <p:cNvSpPr>
              <a:spLocks noChangeShapeType="1"/>
            </p:cNvSpPr>
            <p:nvPr/>
          </p:nvSpPr>
          <p:spPr bwMode="auto">
            <a:xfrm rot="-5400000">
              <a:off x="1428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79"/>
            <p:cNvSpPr>
              <a:spLocks noChangeShapeType="1"/>
            </p:cNvSpPr>
            <p:nvPr/>
          </p:nvSpPr>
          <p:spPr bwMode="auto">
            <a:xfrm rot="-5400000">
              <a:off x="2109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80"/>
            <p:cNvSpPr>
              <a:spLocks noChangeShapeType="1"/>
            </p:cNvSpPr>
            <p:nvPr/>
          </p:nvSpPr>
          <p:spPr bwMode="auto">
            <a:xfrm rot="-5400000">
              <a:off x="67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Line 81"/>
            <p:cNvSpPr>
              <a:spLocks noChangeShapeType="1"/>
            </p:cNvSpPr>
            <p:nvPr/>
          </p:nvSpPr>
          <p:spPr bwMode="auto">
            <a:xfrm rot="-5400000">
              <a:off x="553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971" y="1071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2</a:t>
              </a:r>
            </a:p>
          </p:txBody>
        </p:sp>
        <p:sp>
          <p:nvSpPr>
            <p:cNvPr id="36" name="Line 83"/>
            <p:cNvSpPr>
              <a:spLocks noChangeShapeType="1"/>
            </p:cNvSpPr>
            <p:nvPr/>
          </p:nvSpPr>
          <p:spPr bwMode="auto">
            <a:xfrm>
              <a:off x="2789" y="12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971" y="61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3</a:t>
              </a:r>
            </a:p>
          </p:txBody>
        </p:sp>
        <p:sp>
          <p:nvSpPr>
            <p:cNvPr id="38" name="Line 85"/>
            <p:cNvSpPr>
              <a:spLocks noChangeShapeType="1"/>
            </p:cNvSpPr>
            <p:nvPr/>
          </p:nvSpPr>
          <p:spPr bwMode="auto">
            <a:xfrm>
              <a:off x="2789" y="79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971" y="299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</a:t>
              </a:r>
            </a:p>
          </p:txBody>
        </p:sp>
        <p:sp>
          <p:nvSpPr>
            <p:cNvPr id="40" name="Line 87"/>
            <p:cNvSpPr>
              <a:spLocks noChangeShapeType="1"/>
            </p:cNvSpPr>
            <p:nvPr/>
          </p:nvSpPr>
          <p:spPr bwMode="auto">
            <a:xfrm>
              <a:off x="2789" y="302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971" y="3420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42" name="Line 89"/>
            <p:cNvSpPr>
              <a:spLocks noChangeShapeType="1"/>
            </p:cNvSpPr>
            <p:nvPr/>
          </p:nvSpPr>
          <p:spPr bwMode="auto">
            <a:xfrm>
              <a:off x="2789" y="34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5534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2п</a:t>
              </a:r>
            </a:p>
          </p:txBody>
        </p:sp>
        <p:sp>
          <p:nvSpPr>
            <p:cNvPr id="44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722" y="73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у</a:t>
              </a:r>
            </a:p>
          </p:txBody>
        </p:sp>
        <p:sp>
          <p:nvSpPr>
            <p:cNvPr id="45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5602" y="171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46" name="Line 93"/>
            <p:cNvSpPr>
              <a:spLocks noChangeShapeType="1"/>
            </p:cNvSpPr>
            <p:nvPr/>
          </p:nvSpPr>
          <p:spPr bwMode="auto">
            <a:xfrm>
              <a:off x="2789" y="34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Line 94"/>
            <p:cNvSpPr>
              <a:spLocks noChangeShapeType="1"/>
            </p:cNvSpPr>
            <p:nvPr/>
          </p:nvSpPr>
          <p:spPr bwMode="auto">
            <a:xfrm>
              <a:off x="2789" y="39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286256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0" name="Группа 109"/>
          <p:cNvGrpSpPr/>
          <p:nvPr/>
        </p:nvGrpSpPr>
        <p:grpSpPr>
          <a:xfrm>
            <a:off x="4572000" y="142852"/>
            <a:ext cx="1649418" cy="6310335"/>
            <a:chOff x="4572000" y="142852"/>
            <a:chExt cx="1649418" cy="6310335"/>
          </a:xfrm>
        </p:grpSpPr>
        <p:sp>
          <p:nvSpPr>
            <p:cNvPr id="107" name="Arc 115"/>
            <p:cNvSpPr>
              <a:spLocks/>
            </p:cNvSpPr>
            <p:nvPr/>
          </p:nvSpPr>
          <p:spPr bwMode="auto">
            <a:xfrm flipH="1" flipV="1">
              <a:off x="4572000" y="142852"/>
              <a:ext cx="863600" cy="3167063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" name="Arc 116"/>
            <p:cNvSpPr>
              <a:spLocks/>
            </p:cNvSpPr>
            <p:nvPr/>
          </p:nvSpPr>
          <p:spPr bwMode="auto">
            <a:xfrm>
              <a:off x="5357818" y="3286124"/>
              <a:ext cx="863600" cy="3167063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979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2173063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0" y="0"/>
            <a:ext cx="9178925" cy="6873875"/>
            <a:chOff x="0" y="0"/>
            <a:chExt cx="5782" cy="4330"/>
          </a:xfrm>
        </p:grpSpPr>
        <p:sp>
          <p:nvSpPr>
            <p:cNvPr id="8" name="WordArt 3"/>
            <p:cNvSpPr>
              <a:spLocks noChangeArrowheads="1" noChangeShapeType="1" noTextEdit="1"/>
            </p:cNvSpPr>
            <p:nvPr/>
          </p:nvSpPr>
          <p:spPr bwMode="auto">
            <a:xfrm>
              <a:off x="68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-2п</a:t>
              </a:r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0" y="0"/>
              <a:ext cx="5782" cy="4330"/>
              <a:chOff x="0" y="0"/>
              <a:chExt cx="5782" cy="4330"/>
            </a:xfrm>
          </p:grpSpPr>
          <p:sp>
            <p:nvSpPr>
              <p:cNvPr id="56" name="Line 5"/>
              <p:cNvSpPr>
                <a:spLocks noChangeShapeType="1"/>
              </p:cNvSpPr>
              <p:nvPr/>
            </p:nvSpPr>
            <p:spPr bwMode="auto">
              <a:xfrm>
                <a:off x="612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>
                <a:off x="158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Line 7"/>
              <p:cNvSpPr>
                <a:spLocks noChangeShapeType="1"/>
              </p:cNvSpPr>
              <p:nvPr/>
            </p:nvSpPr>
            <p:spPr bwMode="auto">
              <a:xfrm>
                <a:off x="385" y="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Line 8"/>
              <p:cNvSpPr>
                <a:spLocks noChangeShapeType="1"/>
              </p:cNvSpPr>
              <p:nvPr/>
            </p:nvSpPr>
            <p:spPr bwMode="auto">
              <a:xfrm>
                <a:off x="0" y="34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Line 9"/>
              <p:cNvSpPr>
                <a:spLocks noChangeShapeType="1"/>
              </p:cNvSpPr>
              <p:nvPr/>
            </p:nvSpPr>
            <p:spPr bwMode="auto">
              <a:xfrm>
                <a:off x="22" y="57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Line 10"/>
              <p:cNvSpPr>
                <a:spLocks noChangeShapeType="1"/>
              </p:cNvSpPr>
              <p:nvPr/>
            </p:nvSpPr>
            <p:spPr bwMode="auto">
              <a:xfrm>
                <a:off x="22" y="7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Line 11"/>
              <p:cNvSpPr>
                <a:spLocks noChangeShapeType="1"/>
              </p:cNvSpPr>
              <p:nvPr/>
            </p:nvSpPr>
            <p:spPr bwMode="auto">
              <a:xfrm>
                <a:off x="0" y="10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Line 12"/>
              <p:cNvSpPr>
                <a:spLocks noChangeShapeType="1"/>
              </p:cNvSpPr>
              <p:nvPr/>
            </p:nvSpPr>
            <p:spPr bwMode="auto">
              <a:xfrm>
                <a:off x="22" y="12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Line 13"/>
              <p:cNvSpPr>
                <a:spLocks noChangeShapeType="1"/>
              </p:cNvSpPr>
              <p:nvPr/>
            </p:nvSpPr>
            <p:spPr bwMode="auto">
              <a:xfrm>
                <a:off x="22" y="148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>
                <a:off x="1292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>
                <a:off x="838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Line 16"/>
              <p:cNvSpPr>
                <a:spLocks noChangeShapeType="1"/>
              </p:cNvSpPr>
              <p:nvPr/>
            </p:nvSpPr>
            <p:spPr bwMode="auto">
              <a:xfrm>
                <a:off x="1065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>
                <a:off x="197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Line 18"/>
              <p:cNvSpPr>
                <a:spLocks noChangeShapeType="1"/>
              </p:cNvSpPr>
              <p:nvPr/>
            </p:nvSpPr>
            <p:spPr bwMode="auto">
              <a:xfrm>
                <a:off x="151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174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0" y="14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Line 21"/>
              <p:cNvSpPr>
                <a:spLocks noChangeShapeType="1"/>
              </p:cNvSpPr>
              <p:nvPr/>
            </p:nvSpPr>
            <p:spPr bwMode="auto">
              <a:xfrm>
                <a:off x="0" y="19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Line 22"/>
              <p:cNvSpPr>
                <a:spLocks noChangeShapeType="1"/>
              </p:cNvSpPr>
              <p:nvPr/>
            </p:nvSpPr>
            <p:spPr bwMode="auto">
              <a:xfrm>
                <a:off x="22" y="213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Line 23"/>
              <p:cNvSpPr>
                <a:spLocks noChangeShapeType="1"/>
              </p:cNvSpPr>
              <p:nvPr/>
            </p:nvSpPr>
            <p:spPr bwMode="auto">
              <a:xfrm>
                <a:off x="22" y="236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Line 24"/>
              <p:cNvSpPr>
                <a:spLocks noChangeShapeType="1"/>
              </p:cNvSpPr>
              <p:nvPr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Line 25"/>
              <p:cNvSpPr>
                <a:spLocks noChangeShapeType="1"/>
              </p:cNvSpPr>
              <p:nvPr/>
            </p:nvSpPr>
            <p:spPr bwMode="auto">
              <a:xfrm>
                <a:off x="22" y="279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Line 26"/>
              <p:cNvSpPr>
                <a:spLocks noChangeShapeType="1"/>
              </p:cNvSpPr>
              <p:nvPr/>
            </p:nvSpPr>
            <p:spPr bwMode="auto">
              <a:xfrm>
                <a:off x="22" y="3021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Line 27"/>
              <p:cNvSpPr>
                <a:spLocks noChangeShapeType="1"/>
              </p:cNvSpPr>
              <p:nvPr/>
            </p:nvSpPr>
            <p:spPr bwMode="auto">
              <a:xfrm>
                <a:off x="0" y="17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Line 28"/>
              <p:cNvSpPr>
                <a:spLocks noChangeShapeType="1"/>
              </p:cNvSpPr>
              <p:nvPr/>
            </p:nvSpPr>
            <p:spPr bwMode="auto">
              <a:xfrm>
                <a:off x="0" y="345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Line 29"/>
              <p:cNvSpPr>
                <a:spLocks noChangeShapeType="1"/>
              </p:cNvSpPr>
              <p:nvPr/>
            </p:nvSpPr>
            <p:spPr bwMode="auto">
              <a:xfrm>
                <a:off x="22" y="367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Line 30"/>
              <p:cNvSpPr>
                <a:spLocks noChangeShapeType="1"/>
              </p:cNvSpPr>
              <p:nvPr/>
            </p:nvSpPr>
            <p:spPr bwMode="auto">
              <a:xfrm>
                <a:off x="22" y="39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Line 31"/>
              <p:cNvSpPr>
                <a:spLocks noChangeShapeType="1"/>
              </p:cNvSpPr>
              <p:nvPr/>
            </p:nvSpPr>
            <p:spPr bwMode="auto">
              <a:xfrm>
                <a:off x="0" y="413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Line 32"/>
              <p:cNvSpPr>
                <a:spLocks noChangeShapeType="1"/>
              </p:cNvSpPr>
              <p:nvPr/>
            </p:nvSpPr>
            <p:spPr bwMode="auto">
              <a:xfrm>
                <a:off x="0" y="324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Line 33"/>
              <p:cNvSpPr>
                <a:spLocks noChangeShapeType="1"/>
              </p:cNvSpPr>
              <p:nvPr/>
            </p:nvSpPr>
            <p:spPr bwMode="auto">
              <a:xfrm>
                <a:off x="265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Line 34"/>
              <p:cNvSpPr>
                <a:spLocks noChangeShapeType="1"/>
              </p:cNvSpPr>
              <p:nvPr/>
            </p:nvSpPr>
            <p:spPr bwMode="auto">
              <a:xfrm>
                <a:off x="2199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Line 35"/>
              <p:cNvSpPr>
                <a:spLocks noChangeShapeType="1"/>
              </p:cNvSpPr>
              <p:nvPr/>
            </p:nvSpPr>
            <p:spPr bwMode="auto">
              <a:xfrm>
                <a:off x="2426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Line 36"/>
              <p:cNvSpPr>
                <a:spLocks noChangeShapeType="1"/>
              </p:cNvSpPr>
              <p:nvPr/>
            </p:nvSpPr>
            <p:spPr bwMode="auto">
              <a:xfrm>
                <a:off x="333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Line 37"/>
              <p:cNvSpPr>
                <a:spLocks noChangeShapeType="1"/>
              </p:cNvSpPr>
              <p:nvPr/>
            </p:nvSpPr>
            <p:spPr bwMode="auto">
              <a:xfrm>
                <a:off x="2879" y="10"/>
                <a:ext cx="0" cy="432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Line 38"/>
              <p:cNvSpPr>
                <a:spLocks noChangeShapeType="1"/>
              </p:cNvSpPr>
              <p:nvPr/>
            </p:nvSpPr>
            <p:spPr bwMode="auto">
              <a:xfrm>
                <a:off x="3106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Line 39"/>
              <p:cNvSpPr>
                <a:spLocks noChangeShapeType="1"/>
              </p:cNvSpPr>
              <p:nvPr/>
            </p:nvSpPr>
            <p:spPr bwMode="auto">
              <a:xfrm>
                <a:off x="401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Line 40"/>
              <p:cNvSpPr>
                <a:spLocks noChangeShapeType="1"/>
              </p:cNvSpPr>
              <p:nvPr/>
            </p:nvSpPr>
            <p:spPr bwMode="auto">
              <a:xfrm>
                <a:off x="356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Line 41"/>
              <p:cNvSpPr>
                <a:spLocks noChangeShapeType="1"/>
              </p:cNvSpPr>
              <p:nvPr/>
            </p:nvSpPr>
            <p:spPr bwMode="auto">
              <a:xfrm>
                <a:off x="378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Line 42"/>
              <p:cNvSpPr>
                <a:spLocks noChangeShapeType="1"/>
              </p:cNvSpPr>
              <p:nvPr/>
            </p:nvSpPr>
            <p:spPr bwMode="auto">
              <a:xfrm>
                <a:off x="4717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Line 43"/>
              <p:cNvSpPr>
                <a:spLocks noChangeShapeType="1"/>
              </p:cNvSpPr>
              <p:nvPr/>
            </p:nvSpPr>
            <p:spPr bwMode="auto">
              <a:xfrm>
                <a:off x="4263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Line 44"/>
              <p:cNvSpPr>
                <a:spLocks noChangeShapeType="1"/>
              </p:cNvSpPr>
              <p:nvPr/>
            </p:nvSpPr>
            <p:spPr bwMode="auto">
              <a:xfrm>
                <a:off x="4490" y="5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Line 45"/>
              <p:cNvSpPr>
                <a:spLocks noChangeShapeType="1"/>
              </p:cNvSpPr>
              <p:nvPr/>
            </p:nvSpPr>
            <p:spPr bwMode="auto">
              <a:xfrm>
                <a:off x="5397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Line 46"/>
              <p:cNvSpPr>
                <a:spLocks noChangeShapeType="1"/>
              </p:cNvSpPr>
              <p:nvPr/>
            </p:nvSpPr>
            <p:spPr bwMode="auto">
              <a:xfrm>
                <a:off x="4943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Line 47"/>
              <p:cNvSpPr>
                <a:spLocks noChangeShapeType="1"/>
              </p:cNvSpPr>
              <p:nvPr/>
            </p:nvSpPr>
            <p:spPr bwMode="auto">
              <a:xfrm>
                <a:off x="5170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Line 48"/>
              <p:cNvSpPr>
                <a:spLocks noChangeShapeType="1"/>
              </p:cNvSpPr>
              <p:nvPr/>
            </p:nvSpPr>
            <p:spPr bwMode="auto">
              <a:xfrm>
                <a:off x="5624" y="10"/>
                <a:ext cx="0" cy="4320"/>
              </a:xfrm>
              <a:prstGeom prst="line">
                <a:avLst/>
              </a:prstGeom>
              <a:noFill/>
              <a:ln w="31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WordArt 49"/>
            <p:cNvSpPr>
              <a:spLocks noChangeArrowheads="1" noChangeShapeType="1" noTextEdit="1"/>
            </p:cNvSpPr>
            <p:nvPr/>
          </p:nvSpPr>
          <p:spPr bwMode="auto">
            <a:xfrm>
              <a:off x="2721" y="2172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 dirty="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11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2971" y="1525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1</a:t>
              </a:r>
            </a:p>
          </p:txBody>
        </p:sp>
        <p:sp>
          <p:nvSpPr>
            <p:cNvPr id="1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2971" y="256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-1</a:t>
              </a:r>
            </a:p>
          </p:txBody>
        </p:sp>
        <p:sp>
          <p:nvSpPr>
            <p:cNvPr id="13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1429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 п</a:t>
              </a:r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3469" y="2241"/>
              <a:ext cx="182" cy="350"/>
              <a:chOff x="3469" y="2205"/>
              <a:chExt cx="182" cy="350"/>
            </a:xfrm>
          </p:grpSpPr>
          <p:sp>
            <p:nvSpPr>
              <p:cNvPr id="53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54" name="Line 55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5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4173" y="2295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 п</a:t>
              </a:r>
            </a:p>
          </p:txBody>
        </p:sp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2109" y="2241"/>
              <a:ext cx="182" cy="350"/>
              <a:chOff x="3469" y="2205"/>
              <a:chExt cx="182" cy="350"/>
            </a:xfrm>
          </p:grpSpPr>
          <p:sp>
            <p:nvSpPr>
              <p:cNvPr id="50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469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 п</a:t>
                </a:r>
              </a:p>
            </p:txBody>
          </p:sp>
          <p:sp>
            <p:nvSpPr>
              <p:cNvPr id="51" name="Line 60"/>
              <p:cNvSpPr>
                <a:spLocks noChangeShapeType="1"/>
              </p:cNvSpPr>
              <p:nvPr/>
            </p:nvSpPr>
            <p:spPr bwMode="auto">
              <a:xfrm>
                <a:off x="3486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WordArt 61"/>
              <p:cNvSpPr>
                <a:spLocks noChangeArrowheads="1" noChangeShapeType="1" noTextEdit="1"/>
              </p:cNvSpPr>
              <p:nvPr/>
            </p:nvSpPr>
            <p:spPr bwMode="auto">
              <a:xfrm>
                <a:off x="3519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17" name="Line 62"/>
            <p:cNvSpPr>
              <a:spLocks noChangeShapeType="1"/>
            </p:cNvSpPr>
            <p:nvPr/>
          </p:nvSpPr>
          <p:spPr bwMode="auto">
            <a:xfrm>
              <a:off x="2018" y="2387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4830" y="2241"/>
              <a:ext cx="182" cy="350"/>
              <a:chOff x="4830" y="2205"/>
              <a:chExt cx="182" cy="350"/>
            </a:xfrm>
          </p:grpSpPr>
          <p:sp>
            <p:nvSpPr>
              <p:cNvPr id="47" name="WordArt 64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48" name="Line 65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WordArt 6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771" y="2241"/>
              <a:ext cx="182" cy="350"/>
              <a:chOff x="4830" y="2205"/>
              <a:chExt cx="182" cy="350"/>
            </a:xfrm>
          </p:grpSpPr>
          <p:sp>
            <p:nvSpPr>
              <p:cNvPr id="44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30" y="2205"/>
                <a:ext cx="132" cy="1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3п</a:t>
                </a:r>
              </a:p>
            </p:txBody>
          </p:sp>
          <p:sp>
            <p:nvSpPr>
              <p:cNvPr id="45" name="Line 69"/>
              <p:cNvSpPr>
                <a:spLocks noChangeShapeType="1"/>
              </p:cNvSpPr>
              <p:nvPr/>
            </p:nvSpPr>
            <p:spPr bwMode="auto">
              <a:xfrm>
                <a:off x="4847" y="236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WordArt 7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880" y="2403"/>
                <a:ext cx="65" cy="15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2000" b="1" kern="10">
                    <a:ln w="9525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solidFill>
                      <a:schemeClr val="accent2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</p:grpSp>
        <p:sp>
          <p:nvSpPr>
            <p:cNvPr id="20" name="Line 71"/>
            <p:cNvSpPr>
              <a:spLocks noChangeShapeType="1"/>
            </p:cNvSpPr>
            <p:nvPr/>
          </p:nvSpPr>
          <p:spPr bwMode="auto">
            <a:xfrm>
              <a:off x="680" y="2409"/>
              <a:ext cx="6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72"/>
            <p:cNvSpPr>
              <a:spLocks noChangeShapeType="1"/>
            </p:cNvSpPr>
            <p:nvPr/>
          </p:nvSpPr>
          <p:spPr bwMode="auto">
            <a:xfrm>
              <a:off x="2789" y="17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73"/>
            <p:cNvSpPr>
              <a:spLocks noChangeShapeType="1"/>
            </p:cNvSpPr>
            <p:nvPr/>
          </p:nvSpPr>
          <p:spPr bwMode="auto">
            <a:xfrm>
              <a:off x="2789" y="2591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74"/>
            <p:cNvSpPr>
              <a:spLocks noChangeShapeType="1"/>
            </p:cNvSpPr>
            <p:nvPr/>
          </p:nvSpPr>
          <p:spPr bwMode="auto">
            <a:xfrm rot="-5400000">
              <a:off x="3469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75"/>
            <p:cNvSpPr>
              <a:spLocks noChangeShapeType="1"/>
            </p:cNvSpPr>
            <p:nvPr/>
          </p:nvSpPr>
          <p:spPr bwMode="auto">
            <a:xfrm rot="-5400000">
              <a:off x="4172" y="2137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76"/>
            <p:cNvSpPr>
              <a:spLocks noChangeShapeType="1"/>
            </p:cNvSpPr>
            <p:nvPr/>
          </p:nvSpPr>
          <p:spPr bwMode="auto">
            <a:xfrm rot="-5400000">
              <a:off x="485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77"/>
            <p:cNvSpPr>
              <a:spLocks noChangeShapeType="1"/>
            </p:cNvSpPr>
            <p:nvPr/>
          </p:nvSpPr>
          <p:spPr bwMode="auto">
            <a:xfrm rot="-5400000">
              <a:off x="748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78"/>
            <p:cNvSpPr>
              <a:spLocks noChangeShapeType="1"/>
            </p:cNvSpPr>
            <p:nvPr/>
          </p:nvSpPr>
          <p:spPr bwMode="auto">
            <a:xfrm rot="-5400000">
              <a:off x="1428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79"/>
            <p:cNvSpPr>
              <a:spLocks noChangeShapeType="1"/>
            </p:cNvSpPr>
            <p:nvPr/>
          </p:nvSpPr>
          <p:spPr bwMode="auto">
            <a:xfrm rot="-5400000">
              <a:off x="2109" y="213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80"/>
            <p:cNvSpPr>
              <a:spLocks noChangeShapeType="1"/>
            </p:cNvSpPr>
            <p:nvPr/>
          </p:nvSpPr>
          <p:spPr bwMode="auto">
            <a:xfrm rot="-5400000">
              <a:off x="67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81"/>
            <p:cNvSpPr>
              <a:spLocks noChangeShapeType="1"/>
            </p:cNvSpPr>
            <p:nvPr/>
          </p:nvSpPr>
          <p:spPr bwMode="auto">
            <a:xfrm rot="-5400000">
              <a:off x="5533" y="2138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WordArt 82"/>
            <p:cNvSpPr>
              <a:spLocks noChangeArrowheads="1" noChangeShapeType="1" noTextEdit="1"/>
            </p:cNvSpPr>
            <p:nvPr/>
          </p:nvSpPr>
          <p:spPr bwMode="auto">
            <a:xfrm>
              <a:off x="2971" y="1071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2</a:t>
              </a:r>
            </a:p>
          </p:txBody>
        </p:sp>
        <p:sp>
          <p:nvSpPr>
            <p:cNvPr id="32" name="Line 83"/>
            <p:cNvSpPr>
              <a:spLocks noChangeShapeType="1"/>
            </p:cNvSpPr>
            <p:nvPr/>
          </p:nvSpPr>
          <p:spPr bwMode="auto">
            <a:xfrm>
              <a:off x="2789" y="12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WordArt 84"/>
            <p:cNvSpPr>
              <a:spLocks noChangeArrowheads="1" noChangeShapeType="1" noTextEdit="1"/>
            </p:cNvSpPr>
            <p:nvPr/>
          </p:nvSpPr>
          <p:spPr bwMode="auto">
            <a:xfrm>
              <a:off x="2971" y="618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3</a:t>
              </a:r>
            </a:p>
          </p:txBody>
        </p:sp>
        <p:sp>
          <p:nvSpPr>
            <p:cNvPr id="34" name="Line 85"/>
            <p:cNvSpPr>
              <a:spLocks noChangeShapeType="1"/>
            </p:cNvSpPr>
            <p:nvPr/>
          </p:nvSpPr>
          <p:spPr bwMode="auto">
            <a:xfrm>
              <a:off x="2789" y="799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WordArt 86"/>
            <p:cNvSpPr>
              <a:spLocks noChangeArrowheads="1" noChangeShapeType="1" noTextEdit="1"/>
            </p:cNvSpPr>
            <p:nvPr/>
          </p:nvSpPr>
          <p:spPr bwMode="auto">
            <a:xfrm>
              <a:off x="2971" y="299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-2</a:t>
              </a:r>
            </a:p>
          </p:txBody>
        </p:sp>
        <p:sp>
          <p:nvSpPr>
            <p:cNvPr id="36" name="Line 87"/>
            <p:cNvSpPr>
              <a:spLocks noChangeShapeType="1"/>
            </p:cNvSpPr>
            <p:nvPr/>
          </p:nvSpPr>
          <p:spPr bwMode="auto">
            <a:xfrm>
              <a:off x="2789" y="302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2971" y="3420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-3</a:t>
              </a:r>
            </a:p>
          </p:txBody>
        </p:sp>
        <p:sp>
          <p:nvSpPr>
            <p:cNvPr id="38" name="Line 89"/>
            <p:cNvSpPr>
              <a:spLocks noChangeShapeType="1"/>
            </p:cNvSpPr>
            <p:nvPr/>
          </p:nvSpPr>
          <p:spPr bwMode="auto">
            <a:xfrm>
              <a:off x="2789" y="3452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WordArt 90"/>
            <p:cNvSpPr>
              <a:spLocks noChangeArrowheads="1" noChangeShapeType="1" noTextEdit="1"/>
            </p:cNvSpPr>
            <p:nvPr/>
          </p:nvSpPr>
          <p:spPr bwMode="auto">
            <a:xfrm>
              <a:off x="5534" y="2296"/>
              <a:ext cx="136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2п</a:t>
              </a:r>
            </a:p>
          </p:txBody>
        </p:sp>
        <p:sp>
          <p:nvSpPr>
            <p:cNvPr id="40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2722" y="73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у</a:t>
              </a:r>
            </a:p>
          </p:txBody>
        </p:sp>
        <p:sp>
          <p:nvSpPr>
            <p:cNvPr id="41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5602" y="1719"/>
              <a:ext cx="90" cy="19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х</a:t>
              </a:r>
            </a:p>
          </p:txBody>
        </p:sp>
        <p:sp>
          <p:nvSpPr>
            <p:cNvPr id="42" name="Line 93"/>
            <p:cNvSpPr>
              <a:spLocks noChangeShapeType="1"/>
            </p:cNvSpPr>
            <p:nvPr/>
          </p:nvSpPr>
          <p:spPr bwMode="auto">
            <a:xfrm>
              <a:off x="2789" y="34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94"/>
            <p:cNvSpPr>
              <a:spLocks noChangeShapeType="1"/>
            </p:cNvSpPr>
            <p:nvPr/>
          </p:nvSpPr>
          <p:spPr bwMode="auto">
            <a:xfrm>
              <a:off x="2789" y="3906"/>
              <a:ext cx="18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0" name="Group 103"/>
          <p:cNvGrpSpPr>
            <a:grpSpLocks/>
          </p:cNvGrpSpPr>
          <p:nvPr/>
        </p:nvGrpSpPr>
        <p:grpSpPr bwMode="auto">
          <a:xfrm>
            <a:off x="3773494" y="214290"/>
            <a:ext cx="1727200" cy="6286544"/>
            <a:chOff x="2336" y="142"/>
            <a:chExt cx="1088" cy="3991"/>
          </a:xfrm>
        </p:grpSpPr>
        <p:sp>
          <p:nvSpPr>
            <p:cNvPr id="101" name="Arc 100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" name="Arc 101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" name="Group 103"/>
          <p:cNvGrpSpPr>
            <a:grpSpLocks/>
          </p:cNvGrpSpPr>
          <p:nvPr/>
        </p:nvGrpSpPr>
        <p:grpSpPr bwMode="auto">
          <a:xfrm>
            <a:off x="2643174" y="214290"/>
            <a:ext cx="1720850" cy="6286544"/>
            <a:chOff x="2246" y="142"/>
            <a:chExt cx="1084" cy="3991"/>
          </a:xfrm>
        </p:grpSpPr>
        <p:sp>
          <p:nvSpPr>
            <p:cNvPr id="104" name="Arc 100"/>
            <p:cNvSpPr>
              <a:spLocks/>
            </p:cNvSpPr>
            <p:nvPr/>
          </p:nvSpPr>
          <p:spPr bwMode="auto">
            <a:xfrm flipV="1">
              <a:off x="2786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" name="Arc 101"/>
            <p:cNvSpPr>
              <a:spLocks/>
            </p:cNvSpPr>
            <p:nvPr/>
          </p:nvSpPr>
          <p:spPr bwMode="auto">
            <a:xfrm flipH="1">
              <a:off x="224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500570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32 -4.34783E-7 L -0.12657 -4.34783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3.33333E-6 L -0.00382 0.3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07950" y="3644900"/>
            <a:ext cx="215900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-2п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78925" cy="6873875"/>
            <a:chOff x="0" y="0"/>
            <a:chExt cx="5782" cy="4330"/>
          </a:xfrm>
        </p:grpSpPr>
        <p:sp>
          <p:nvSpPr>
            <p:cNvPr id="16450" name="Line 5"/>
            <p:cNvSpPr>
              <a:spLocks noChangeShapeType="1"/>
            </p:cNvSpPr>
            <p:nvPr/>
          </p:nvSpPr>
          <p:spPr bwMode="auto">
            <a:xfrm>
              <a:off x="612" y="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Line 6"/>
            <p:cNvSpPr>
              <a:spLocks noChangeShapeType="1"/>
            </p:cNvSpPr>
            <p:nvPr/>
          </p:nvSpPr>
          <p:spPr bwMode="auto">
            <a:xfrm>
              <a:off x="158" y="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2" name="Line 7"/>
            <p:cNvSpPr>
              <a:spLocks noChangeShapeType="1"/>
            </p:cNvSpPr>
            <p:nvPr/>
          </p:nvSpPr>
          <p:spPr bwMode="auto">
            <a:xfrm>
              <a:off x="385" y="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3" name="Line 8"/>
            <p:cNvSpPr>
              <a:spLocks noChangeShapeType="1"/>
            </p:cNvSpPr>
            <p:nvPr/>
          </p:nvSpPr>
          <p:spPr bwMode="auto">
            <a:xfrm>
              <a:off x="0" y="34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4" name="Line 9"/>
            <p:cNvSpPr>
              <a:spLocks noChangeShapeType="1"/>
            </p:cNvSpPr>
            <p:nvPr/>
          </p:nvSpPr>
          <p:spPr bwMode="auto">
            <a:xfrm>
              <a:off x="22" y="572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5" name="Line 10"/>
            <p:cNvSpPr>
              <a:spLocks noChangeShapeType="1"/>
            </p:cNvSpPr>
            <p:nvPr/>
          </p:nvSpPr>
          <p:spPr bwMode="auto">
            <a:xfrm>
              <a:off x="22" y="799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6" name="Line 11"/>
            <p:cNvSpPr>
              <a:spLocks noChangeShapeType="1"/>
            </p:cNvSpPr>
            <p:nvPr/>
          </p:nvSpPr>
          <p:spPr bwMode="auto">
            <a:xfrm>
              <a:off x="0" y="102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Line 12"/>
            <p:cNvSpPr>
              <a:spLocks noChangeShapeType="1"/>
            </p:cNvSpPr>
            <p:nvPr/>
          </p:nvSpPr>
          <p:spPr bwMode="auto">
            <a:xfrm>
              <a:off x="22" y="125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Line 13"/>
            <p:cNvSpPr>
              <a:spLocks noChangeShapeType="1"/>
            </p:cNvSpPr>
            <p:nvPr/>
          </p:nvSpPr>
          <p:spPr bwMode="auto">
            <a:xfrm>
              <a:off x="22" y="1480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9" name="Line 14"/>
            <p:cNvSpPr>
              <a:spLocks noChangeShapeType="1"/>
            </p:cNvSpPr>
            <p:nvPr/>
          </p:nvSpPr>
          <p:spPr bwMode="auto">
            <a:xfrm>
              <a:off x="1292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0" name="Line 15"/>
            <p:cNvSpPr>
              <a:spLocks noChangeShapeType="1"/>
            </p:cNvSpPr>
            <p:nvPr/>
          </p:nvSpPr>
          <p:spPr bwMode="auto">
            <a:xfrm>
              <a:off x="838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1" name="Line 16"/>
            <p:cNvSpPr>
              <a:spLocks noChangeShapeType="1"/>
            </p:cNvSpPr>
            <p:nvPr/>
          </p:nvSpPr>
          <p:spPr bwMode="auto">
            <a:xfrm>
              <a:off x="1065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2" name="Line 17"/>
            <p:cNvSpPr>
              <a:spLocks noChangeShapeType="1"/>
            </p:cNvSpPr>
            <p:nvPr/>
          </p:nvSpPr>
          <p:spPr bwMode="auto">
            <a:xfrm>
              <a:off x="1973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3" name="Line 18"/>
            <p:cNvSpPr>
              <a:spLocks noChangeShapeType="1"/>
            </p:cNvSpPr>
            <p:nvPr/>
          </p:nvSpPr>
          <p:spPr bwMode="auto">
            <a:xfrm>
              <a:off x="1519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4" name="Line 19"/>
            <p:cNvSpPr>
              <a:spLocks noChangeShapeType="1"/>
            </p:cNvSpPr>
            <p:nvPr/>
          </p:nvSpPr>
          <p:spPr bwMode="auto">
            <a:xfrm>
              <a:off x="1746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5" name="Line 20"/>
            <p:cNvSpPr>
              <a:spLocks noChangeShapeType="1"/>
            </p:cNvSpPr>
            <p:nvPr/>
          </p:nvSpPr>
          <p:spPr bwMode="auto">
            <a:xfrm>
              <a:off x="0" y="142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6" name="Line 21"/>
            <p:cNvSpPr>
              <a:spLocks noChangeShapeType="1"/>
            </p:cNvSpPr>
            <p:nvPr/>
          </p:nvSpPr>
          <p:spPr bwMode="auto">
            <a:xfrm>
              <a:off x="0" y="1910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7" name="Line 22"/>
            <p:cNvSpPr>
              <a:spLocks noChangeShapeType="1"/>
            </p:cNvSpPr>
            <p:nvPr/>
          </p:nvSpPr>
          <p:spPr bwMode="auto">
            <a:xfrm>
              <a:off x="22" y="2136"/>
              <a:ext cx="576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8" name="Line 23"/>
            <p:cNvSpPr>
              <a:spLocks noChangeShapeType="1"/>
            </p:cNvSpPr>
            <p:nvPr/>
          </p:nvSpPr>
          <p:spPr bwMode="auto">
            <a:xfrm>
              <a:off x="22" y="236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69" name="Line 24"/>
            <p:cNvSpPr>
              <a:spLocks noChangeShapeType="1"/>
            </p:cNvSpPr>
            <p:nvPr/>
          </p:nvSpPr>
          <p:spPr bwMode="auto">
            <a:xfrm>
              <a:off x="0" y="2590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0" name="Line 25"/>
            <p:cNvSpPr>
              <a:spLocks noChangeShapeType="1"/>
            </p:cNvSpPr>
            <p:nvPr/>
          </p:nvSpPr>
          <p:spPr bwMode="auto">
            <a:xfrm>
              <a:off x="22" y="2794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1" name="Line 26"/>
            <p:cNvSpPr>
              <a:spLocks noChangeShapeType="1"/>
            </p:cNvSpPr>
            <p:nvPr/>
          </p:nvSpPr>
          <p:spPr bwMode="auto">
            <a:xfrm>
              <a:off x="22" y="3021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2" name="Line 27"/>
            <p:cNvSpPr>
              <a:spLocks noChangeShapeType="1"/>
            </p:cNvSpPr>
            <p:nvPr/>
          </p:nvSpPr>
          <p:spPr bwMode="auto">
            <a:xfrm>
              <a:off x="0" y="170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3" name="Line 28"/>
            <p:cNvSpPr>
              <a:spLocks noChangeShapeType="1"/>
            </p:cNvSpPr>
            <p:nvPr/>
          </p:nvSpPr>
          <p:spPr bwMode="auto">
            <a:xfrm>
              <a:off x="0" y="345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4" name="Line 29"/>
            <p:cNvSpPr>
              <a:spLocks noChangeShapeType="1"/>
            </p:cNvSpPr>
            <p:nvPr/>
          </p:nvSpPr>
          <p:spPr bwMode="auto">
            <a:xfrm>
              <a:off x="22" y="3679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5" name="Line 30"/>
            <p:cNvSpPr>
              <a:spLocks noChangeShapeType="1"/>
            </p:cNvSpPr>
            <p:nvPr/>
          </p:nvSpPr>
          <p:spPr bwMode="auto">
            <a:xfrm>
              <a:off x="22" y="3906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6" name="Line 31"/>
            <p:cNvSpPr>
              <a:spLocks noChangeShapeType="1"/>
            </p:cNvSpPr>
            <p:nvPr/>
          </p:nvSpPr>
          <p:spPr bwMode="auto">
            <a:xfrm>
              <a:off x="0" y="4133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7" name="Line 32"/>
            <p:cNvSpPr>
              <a:spLocks noChangeShapeType="1"/>
            </p:cNvSpPr>
            <p:nvPr/>
          </p:nvSpPr>
          <p:spPr bwMode="auto">
            <a:xfrm>
              <a:off x="0" y="3249"/>
              <a:ext cx="57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8" name="Line 33"/>
            <p:cNvSpPr>
              <a:spLocks noChangeShapeType="1"/>
            </p:cNvSpPr>
            <p:nvPr/>
          </p:nvSpPr>
          <p:spPr bwMode="auto">
            <a:xfrm>
              <a:off x="2653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79" name="Line 34"/>
            <p:cNvSpPr>
              <a:spLocks noChangeShapeType="1"/>
            </p:cNvSpPr>
            <p:nvPr/>
          </p:nvSpPr>
          <p:spPr bwMode="auto">
            <a:xfrm>
              <a:off x="2199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0" name="Line 35"/>
            <p:cNvSpPr>
              <a:spLocks noChangeShapeType="1"/>
            </p:cNvSpPr>
            <p:nvPr/>
          </p:nvSpPr>
          <p:spPr bwMode="auto">
            <a:xfrm>
              <a:off x="2426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1" name="Line 36"/>
            <p:cNvSpPr>
              <a:spLocks noChangeShapeType="1"/>
            </p:cNvSpPr>
            <p:nvPr/>
          </p:nvSpPr>
          <p:spPr bwMode="auto">
            <a:xfrm>
              <a:off x="3333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2" name="Line 37"/>
            <p:cNvSpPr>
              <a:spLocks noChangeShapeType="1"/>
            </p:cNvSpPr>
            <p:nvPr/>
          </p:nvSpPr>
          <p:spPr bwMode="auto">
            <a:xfrm>
              <a:off x="2879" y="10"/>
              <a:ext cx="0" cy="43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3" name="Line 38"/>
            <p:cNvSpPr>
              <a:spLocks noChangeShapeType="1"/>
            </p:cNvSpPr>
            <p:nvPr/>
          </p:nvSpPr>
          <p:spPr bwMode="auto">
            <a:xfrm>
              <a:off x="3106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4" name="Line 39"/>
            <p:cNvSpPr>
              <a:spLocks noChangeShapeType="1"/>
            </p:cNvSpPr>
            <p:nvPr/>
          </p:nvSpPr>
          <p:spPr bwMode="auto">
            <a:xfrm>
              <a:off x="4014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5" name="Line 40"/>
            <p:cNvSpPr>
              <a:spLocks noChangeShapeType="1"/>
            </p:cNvSpPr>
            <p:nvPr/>
          </p:nvSpPr>
          <p:spPr bwMode="auto">
            <a:xfrm>
              <a:off x="3560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6" name="Line 41"/>
            <p:cNvSpPr>
              <a:spLocks noChangeShapeType="1"/>
            </p:cNvSpPr>
            <p:nvPr/>
          </p:nvSpPr>
          <p:spPr bwMode="auto">
            <a:xfrm>
              <a:off x="3787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7" name="Line 42"/>
            <p:cNvSpPr>
              <a:spLocks noChangeShapeType="1"/>
            </p:cNvSpPr>
            <p:nvPr/>
          </p:nvSpPr>
          <p:spPr bwMode="auto">
            <a:xfrm>
              <a:off x="4717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8" name="Line 43"/>
            <p:cNvSpPr>
              <a:spLocks noChangeShapeType="1"/>
            </p:cNvSpPr>
            <p:nvPr/>
          </p:nvSpPr>
          <p:spPr bwMode="auto">
            <a:xfrm>
              <a:off x="4263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89" name="Line 44"/>
            <p:cNvSpPr>
              <a:spLocks noChangeShapeType="1"/>
            </p:cNvSpPr>
            <p:nvPr/>
          </p:nvSpPr>
          <p:spPr bwMode="auto">
            <a:xfrm>
              <a:off x="4490" y="5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0" name="Line 45"/>
            <p:cNvSpPr>
              <a:spLocks noChangeShapeType="1"/>
            </p:cNvSpPr>
            <p:nvPr/>
          </p:nvSpPr>
          <p:spPr bwMode="auto">
            <a:xfrm>
              <a:off x="5397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1" name="Line 46"/>
            <p:cNvSpPr>
              <a:spLocks noChangeShapeType="1"/>
            </p:cNvSpPr>
            <p:nvPr/>
          </p:nvSpPr>
          <p:spPr bwMode="auto">
            <a:xfrm>
              <a:off x="4943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2" name="Line 47"/>
            <p:cNvSpPr>
              <a:spLocks noChangeShapeType="1"/>
            </p:cNvSpPr>
            <p:nvPr/>
          </p:nvSpPr>
          <p:spPr bwMode="auto">
            <a:xfrm>
              <a:off x="5170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93" name="Line 48"/>
            <p:cNvSpPr>
              <a:spLocks noChangeShapeType="1"/>
            </p:cNvSpPr>
            <p:nvPr/>
          </p:nvSpPr>
          <p:spPr bwMode="auto">
            <a:xfrm>
              <a:off x="5624" y="10"/>
              <a:ext cx="0" cy="4320"/>
            </a:xfrm>
            <a:prstGeom prst="line">
              <a:avLst/>
            </a:prstGeom>
            <a:noFill/>
            <a:ln w="31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8" name="WordArt 49"/>
          <p:cNvSpPr>
            <a:spLocks noChangeArrowheads="1" noChangeShapeType="1" noTextEdit="1"/>
          </p:cNvSpPr>
          <p:nvPr/>
        </p:nvSpPr>
        <p:spPr bwMode="auto">
          <a:xfrm>
            <a:off x="4319588" y="344805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6389" name="WordArt 50"/>
          <p:cNvSpPr>
            <a:spLocks noChangeArrowheads="1" noChangeShapeType="1" noTextEdit="1"/>
          </p:cNvSpPr>
          <p:nvPr/>
        </p:nvSpPr>
        <p:spPr bwMode="auto">
          <a:xfrm>
            <a:off x="4716463" y="2420938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1</a:t>
            </a:r>
          </a:p>
        </p:txBody>
      </p:sp>
      <p:sp>
        <p:nvSpPr>
          <p:cNvPr id="16390" name="WordArt 51"/>
          <p:cNvSpPr>
            <a:spLocks noChangeArrowheads="1" noChangeShapeType="1" noTextEdit="1"/>
          </p:cNvSpPr>
          <p:nvPr/>
        </p:nvSpPr>
        <p:spPr bwMode="auto">
          <a:xfrm>
            <a:off x="4716463" y="407670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-1</a:t>
            </a:r>
          </a:p>
        </p:txBody>
      </p:sp>
      <p:sp>
        <p:nvSpPr>
          <p:cNvPr id="16391" name="WordArt 52"/>
          <p:cNvSpPr>
            <a:spLocks noChangeArrowheads="1" noChangeShapeType="1" noTextEdit="1"/>
          </p:cNvSpPr>
          <p:nvPr/>
        </p:nvSpPr>
        <p:spPr bwMode="auto">
          <a:xfrm>
            <a:off x="2268538" y="3643313"/>
            <a:ext cx="215900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 п</a:t>
            </a: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507038" y="3557588"/>
            <a:ext cx="288925" cy="555625"/>
            <a:chOff x="3469" y="2205"/>
            <a:chExt cx="182" cy="350"/>
          </a:xfrm>
        </p:grpSpPr>
        <p:sp>
          <p:nvSpPr>
            <p:cNvPr id="16447" name="WordArt 54"/>
            <p:cNvSpPr>
              <a:spLocks noChangeArrowheads="1" noChangeShapeType="1" noTextEdit="1"/>
            </p:cNvSpPr>
            <p:nvPr/>
          </p:nvSpPr>
          <p:spPr bwMode="auto">
            <a:xfrm>
              <a:off x="3469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п</a:t>
              </a:r>
            </a:p>
          </p:txBody>
        </p:sp>
        <p:sp>
          <p:nvSpPr>
            <p:cNvPr id="16448" name="Line 55"/>
            <p:cNvSpPr>
              <a:spLocks noChangeShapeType="1"/>
            </p:cNvSpPr>
            <p:nvPr/>
          </p:nvSpPr>
          <p:spPr bwMode="auto">
            <a:xfrm>
              <a:off x="3486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9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3519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6393" name="WordArt 57"/>
          <p:cNvSpPr>
            <a:spLocks noChangeArrowheads="1" noChangeShapeType="1" noTextEdit="1"/>
          </p:cNvSpPr>
          <p:nvPr/>
        </p:nvSpPr>
        <p:spPr bwMode="auto">
          <a:xfrm>
            <a:off x="6624638" y="3643313"/>
            <a:ext cx="215900" cy="217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 п</a:t>
            </a:r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348038" y="3557588"/>
            <a:ext cx="288925" cy="555625"/>
            <a:chOff x="3469" y="2205"/>
            <a:chExt cx="182" cy="350"/>
          </a:xfrm>
        </p:grpSpPr>
        <p:sp>
          <p:nvSpPr>
            <p:cNvPr id="16444" name="WordArt 59"/>
            <p:cNvSpPr>
              <a:spLocks noChangeArrowheads="1" noChangeShapeType="1" noTextEdit="1"/>
            </p:cNvSpPr>
            <p:nvPr/>
          </p:nvSpPr>
          <p:spPr bwMode="auto">
            <a:xfrm>
              <a:off x="3469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 п</a:t>
              </a:r>
            </a:p>
          </p:txBody>
        </p:sp>
        <p:sp>
          <p:nvSpPr>
            <p:cNvPr id="16445" name="Line 60"/>
            <p:cNvSpPr>
              <a:spLocks noChangeShapeType="1"/>
            </p:cNvSpPr>
            <p:nvPr/>
          </p:nvSpPr>
          <p:spPr bwMode="auto">
            <a:xfrm>
              <a:off x="3486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6" name="WordArt 61"/>
            <p:cNvSpPr>
              <a:spLocks noChangeArrowheads="1" noChangeShapeType="1" noTextEdit="1"/>
            </p:cNvSpPr>
            <p:nvPr/>
          </p:nvSpPr>
          <p:spPr bwMode="auto">
            <a:xfrm>
              <a:off x="3519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6395" name="Line 62"/>
          <p:cNvSpPr>
            <a:spLocks noChangeShapeType="1"/>
          </p:cNvSpPr>
          <p:nvPr/>
        </p:nvSpPr>
        <p:spPr bwMode="auto">
          <a:xfrm>
            <a:off x="3203575" y="3789363"/>
            <a:ext cx="1079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>
            <a:off x="7667625" y="3557588"/>
            <a:ext cx="288925" cy="555625"/>
            <a:chOff x="4830" y="2205"/>
            <a:chExt cx="182" cy="350"/>
          </a:xfrm>
        </p:grpSpPr>
        <p:sp>
          <p:nvSpPr>
            <p:cNvPr id="16441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4830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3п</a:t>
              </a:r>
            </a:p>
          </p:txBody>
        </p:sp>
        <p:sp>
          <p:nvSpPr>
            <p:cNvPr id="16442" name="Line 65"/>
            <p:cNvSpPr>
              <a:spLocks noChangeShapeType="1"/>
            </p:cNvSpPr>
            <p:nvPr/>
          </p:nvSpPr>
          <p:spPr bwMode="auto">
            <a:xfrm>
              <a:off x="4847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3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4880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1223963" y="3557588"/>
            <a:ext cx="288925" cy="555625"/>
            <a:chOff x="4830" y="2205"/>
            <a:chExt cx="182" cy="350"/>
          </a:xfrm>
        </p:grpSpPr>
        <p:sp>
          <p:nvSpPr>
            <p:cNvPr id="16438" name="WordArt 68"/>
            <p:cNvSpPr>
              <a:spLocks noChangeArrowheads="1" noChangeShapeType="1" noTextEdit="1"/>
            </p:cNvSpPr>
            <p:nvPr/>
          </p:nvSpPr>
          <p:spPr bwMode="auto">
            <a:xfrm>
              <a:off x="4830" y="2205"/>
              <a:ext cx="132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3п</a:t>
              </a:r>
            </a:p>
          </p:txBody>
        </p:sp>
        <p:sp>
          <p:nvSpPr>
            <p:cNvPr id="16439" name="Line 69"/>
            <p:cNvSpPr>
              <a:spLocks noChangeShapeType="1"/>
            </p:cNvSpPr>
            <p:nvPr/>
          </p:nvSpPr>
          <p:spPr bwMode="auto">
            <a:xfrm>
              <a:off x="4847" y="2367"/>
              <a:ext cx="165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40" name="WordArt 70"/>
            <p:cNvSpPr>
              <a:spLocks noChangeArrowheads="1" noChangeShapeType="1" noTextEdit="1"/>
            </p:cNvSpPr>
            <p:nvPr/>
          </p:nvSpPr>
          <p:spPr bwMode="auto">
            <a:xfrm>
              <a:off x="4880" y="2403"/>
              <a:ext cx="65" cy="1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b="1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"/>
                  <a:cs typeface="Arial"/>
                </a:rPr>
                <a:t>2</a:t>
              </a:r>
            </a:p>
          </p:txBody>
        </p:sp>
      </p:grpSp>
      <p:sp>
        <p:nvSpPr>
          <p:cNvPr id="16398" name="Line 71"/>
          <p:cNvSpPr>
            <a:spLocks noChangeShapeType="1"/>
          </p:cNvSpPr>
          <p:nvPr/>
        </p:nvSpPr>
        <p:spPr bwMode="auto">
          <a:xfrm>
            <a:off x="1079500" y="3824288"/>
            <a:ext cx="10795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72"/>
          <p:cNvSpPr>
            <a:spLocks noChangeShapeType="1"/>
          </p:cNvSpPr>
          <p:nvPr/>
        </p:nvSpPr>
        <p:spPr bwMode="auto">
          <a:xfrm>
            <a:off x="4427538" y="270827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73"/>
          <p:cNvSpPr>
            <a:spLocks noChangeShapeType="1"/>
          </p:cNvSpPr>
          <p:nvPr/>
        </p:nvSpPr>
        <p:spPr bwMode="auto">
          <a:xfrm>
            <a:off x="4427538" y="411321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74"/>
          <p:cNvSpPr>
            <a:spLocks noChangeShapeType="1"/>
          </p:cNvSpPr>
          <p:nvPr/>
        </p:nvSpPr>
        <p:spPr bwMode="auto">
          <a:xfrm rot="-5400000">
            <a:off x="5507037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75"/>
          <p:cNvSpPr>
            <a:spLocks noChangeShapeType="1"/>
          </p:cNvSpPr>
          <p:nvPr/>
        </p:nvSpPr>
        <p:spPr bwMode="auto">
          <a:xfrm rot="-5400000">
            <a:off x="6623050" y="3392488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76"/>
          <p:cNvSpPr>
            <a:spLocks noChangeShapeType="1"/>
          </p:cNvSpPr>
          <p:nvPr/>
        </p:nvSpPr>
        <p:spPr bwMode="auto">
          <a:xfrm rot="-5400000">
            <a:off x="7704137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77"/>
          <p:cNvSpPr>
            <a:spLocks noChangeShapeType="1"/>
          </p:cNvSpPr>
          <p:nvPr/>
        </p:nvSpPr>
        <p:spPr bwMode="auto">
          <a:xfrm rot="-5400000">
            <a:off x="1187450" y="339566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78"/>
          <p:cNvSpPr>
            <a:spLocks noChangeShapeType="1"/>
          </p:cNvSpPr>
          <p:nvPr/>
        </p:nvSpPr>
        <p:spPr bwMode="auto">
          <a:xfrm rot="-5400000">
            <a:off x="2266950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79"/>
          <p:cNvSpPr>
            <a:spLocks noChangeShapeType="1"/>
          </p:cNvSpPr>
          <p:nvPr/>
        </p:nvSpPr>
        <p:spPr bwMode="auto">
          <a:xfrm rot="-5400000">
            <a:off x="3348037" y="339566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80"/>
          <p:cNvSpPr>
            <a:spLocks noChangeShapeType="1"/>
          </p:cNvSpPr>
          <p:nvPr/>
        </p:nvSpPr>
        <p:spPr bwMode="auto">
          <a:xfrm rot="-5400000">
            <a:off x="106362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81"/>
          <p:cNvSpPr>
            <a:spLocks noChangeShapeType="1"/>
          </p:cNvSpPr>
          <p:nvPr/>
        </p:nvSpPr>
        <p:spPr bwMode="auto">
          <a:xfrm rot="-5400000">
            <a:off x="8783637" y="3394076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WordArt 82"/>
          <p:cNvSpPr>
            <a:spLocks noChangeArrowheads="1" noChangeShapeType="1" noTextEdit="1"/>
          </p:cNvSpPr>
          <p:nvPr/>
        </p:nvSpPr>
        <p:spPr bwMode="auto">
          <a:xfrm>
            <a:off x="4716463" y="170021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2</a:t>
            </a:r>
          </a:p>
        </p:txBody>
      </p:sp>
      <p:sp>
        <p:nvSpPr>
          <p:cNvPr id="16410" name="Line 83"/>
          <p:cNvSpPr>
            <a:spLocks noChangeShapeType="1"/>
          </p:cNvSpPr>
          <p:nvPr/>
        </p:nvSpPr>
        <p:spPr bwMode="auto">
          <a:xfrm>
            <a:off x="4427538" y="1987550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WordArt 84"/>
          <p:cNvSpPr>
            <a:spLocks noChangeArrowheads="1" noChangeShapeType="1" noTextEdit="1"/>
          </p:cNvSpPr>
          <p:nvPr/>
        </p:nvSpPr>
        <p:spPr bwMode="auto">
          <a:xfrm>
            <a:off x="4716463" y="981075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 3</a:t>
            </a:r>
          </a:p>
        </p:txBody>
      </p:sp>
      <p:sp>
        <p:nvSpPr>
          <p:cNvPr id="16412" name="Line 85"/>
          <p:cNvSpPr>
            <a:spLocks noChangeShapeType="1"/>
          </p:cNvSpPr>
          <p:nvPr/>
        </p:nvSpPr>
        <p:spPr bwMode="auto">
          <a:xfrm>
            <a:off x="4427538" y="1268413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WordArt 86"/>
          <p:cNvSpPr>
            <a:spLocks noChangeArrowheads="1" noChangeShapeType="1" noTextEdit="1"/>
          </p:cNvSpPr>
          <p:nvPr/>
        </p:nvSpPr>
        <p:spPr bwMode="auto">
          <a:xfrm>
            <a:off x="4716463" y="476091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-2</a:t>
            </a:r>
          </a:p>
        </p:txBody>
      </p:sp>
      <p:sp>
        <p:nvSpPr>
          <p:cNvPr id="16414" name="Line 87"/>
          <p:cNvSpPr>
            <a:spLocks noChangeShapeType="1"/>
          </p:cNvSpPr>
          <p:nvPr/>
        </p:nvSpPr>
        <p:spPr bwMode="auto">
          <a:xfrm>
            <a:off x="4427538" y="479742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WordArt 88"/>
          <p:cNvSpPr>
            <a:spLocks noChangeArrowheads="1" noChangeShapeType="1" noTextEdit="1"/>
          </p:cNvSpPr>
          <p:nvPr/>
        </p:nvSpPr>
        <p:spPr bwMode="auto">
          <a:xfrm>
            <a:off x="4716463" y="5429250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-3</a:t>
            </a:r>
          </a:p>
        </p:txBody>
      </p:sp>
      <p:sp>
        <p:nvSpPr>
          <p:cNvPr id="16416" name="Line 89"/>
          <p:cNvSpPr>
            <a:spLocks noChangeShapeType="1"/>
          </p:cNvSpPr>
          <p:nvPr/>
        </p:nvSpPr>
        <p:spPr bwMode="auto">
          <a:xfrm>
            <a:off x="4427538" y="5480050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WordArt 90"/>
          <p:cNvSpPr>
            <a:spLocks noChangeArrowheads="1" noChangeShapeType="1" noTextEdit="1"/>
          </p:cNvSpPr>
          <p:nvPr/>
        </p:nvSpPr>
        <p:spPr bwMode="auto">
          <a:xfrm>
            <a:off x="8785225" y="3644900"/>
            <a:ext cx="215900" cy="217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2п</a:t>
            </a:r>
          </a:p>
        </p:txBody>
      </p:sp>
      <p:sp>
        <p:nvSpPr>
          <p:cNvPr id="16418" name="WordArt 91"/>
          <p:cNvSpPr>
            <a:spLocks noChangeArrowheads="1" noChangeShapeType="1" noTextEdit="1"/>
          </p:cNvSpPr>
          <p:nvPr/>
        </p:nvSpPr>
        <p:spPr bwMode="auto">
          <a:xfrm>
            <a:off x="4321175" y="115888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6419" name="WordArt 92"/>
          <p:cNvSpPr>
            <a:spLocks noChangeArrowheads="1" noChangeShapeType="1" noTextEdit="1"/>
          </p:cNvSpPr>
          <p:nvPr/>
        </p:nvSpPr>
        <p:spPr bwMode="auto">
          <a:xfrm>
            <a:off x="8893175" y="2728913"/>
            <a:ext cx="14287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16420" name="Line 93"/>
          <p:cNvSpPr>
            <a:spLocks noChangeShapeType="1"/>
          </p:cNvSpPr>
          <p:nvPr/>
        </p:nvSpPr>
        <p:spPr bwMode="auto">
          <a:xfrm>
            <a:off x="4427538" y="54927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1" name="Line 94"/>
          <p:cNvSpPr>
            <a:spLocks noChangeShapeType="1"/>
          </p:cNvSpPr>
          <p:nvPr/>
        </p:nvSpPr>
        <p:spPr bwMode="auto">
          <a:xfrm>
            <a:off x="4427538" y="6200775"/>
            <a:ext cx="2889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2" name="Line 95"/>
          <p:cNvSpPr>
            <a:spLocks noChangeShapeType="1"/>
          </p:cNvSpPr>
          <p:nvPr/>
        </p:nvSpPr>
        <p:spPr bwMode="auto">
          <a:xfrm>
            <a:off x="2411413" y="107950"/>
            <a:ext cx="0" cy="6561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Line 96"/>
          <p:cNvSpPr>
            <a:spLocks noChangeShapeType="1"/>
          </p:cNvSpPr>
          <p:nvPr/>
        </p:nvSpPr>
        <p:spPr bwMode="auto">
          <a:xfrm>
            <a:off x="6767513" y="107950"/>
            <a:ext cx="0" cy="6561138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Line 97"/>
          <p:cNvSpPr>
            <a:spLocks noChangeShapeType="1"/>
          </p:cNvSpPr>
          <p:nvPr/>
        </p:nvSpPr>
        <p:spPr bwMode="auto">
          <a:xfrm>
            <a:off x="8928100" y="80963"/>
            <a:ext cx="0" cy="65611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Line 98"/>
          <p:cNvSpPr>
            <a:spLocks noChangeShapeType="1"/>
          </p:cNvSpPr>
          <p:nvPr/>
        </p:nvSpPr>
        <p:spPr bwMode="auto">
          <a:xfrm>
            <a:off x="250825" y="80963"/>
            <a:ext cx="0" cy="6561137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114"/>
          <p:cNvGrpSpPr>
            <a:grpSpLocks/>
          </p:cNvGrpSpPr>
          <p:nvPr/>
        </p:nvGrpSpPr>
        <p:grpSpPr bwMode="auto">
          <a:xfrm flipH="1">
            <a:off x="4752975" y="225425"/>
            <a:ext cx="1727200" cy="6335713"/>
            <a:chOff x="2336" y="142"/>
            <a:chExt cx="1088" cy="3991"/>
          </a:xfrm>
        </p:grpSpPr>
        <p:sp>
          <p:nvSpPr>
            <p:cNvPr id="16432" name="Arc 115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3" name="Arc 116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0" name="Group 114"/>
          <p:cNvGrpSpPr>
            <a:grpSpLocks/>
          </p:cNvGrpSpPr>
          <p:nvPr/>
        </p:nvGrpSpPr>
        <p:grpSpPr bwMode="auto">
          <a:xfrm flipH="1">
            <a:off x="5143504" y="236559"/>
            <a:ext cx="1727200" cy="6335713"/>
            <a:chOff x="2336" y="142"/>
            <a:chExt cx="1088" cy="3991"/>
          </a:xfrm>
        </p:grpSpPr>
        <p:sp>
          <p:nvSpPr>
            <p:cNvPr id="111" name="Arc 115"/>
            <p:cNvSpPr>
              <a:spLocks/>
            </p:cNvSpPr>
            <p:nvPr/>
          </p:nvSpPr>
          <p:spPr bwMode="auto">
            <a:xfrm flipV="1">
              <a:off x="2880" y="142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" name="Arc 116"/>
            <p:cNvSpPr>
              <a:spLocks/>
            </p:cNvSpPr>
            <p:nvPr/>
          </p:nvSpPr>
          <p:spPr bwMode="auto">
            <a:xfrm flipH="1">
              <a:off x="2336" y="2138"/>
              <a:ext cx="544" cy="1995"/>
            </a:xfrm>
            <a:custGeom>
              <a:avLst/>
              <a:gdLst>
                <a:gd name="T0" fmla="*/ 0 w 21600"/>
                <a:gd name="T1" fmla="*/ 0 h 21600"/>
                <a:gd name="T2" fmla="*/ 544 w 21600"/>
                <a:gd name="T3" fmla="*/ 1995 h 21600"/>
                <a:gd name="T4" fmla="*/ 0 w 21600"/>
                <a:gd name="T5" fmla="*/ 1995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572008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14" name="Заголовок 1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6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288607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0.0051 L 4.72222E-6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00052 -0.1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772400" cy="720079"/>
          </a:xfrm>
        </p:spPr>
        <p:txBody>
          <a:bodyPr/>
          <a:lstStyle/>
          <a:p>
            <a:pPr algn="ctr"/>
            <a:r>
              <a:rPr lang="ru-RU" sz="2000" dirty="0" smtClean="0"/>
              <a:t>Индивидуальная работа в лабораториях. </a:t>
            </a:r>
            <a:br>
              <a:rPr lang="ru-RU" sz="2000" dirty="0" smtClean="0"/>
            </a:br>
            <a:r>
              <a:rPr lang="ru-RU" sz="2000" dirty="0" smtClean="0"/>
              <a:t>(Практическая </a:t>
            </a:r>
            <a:r>
              <a:rPr lang="ru-RU" sz="2000" dirty="0"/>
              <a:t>работа по </a:t>
            </a:r>
            <a:r>
              <a:rPr lang="ru-RU" sz="2000" dirty="0" smtClean="0"/>
              <a:t>парам).  </a:t>
            </a:r>
            <a:endParaRPr lang="ru-RU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221088"/>
            <a:ext cx="2487392" cy="193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92652" y="2151686"/>
            <a:ext cx="7772400" cy="22563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7149538" cy="139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46718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3C52-A2BA-4CB3-BACE-3706BD905FF0}" type="slidenum">
              <a:rPr lang="ru-RU"/>
              <a:pPr/>
              <a:t>28</a:t>
            </a:fld>
            <a:endParaRPr lang="ru-RU"/>
          </a:p>
        </p:txBody>
      </p:sp>
      <p:pic>
        <p:nvPicPr>
          <p:cNvPr id="40962" name="Picture 2" descr="сетка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890" y="1827597"/>
            <a:ext cx="7715534" cy="39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Freeform 3"/>
          <p:cNvSpPr>
            <a:spLocks/>
          </p:cNvSpPr>
          <p:nvPr/>
        </p:nvSpPr>
        <p:spPr bwMode="auto">
          <a:xfrm>
            <a:off x="251520" y="3429001"/>
            <a:ext cx="6768752" cy="648072"/>
          </a:xfrm>
          <a:custGeom>
            <a:avLst/>
            <a:gdLst>
              <a:gd name="T0" fmla="*/ 0 w 5048"/>
              <a:gd name="T1" fmla="*/ 377 h 506"/>
              <a:gd name="T2" fmla="*/ 200 w 5048"/>
              <a:gd name="T3" fmla="*/ 249 h 506"/>
              <a:gd name="T4" fmla="*/ 384 w 5048"/>
              <a:gd name="T5" fmla="*/ 129 h 506"/>
              <a:gd name="T6" fmla="*/ 592 w 5048"/>
              <a:gd name="T7" fmla="*/ 41 h 506"/>
              <a:gd name="T8" fmla="*/ 784 w 5048"/>
              <a:gd name="T9" fmla="*/ 1 h 506"/>
              <a:gd name="T10" fmla="*/ 984 w 5048"/>
              <a:gd name="T11" fmla="*/ 41 h 506"/>
              <a:gd name="T12" fmla="*/ 1184 w 5048"/>
              <a:gd name="T13" fmla="*/ 129 h 506"/>
              <a:gd name="T14" fmla="*/ 1368 w 5048"/>
              <a:gd name="T15" fmla="*/ 249 h 506"/>
              <a:gd name="T16" fmla="*/ 1560 w 5048"/>
              <a:gd name="T17" fmla="*/ 369 h 506"/>
              <a:gd name="T18" fmla="*/ 1760 w 5048"/>
              <a:gd name="T19" fmla="*/ 465 h 506"/>
              <a:gd name="T20" fmla="*/ 1952 w 5048"/>
              <a:gd name="T21" fmla="*/ 497 h 506"/>
              <a:gd name="T22" fmla="*/ 2152 w 5048"/>
              <a:gd name="T23" fmla="*/ 457 h 506"/>
              <a:gd name="T24" fmla="*/ 2352 w 5048"/>
              <a:gd name="T25" fmla="*/ 369 h 506"/>
              <a:gd name="T26" fmla="*/ 2544 w 5048"/>
              <a:gd name="T27" fmla="*/ 241 h 506"/>
              <a:gd name="T28" fmla="*/ 2736 w 5048"/>
              <a:gd name="T29" fmla="*/ 121 h 506"/>
              <a:gd name="T30" fmla="*/ 2936 w 5048"/>
              <a:gd name="T31" fmla="*/ 25 h 506"/>
              <a:gd name="T32" fmla="*/ 3128 w 5048"/>
              <a:gd name="T33" fmla="*/ 1 h 506"/>
              <a:gd name="T34" fmla="*/ 3328 w 5048"/>
              <a:gd name="T35" fmla="*/ 33 h 506"/>
              <a:gd name="T36" fmla="*/ 3504 w 5048"/>
              <a:gd name="T37" fmla="*/ 121 h 506"/>
              <a:gd name="T38" fmla="*/ 3712 w 5048"/>
              <a:gd name="T39" fmla="*/ 249 h 506"/>
              <a:gd name="T40" fmla="*/ 3912 w 5048"/>
              <a:gd name="T41" fmla="*/ 369 h 506"/>
              <a:gd name="T42" fmla="*/ 4112 w 5048"/>
              <a:gd name="T43" fmla="*/ 457 h 506"/>
              <a:gd name="T44" fmla="*/ 4304 w 5048"/>
              <a:gd name="T45" fmla="*/ 505 h 506"/>
              <a:gd name="T46" fmla="*/ 4496 w 5048"/>
              <a:gd name="T47" fmla="*/ 465 h 506"/>
              <a:gd name="T48" fmla="*/ 4696 w 5048"/>
              <a:gd name="T49" fmla="*/ 369 h 506"/>
              <a:gd name="T50" fmla="*/ 4888 w 5048"/>
              <a:gd name="T51" fmla="*/ 249 h 506"/>
              <a:gd name="T52" fmla="*/ 5048 w 5048"/>
              <a:gd name="T53" fmla="*/ 12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48" h="506">
                <a:moveTo>
                  <a:pt x="0" y="377"/>
                </a:moveTo>
                <a:cubicBezTo>
                  <a:pt x="67" y="334"/>
                  <a:pt x="136" y="290"/>
                  <a:pt x="200" y="249"/>
                </a:cubicBezTo>
                <a:cubicBezTo>
                  <a:pt x="264" y="208"/>
                  <a:pt x="319" y="164"/>
                  <a:pt x="384" y="129"/>
                </a:cubicBezTo>
                <a:cubicBezTo>
                  <a:pt x="449" y="94"/>
                  <a:pt x="525" y="62"/>
                  <a:pt x="592" y="41"/>
                </a:cubicBezTo>
                <a:cubicBezTo>
                  <a:pt x="659" y="20"/>
                  <a:pt x="719" y="1"/>
                  <a:pt x="784" y="1"/>
                </a:cubicBezTo>
                <a:cubicBezTo>
                  <a:pt x="849" y="1"/>
                  <a:pt x="917" y="20"/>
                  <a:pt x="984" y="41"/>
                </a:cubicBezTo>
                <a:cubicBezTo>
                  <a:pt x="1051" y="62"/>
                  <a:pt x="1120" y="94"/>
                  <a:pt x="1184" y="129"/>
                </a:cubicBezTo>
                <a:cubicBezTo>
                  <a:pt x="1248" y="164"/>
                  <a:pt x="1305" y="209"/>
                  <a:pt x="1368" y="249"/>
                </a:cubicBezTo>
                <a:cubicBezTo>
                  <a:pt x="1431" y="289"/>
                  <a:pt x="1495" y="333"/>
                  <a:pt x="1560" y="369"/>
                </a:cubicBezTo>
                <a:cubicBezTo>
                  <a:pt x="1625" y="405"/>
                  <a:pt x="1695" y="444"/>
                  <a:pt x="1760" y="465"/>
                </a:cubicBezTo>
                <a:cubicBezTo>
                  <a:pt x="1825" y="486"/>
                  <a:pt x="1887" y="498"/>
                  <a:pt x="1952" y="497"/>
                </a:cubicBezTo>
                <a:cubicBezTo>
                  <a:pt x="2017" y="496"/>
                  <a:pt x="2085" y="478"/>
                  <a:pt x="2152" y="457"/>
                </a:cubicBezTo>
                <a:cubicBezTo>
                  <a:pt x="2219" y="436"/>
                  <a:pt x="2287" y="405"/>
                  <a:pt x="2352" y="369"/>
                </a:cubicBezTo>
                <a:cubicBezTo>
                  <a:pt x="2417" y="333"/>
                  <a:pt x="2480" y="282"/>
                  <a:pt x="2544" y="241"/>
                </a:cubicBezTo>
                <a:cubicBezTo>
                  <a:pt x="2608" y="200"/>
                  <a:pt x="2671" y="157"/>
                  <a:pt x="2736" y="121"/>
                </a:cubicBezTo>
                <a:cubicBezTo>
                  <a:pt x="2801" y="85"/>
                  <a:pt x="2871" y="45"/>
                  <a:pt x="2936" y="25"/>
                </a:cubicBezTo>
                <a:cubicBezTo>
                  <a:pt x="3001" y="5"/>
                  <a:pt x="3063" y="0"/>
                  <a:pt x="3128" y="1"/>
                </a:cubicBezTo>
                <a:cubicBezTo>
                  <a:pt x="3193" y="2"/>
                  <a:pt x="3265" y="13"/>
                  <a:pt x="3328" y="33"/>
                </a:cubicBezTo>
                <a:cubicBezTo>
                  <a:pt x="3391" y="53"/>
                  <a:pt x="3440" y="85"/>
                  <a:pt x="3504" y="121"/>
                </a:cubicBezTo>
                <a:cubicBezTo>
                  <a:pt x="3568" y="157"/>
                  <a:pt x="3644" y="208"/>
                  <a:pt x="3712" y="249"/>
                </a:cubicBezTo>
                <a:cubicBezTo>
                  <a:pt x="3780" y="290"/>
                  <a:pt x="3845" y="334"/>
                  <a:pt x="3912" y="369"/>
                </a:cubicBezTo>
                <a:cubicBezTo>
                  <a:pt x="3979" y="404"/>
                  <a:pt x="4047" y="434"/>
                  <a:pt x="4112" y="457"/>
                </a:cubicBezTo>
                <a:cubicBezTo>
                  <a:pt x="4177" y="480"/>
                  <a:pt x="4240" y="504"/>
                  <a:pt x="4304" y="505"/>
                </a:cubicBezTo>
                <a:cubicBezTo>
                  <a:pt x="4368" y="506"/>
                  <a:pt x="4431" y="488"/>
                  <a:pt x="4496" y="465"/>
                </a:cubicBezTo>
                <a:cubicBezTo>
                  <a:pt x="4561" y="442"/>
                  <a:pt x="4631" y="405"/>
                  <a:pt x="4696" y="369"/>
                </a:cubicBezTo>
                <a:cubicBezTo>
                  <a:pt x="4761" y="333"/>
                  <a:pt x="4829" y="290"/>
                  <a:pt x="4888" y="249"/>
                </a:cubicBezTo>
                <a:cubicBezTo>
                  <a:pt x="4947" y="208"/>
                  <a:pt x="5023" y="142"/>
                  <a:pt x="5048" y="1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115616" y="273050"/>
            <a:ext cx="7823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Практическая работа по парам. </a:t>
            </a:r>
            <a:endParaRPr lang="en-US" sz="2400" i="1" dirty="0"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966" name="Rectangle 6"/>
              <p:cNvSpPr>
                <a:spLocks noChangeArrowheads="1"/>
              </p:cNvSpPr>
              <p:nvPr/>
            </p:nvSpPr>
            <p:spPr bwMode="auto">
              <a:xfrm>
                <a:off x="1050925" y="1243013"/>
                <a:ext cx="2522422" cy="5845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400" b="1" dirty="0" smtClean="0"/>
                  <a:t>1</a:t>
                </a:r>
                <a:r>
                  <a:rPr lang="en-US" sz="2400" b="1" dirty="0" smtClean="0"/>
                  <a:t>)</a:t>
                </a:r>
                <a:r>
                  <a:rPr lang="ru-RU" sz="2400" b="1" dirty="0" smtClean="0"/>
                  <a:t/>
                </a:r>
                <a:r>
                  <a:rPr lang="ru-RU" sz="2400" dirty="0" smtClean="0"/>
                  <a:t>у </a:t>
                </a:r>
                <a:r>
                  <a:rPr lang="ru-RU" sz="2400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ru-RU" sz="2400" i="1">
                            <a:latin typeface="Cambria Math"/>
                          </a:rPr>
                          <m:t>( х−</m:t>
                        </m:r>
                        <m:f>
                          <m:fPr>
                            <m:ctrlPr>
                              <a:rPr lang="ru-RU" sz="24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24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ru-RU" sz="2400" i="1">
                                <a:latin typeface="Cambria Math"/>
                              </a:rPr>
                              <m:t>6</m:t>
                            </m:r>
                          </m:den>
                        </m:f>
                        <m:r>
                          <a:rPr lang="ru-RU" sz="2400" i="1">
                            <a:latin typeface="Cambria Math"/>
                          </a:rPr>
                          <m:t> )</m:t>
                        </m:r>
                      </m:e>
                    </m:func>
                  </m:oMath>
                </a14:m>
                <a:endParaRPr lang="en-US" sz="2400" b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096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925" y="1243013"/>
                <a:ext cx="2522422" cy="584584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l="-3623" t="-2083" b="-8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3"/>
          <p:cNvSpPr>
            <a:spLocks/>
          </p:cNvSpPr>
          <p:nvPr/>
        </p:nvSpPr>
        <p:spPr bwMode="auto">
          <a:xfrm>
            <a:off x="539552" y="3429000"/>
            <a:ext cx="6768752" cy="648073"/>
          </a:xfrm>
          <a:custGeom>
            <a:avLst/>
            <a:gdLst>
              <a:gd name="T0" fmla="*/ 0 w 5048"/>
              <a:gd name="T1" fmla="*/ 377 h 506"/>
              <a:gd name="T2" fmla="*/ 200 w 5048"/>
              <a:gd name="T3" fmla="*/ 249 h 506"/>
              <a:gd name="T4" fmla="*/ 384 w 5048"/>
              <a:gd name="T5" fmla="*/ 129 h 506"/>
              <a:gd name="T6" fmla="*/ 592 w 5048"/>
              <a:gd name="T7" fmla="*/ 41 h 506"/>
              <a:gd name="T8" fmla="*/ 784 w 5048"/>
              <a:gd name="T9" fmla="*/ 1 h 506"/>
              <a:gd name="T10" fmla="*/ 984 w 5048"/>
              <a:gd name="T11" fmla="*/ 41 h 506"/>
              <a:gd name="T12" fmla="*/ 1184 w 5048"/>
              <a:gd name="T13" fmla="*/ 129 h 506"/>
              <a:gd name="T14" fmla="*/ 1368 w 5048"/>
              <a:gd name="T15" fmla="*/ 249 h 506"/>
              <a:gd name="T16" fmla="*/ 1560 w 5048"/>
              <a:gd name="T17" fmla="*/ 369 h 506"/>
              <a:gd name="T18" fmla="*/ 1760 w 5048"/>
              <a:gd name="T19" fmla="*/ 465 h 506"/>
              <a:gd name="T20" fmla="*/ 1952 w 5048"/>
              <a:gd name="T21" fmla="*/ 497 h 506"/>
              <a:gd name="T22" fmla="*/ 2152 w 5048"/>
              <a:gd name="T23" fmla="*/ 457 h 506"/>
              <a:gd name="T24" fmla="*/ 2352 w 5048"/>
              <a:gd name="T25" fmla="*/ 369 h 506"/>
              <a:gd name="T26" fmla="*/ 2544 w 5048"/>
              <a:gd name="T27" fmla="*/ 241 h 506"/>
              <a:gd name="T28" fmla="*/ 2736 w 5048"/>
              <a:gd name="T29" fmla="*/ 121 h 506"/>
              <a:gd name="T30" fmla="*/ 2936 w 5048"/>
              <a:gd name="T31" fmla="*/ 25 h 506"/>
              <a:gd name="T32" fmla="*/ 3128 w 5048"/>
              <a:gd name="T33" fmla="*/ 1 h 506"/>
              <a:gd name="T34" fmla="*/ 3328 w 5048"/>
              <a:gd name="T35" fmla="*/ 33 h 506"/>
              <a:gd name="T36" fmla="*/ 3504 w 5048"/>
              <a:gd name="T37" fmla="*/ 121 h 506"/>
              <a:gd name="T38" fmla="*/ 3712 w 5048"/>
              <a:gd name="T39" fmla="*/ 249 h 506"/>
              <a:gd name="T40" fmla="*/ 3912 w 5048"/>
              <a:gd name="T41" fmla="*/ 369 h 506"/>
              <a:gd name="T42" fmla="*/ 4112 w 5048"/>
              <a:gd name="T43" fmla="*/ 457 h 506"/>
              <a:gd name="T44" fmla="*/ 4304 w 5048"/>
              <a:gd name="T45" fmla="*/ 505 h 506"/>
              <a:gd name="T46" fmla="*/ 4496 w 5048"/>
              <a:gd name="T47" fmla="*/ 465 h 506"/>
              <a:gd name="T48" fmla="*/ 4696 w 5048"/>
              <a:gd name="T49" fmla="*/ 369 h 506"/>
              <a:gd name="T50" fmla="*/ 4888 w 5048"/>
              <a:gd name="T51" fmla="*/ 249 h 506"/>
              <a:gd name="T52" fmla="*/ 5048 w 5048"/>
              <a:gd name="T53" fmla="*/ 12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48" h="506">
                <a:moveTo>
                  <a:pt x="0" y="377"/>
                </a:moveTo>
                <a:cubicBezTo>
                  <a:pt x="67" y="334"/>
                  <a:pt x="136" y="290"/>
                  <a:pt x="200" y="249"/>
                </a:cubicBezTo>
                <a:cubicBezTo>
                  <a:pt x="264" y="208"/>
                  <a:pt x="319" y="164"/>
                  <a:pt x="384" y="129"/>
                </a:cubicBezTo>
                <a:cubicBezTo>
                  <a:pt x="449" y="94"/>
                  <a:pt x="525" y="62"/>
                  <a:pt x="592" y="41"/>
                </a:cubicBezTo>
                <a:cubicBezTo>
                  <a:pt x="659" y="20"/>
                  <a:pt x="719" y="1"/>
                  <a:pt x="784" y="1"/>
                </a:cubicBezTo>
                <a:cubicBezTo>
                  <a:pt x="849" y="1"/>
                  <a:pt x="917" y="20"/>
                  <a:pt x="984" y="41"/>
                </a:cubicBezTo>
                <a:cubicBezTo>
                  <a:pt x="1051" y="62"/>
                  <a:pt x="1120" y="94"/>
                  <a:pt x="1184" y="129"/>
                </a:cubicBezTo>
                <a:cubicBezTo>
                  <a:pt x="1248" y="164"/>
                  <a:pt x="1305" y="209"/>
                  <a:pt x="1368" y="249"/>
                </a:cubicBezTo>
                <a:cubicBezTo>
                  <a:pt x="1431" y="289"/>
                  <a:pt x="1495" y="333"/>
                  <a:pt x="1560" y="369"/>
                </a:cubicBezTo>
                <a:cubicBezTo>
                  <a:pt x="1625" y="405"/>
                  <a:pt x="1695" y="444"/>
                  <a:pt x="1760" y="465"/>
                </a:cubicBezTo>
                <a:cubicBezTo>
                  <a:pt x="1825" y="486"/>
                  <a:pt x="1887" y="498"/>
                  <a:pt x="1952" y="497"/>
                </a:cubicBezTo>
                <a:cubicBezTo>
                  <a:pt x="2017" y="496"/>
                  <a:pt x="2085" y="478"/>
                  <a:pt x="2152" y="457"/>
                </a:cubicBezTo>
                <a:cubicBezTo>
                  <a:pt x="2219" y="436"/>
                  <a:pt x="2287" y="405"/>
                  <a:pt x="2352" y="369"/>
                </a:cubicBezTo>
                <a:cubicBezTo>
                  <a:pt x="2417" y="333"/>
                  <a:pt x="2480" y="282"/>
                  <a:pt x="2544" y="241"/>
                </a:cubicBezTo>
                <a:cubicBezTo>
                  <a:pt x="2608" y="200"/>
                  <a:pt x="2671" y="157"/>
                  <a:pt x="2736" y="121"/>
                </a:cubicBezTo>
                <a:cubicBezTo>
                  <a:pt x="2801" y="85"/>
                  <a:pt x="2871" y="45"/>
                  <a:pt x="2936" y="25"/>
                </a:cubicBezTo>
                <a:cubicBezTo>
                  <a:pt x="3001" y="5"/>
                  <a:pt x="3063" y="0"/>
                  <a:pt x="3128" y="1"/>
                </a:cubicBezTo>
                <a:cubicBezTo>
                  <a:pt x="3193" y="2"/>
                  <a:pt x="3265" y="13"/>
                  <a:pt x="3328" y="33"/>
                </a:cubicBezTo>
                <a:cubicBezTo>
                  <a:pt x="3391" y="53"/>
                  <a:pt x="3440" y="85"/>
                  <a:pt x="3504" y="121"/>
                </a:cubicBezTo>
                <a:cubicBezTo>
                  <a:pt x="3568" y="157"/>
                  <a:pt x="3644" y="208"/>
                  <a:pt x="3712" y="249"/>
                </a:cubicBezTo>
                <a:cubicBezTo>
                  <a:pt x="3780" y="290"/>
                  <a:pt x="3845" y="334"/>
                  <a:pt x="3912" y="369"/>
                </a:cubicBezTo>
                <a:cubicBezTo>
                  <a:pt x="3979" y="404"/>
                  <a:pt x="4047" y="434"/>
                  <a:pt x="4112" y="457"/>
                </a:cubicBezTo>
                <a:cubicBezTo>
                  <a:pt x="4177" y="480"/>
                  <a:pt x="4240" y="504"/>
                  <a:pt x="4304" y="505"/>
                </a:cubicBezTo>
                <a:cubicBezTo>
                  <a:pt x="4368" y="506"/>
                  <a:pt x="4431" y="488"/>
                  <a:pt x="4496" y="465"/>
                </a:cubicBezTo>
                <a:cubicBezTo>
                  <a:pt x="4561" y="442"/>
                  <a:pt x="4631" y="405"/>
                  <a:pt x="4696" y="369"/>
                </a:cubicBezTo>
                <a:cubicBezTo>
                  <a:pt x="4761" y="333"/>
                  <a:pt x="4829" y="290"/>
                  <a:pt x="4888" y="249"/>
                </a:cubicBezTo>
                <a:cubicBezTo>
                  <a:pt x="4947" y="208"/>
                  <a:pt x="5023" y="142"/>
                  <a:pt x="5048" y="121"/>
                </a:cubicBezTo>
              </a:path>
            </a:pathLst>
          </a:custGeom>
          <a:noFill/>
          <a:ln w="28575" cmpd="sng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155315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127646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4" grpId="0"/>
      <p:bldP spid="4096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39" name="Line 3"/>
          <p:cNvSpPr>
            <a:spLocks noChangeShapeType="1"/>
          </p:cNvSpPr>
          <p:nvPr/>
        </p:nvSpPr>
        <p:spPr bwMode="auto">
          <a:xfrm flipV="1">
            <a:off x="4572000" y="1628775"/>
            <a:ext cx="0" cy="5040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1" name="Line 5"/>
          <p:cNvSpPr>
            <a:spLocks noChangeShapeType="1"/>
          </p:cNvSpPr>
          <p:nvPr/>
        </p:nvSpPr>
        <p:spPr bwMode="auto">
          <a:xfrm>
            <a:off x="250825" y="30686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 flipV="1">
            <a:off x="250825" y="19891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50825" y="34290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250825" y="16287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50825" y="2349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 flipV="1">
            <a:off x="250825" y="4149725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250825" y="4868863"/>
            <a:ext cx="8648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>
            <a:off x="250825" y="52292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1" name="Line 15"/>
          <p:cNvSpPr>
            <a:spLocks noChangeShapeType="1"/>
          </p:cNvSpPr>
          <p:nvPr/>
        </p:nvSpPr>
        <p:spPr bwMode="auto">
          <a:xfrm flipV="1">
            <a:off x="250825" y="5927725"/>
            <a:ext cx="8634413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2" name="Line 16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3" name="Line 17"/>
          <p:cNvSpPr>
            <a:spLocks noChangeShapeType="1"/>
          </p:cNvSpPr>
          <p:nvPr/>
        </p:nvSpPr>
        <p:spPr bwMode="auto">
          <a:xfrm>
            <a:off x="250825" y="66690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4" name="Line 18"/>
          <p:cNvSpPr>
            <a:spLocks noChangeShapeType="1"/>
          </p:cNvSpPr>
          <p:nvPr/>
        </p:nvSpPr>
        <p:spPr bwMode="auto">
          <a:xfrm>
            <a:off x="5292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5651500" y="1628775"/>
            <a:ext cx="14288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6011863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7" name="Line 21"/>
          <p:cNvSpPr>
            <a:spLocks noChangeShapeType="1"/>
          </p:cNvSpPr>
          <p:nvPr/>
        </p:nvSpPr>
        <p:spPr bwMode="auto">
          <a:xfrm>
            <a:off x="6372225" y="1557338"/>
            <a:ext cx="15875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8" name="Line 22"/>
          <p:cNvSpPr>
            <a:spLocks noChangeShapeType="1"/>
          </p:cNvSpPr>
          <p:nvPr/>
        </p:nvSpPr>
        <p:spPr bwMode="auto">
          <a:xfrm>
            <a:off x="6732588" y="1628775"/>
            <a:ext cx="30162" cy="5062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 flipH="1">
            <a:off x="70929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0" name="Line 24"/>
          <p:cNvSpPr>
            <a:spLocks noChangeShapeType="1"/>
          </p:cNvSpPr>
          <p:nvPr/>
        </p:nvSpPr>
        <p:spPr bwMode="auto">
          <a:xfrm>
            <a:off x="7451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1" name="Line 25"/>
          <p:cNvSpPr>
            <a:spLocks noChangeShapeType="1"/>
          </p:cNvSpPr>
          <p:nvPr/>
        </p:nvSpPr>
        <p:spPr bwMode="auto">
          <a:xfrm>
            <a:off x="7812088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2" name="Line 26"/>
          <p:cNvSpPr>
            <a:spLocks noChangeShapeType="1"/>
          </p:cNvSpPr>
          <p:nvPr/>
        </p:nvSpPr>
        <p:spPr bwMode="auto">
          <a:xfrm>
            <a:off x="81724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3" name="Line 27"/>
          <p:cNvSpPr>
            <a:spLocks noChangeShapeType="1"/>
          </p:cNvSpPr>
          <p:nvPr/>
        </p:nvSpPr>
        <p:spPr bwMode="auto">
          <a:xfrm>
            <a:off x="8532813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4" name="Line 28"/>
          <p:cNvSpPr>
            <a:spLocks noChangeShapeType="1"/>
          </p:cNvSpPr>
          <p:nvPr/>
        </p:nvSpPr>
        <p:spPr bwMode="auto">
          <a:xfrm>
            <a:off x="4572000" y="1836738"/>
            <a:ext cx="0" cy="5021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5" name="Line 29"/>
          <p:cNvSpPr>
            <a:spLocks noChangeShapeType="1"/>
          </p:cNvSpPr>
          <p:nvPr/>
        </p:nvSpPr>
        <p:spPr bwMode="auto">
          <a:xfrm>
            <a:off x="3851275" y="1628775"/>
            <a:ext cx="0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6" name="Line 30"/>
          <p:cNvSpPr>
            <a:spLocks noChangeShapeType="1"/>
          </p:cNvSpPr>
          <p:nvPr/>
        </p:nvSpPr>
        <p:spPr bwMode="auto">
          <a:xfrm>
            <a:off x="3492500" y="1628775"/>
            <a:ext cx="30163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3132138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8" name="Line 32"/>
          <p:cNvSpPr>
            <a:spLocks noChangeShapeType="1"/>
          </p:cNvSpPr>
          <p:nvPr/>
        </p:nvSpPr>
        <p:spPr bwMode="auto">
          <a:xfrm>
            <a:off x="27717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69" name="Line 33"/>
          <p:cNvSpPr>
            <a:spLocks noChangeShapeType="1"/>
          </p:cNvSpPr>
          <p:nvPr/>
        </p:nvSpPr>
        <p:spPr bwMode="auto">
          <a:xfrm>
            <a:off x="2411413" y="1628775"/>
            <a:ext cx="0" cy="5046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0" name="Line 34"/>
          <p:cNvSpPr>
            <a:spLocks noChangeShapeType="1"/>
          </p:cNvSpPr>
          <p:nvPr/>
        </p:nvSpPr>
        <p:spPr bwMode="auto">
          <a:xfrm>
            <a:off x="2051050" y="1628775"/>
            <a:ext cx="1588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1" name="Line 35"/>
          <p:cNvSpPr>
            <a:spLocks noChangeShapeType="1"/>
          </p:cNvSpPr>
          <p:nvPr/>
        </p:nvSpPr>
        <p:spPr bwMode="auto">
          <a:xfrm flipH="1">
            <a:off x="1331913" y="1628775"/>
            <a:ext cx="36512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2" name="Line 36"/>
          <p:cNvSpPr>
            <a:spLocks noChangeShapeType="1"/>
          </p:cNvSpPr>
          <p:nvPr/>
        </p:nvSpPr>
        <p:spPr bwMode="auto">
          <a:xfrm flipH="1">
            <a:off x="9715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3" name="Line 37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250825" y="1628775"/>
            <a:ext cx="1588" cy="503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5" name="Line 39"/>
          <p:cNvSpPr>
            <a:spLocks noChangeShapeType="1"/>
          </p:cNvSpPr>
          <p:nvPr/>
        </p:nvSpPr>
        <p:spPr bwMode="auto">
          <a:xfrm>
            <a:off x="250825" y="37893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6" name="Line 40"/>
          <p:cNvSpPr>
            <a:spLocks noChangeShapeType="1"/>
          </p:cNvSpPr>
          <p:nvPr/>
        </p:nvSpPr>
        <p:spPr bwMode="auto">
          <a:xfrm flipH="1">
            <a:off x="16922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7" name="Line 41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78" name="Rectangle 42"/>
          <p:cNvSpPr>
            <a:spLocks noChangeArrowheads="1"/>
          </p:cNvSpPr>
          <p:nvPr/>
        </p:nvSpPr>
        <p:spPr bwMode="auto">
          <a:xfrm flipH="1" flipV="1">
            <a:off x="8675688" y="4581525"/>
            <a:ext cx="290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cxnSp>
        <p:nvCxnSpPr>
          <p:cNvPr id="91179" name="AutoShape 43"/>
          <p:cNvCxnSpPr>
            <a:cxnSpLocks noChangeShapeType="1"/>
            <a:stCxn id="91144" idx="1"/>
          </p:cNvCxnSpPr>
          <p:nvPr/>
        </p:nvCxnSpPr>
        <p:spPr bwMode="auto">
          <a:xfrm>
            <a:off x="8893175" y="1628775"/>
            <a:ext cx="1588" cy="5030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180" name="Rectangle 44"/>
          <p:cNvSpPr>
            <a:spLocks noChangeArrowheads="1"/>
          </p:cNvSpPr>
          <p:nvPr/>
        </p:nvSpPr>
        <p:spPr bwMode="auto">
          <a:xfrm>
            <a:off x="4211638" y="155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  <a:endParaRPr lang="ru-RU" b="1"/>
          </a:p>
        </p:txBody>
      </p:sp>
      <p:sp>
        <p:nvSpPr>
          <p:cNvPr id="91181" name="Line 45"/>
          <p:cNvSpPr>
            <a:spLocks noChangeShapeType="1"/>
          </p:cNvSpPr>
          <p:nvPr/>
        </p:nvSpPr>
        <p:spPr bwMode="auto">
          <a:xfrm>
            <a:off x="4932363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 rot="10800000" flipV="1">
            <a:off x="4786313" y="46513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-1</a:t>
            </a:r>
          </a:p>
        </p:txBody>
      </p:sp>
      <p:sp>
        <p:nvSpPr>
          <p:cNvPr id="91183" name="Text Box 47"/>
          <p:cNvSpPr txBox="1">
            <a:spLocks noChangeArrowheads="1"/>
          </p:cNvSpPr>
          <p:nvPr/>
        </p:nvSpPr>
        <p:spPr bwMode="auto">
          <a:xfrm>
            <a:off x="4716463" y="32131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91184" name="Line 48"/>
          <p:cNvSpPr>
            <a:spLocks noChangeShapeType="1"/>
          </p:cNvSpPr>
          <p:nvPr/>
        </p:nvSpPr>
        <p:spPr bwMode="auto">
          <a:xfrm>
            <a:off x="250825" y="2708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>
            <a:off x="4427538" y="342900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87" name="Line 51"/>
          <p:cNvSpPr>
            <a:spLocks noChangeShapeType="1"/>
          </p:cNvSpPr>
          <p:nvPr/>
        </p:nvSpPr>
        <p:spPr bwMode="auto">
          <a:xfrm>
            <a:off x="250825" y="4508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88" name="Line 52"/>
          <p:cNvSpPr>
            <a:spLocks noChangeShapeType="1"/>
          </p:cNvSpPr>
          <p:nvPr/>
        </p:nvSpPr>
        <p:spPr bwMode="auto">
          <a:xfrm>
            <a:off x="4211638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89" name="Line 53"/>
          <p:cNvSpPr>
            <a:spLocks noChangeShapeType="1"/>
          </p:cNvSpPr>
          <p:nvPr/>
        </p:nvSpPr>
        <p:spPr bwMode="auto">
          <a:xfrm>
            <a:off x="4427538" y="486886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1190" name="Object 54"/>
          <p:cNvGraphicFramePr>
            <a:graphicFrameLocks noChangeAspect="1"/>
          </p:cNvGraphicFramePr>
          <p:nvPr/>
        </p:nvGraphicFramePr>
        <p:xfrm>
          <a:off x="6588125" y="4437063"/>
          <a:ext cx="288925" cy="288925"/>
        </p:xfrm>
        <a:graphic>
          <a:graphicData uri="http://schemas.openxmlformats.org/presentationml/2006/ole">
            <p:oleObj spid="_x0000_s47124" name="Формула" r:id="rId3" imgW="139700" imgH="139700" progId="Equation.3">
              <p:embed/>
            </p:oleObj>
          </a:graphicData>
        </a:graphic>
      </p:graphicFrame>
      <p:graphicFrame>
        <p:nvGraphicFramePr>
          <p:cNvPr id="91191" name="Object 55"/>
          <p:cNvGraphicFramePr>
            <a:graphicFrameLocks noChangeAspect="1"/>
          </p:cNvGraphicFramePr>
          <p:nvPr/>
        </p:nvGraphicFramePr>
        <p:xfrm>
          <a:off x="5580063" y="4365625"/>
          <a:ext cx="300037" cy="719138"/>
        </p:xfrm>
        <a:graphic>
          <a:graphicData uri="http://schemas.openxmlformats.org/presentationml/2006/ole">
            <p:oleObj spid="_x0000_s47125" name="Формула" r:id="rId4" imgW="164957" imgH="393359" progId="Equation.3">
              <p:embed/>
            </p:oleObj>
          </a:graphicData>
        </a:graphic>
      </p:graphicFrame>
      <p:sp>
        <p:nvSpPr>
          <p:cNvPr id="91192" name="Line 56"/>
          <p:cNvSpPr>
            <a:spLocks noChangeShapeType="1"/>
          </p:cNvSpPr>
          <p:nvPr/>
        </p:nvSpPr>
        <p:spPr bwMode="auto">
          <a:xfrm>
            <a:off x="6732588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93" name="Line 57"/>
          <p:cNvSpPr>
            <a:spLocks noChangeShapeType="1"/>
          </p:cNvSpPr>
          <p:nvPr/>
        </p:nvSpPr>
        <p:spPr bwMode="auto">
          <a:xfrm>
            <a:off x="7812088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94" name="Line 58"/>
          <p:cNvSpPr>
            <a:spLocks noChangeShapeType="1"/>
          </p:cNvSpPr>
          <p:nvPr/>
        </p:nvSpPr>
        <p:spPr bwMode="auto">
          <a:xfrm>
            <a:off x="5651500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95" name="Line 59"/>
          <p:cNvSpPr>
            <a:spLocks noChangeShapeType="1"/>
          </p:cNvSpPr>
          <p:nvPr/>
        </p:nvSpPr>
        <p:spPr bwMode="auto">
          <a:xfrm>
            <a:off x="3492500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96" name="Line 60"/>
          <p:cNvSpPr>
            <a:spLocks noChangeShapeType="1"/>
          </p:cNvSpPr>
          <p:nvPr/>
        </p:nvSpPr>
        <p:spPr bwMode="auto">
          <a:xfrm>
            <a:off x="2411413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197" name="Line 61"/>
          <p:cNvSpPr>
            <a:spLocks noChangeShapeType="1"/>
          </p:cNvSpPr>
          <p:nvPr/>
        </p:nvSpPr>
        <p:spPr bwMode="auto">
          <a:xfrm>
            <a:off x="1331913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1200" name="Object 64"/>
          <p:cNvGraphicFramePr>
            <a:graphicFrameLocks noChangeAspect="1"/>
          </p:cNvGraphicFramePr>
          <p:nvPr/>
        </p:nvGraphicFramePr>
        <p:xfrm>
          <a:off x="2195513" y="4437063"/>
          <a:ext cx="415925" cy="287337"/>
        </p:xfrm>
        <a:graphic>
          <a:graphicData uri="http://schemas.openxmlformats.org/presentationml/2006/ole">
            <p:oleObj spid="_x0000_s47126" name="Формула" r:id="rId5" imgW="253890" imgH="139639" progId="Equation.3">
              <p:embed/>
            </p:oleObj>
          </a:graphicData>
        </a:graphic>
      </p:graphicFrame>
      <p:graphicFrame>
        <p:nvGraphicFramePr>
          <p:cNvPr id="91201" name="Object 65"/>
          <p:cNvGraphicFramePr>
            <a:graphicFrameLocks noChangeAspect="1"/>
          </p:cNvGraphicFramePr>
          <p:nvPr/>
        </p:nvGraphicFramePr>
        <p:xfrm>
          <a:off x="3276600" y="4365625"/>
          <a:ext cx="488950" cy="685800"/>
        </p:xfrm>
        <a:graphic>
          <a:graphicData uri="http://schemas.openxmlformats.org/presentationml/2006/ole">
            <p:oleObj spid="_x0000_s47127" name="Формула" r:id="rId6" imgW="279279" imgH="393529" progId="Equation.3">
              <p:embed/>
            </p:oleObj>
          </a:graphicData>
        </a:graphic>
      </p:graphicFrame>
      <p:graphicFrame>
        <p:nvGraphicFramePr>
          <p:cNvPr id="91202" name="Object 66"/>
          <p:cNvGraphicFramePr>
            <a:graphicFrameLocks noChangeAspect="1"/>
          </p:cNvGraphicFramePr>
          <p:nvPr/>
        </p:nvGraphicFramePr>
        <p:xfrm>
          <a:off x="1042988" y="4365625"/>
          <a:ext cx="504825" cy="576263"/>
        </p:xfrm>
        <a:graphic>
          <a:graphicData uri="http://schemas.openxmlformats.org/presentationml/2006/ole">
            <p:oleObj spid="_x0000_s47128" name="Формула" r:id="rId7" imgW="342751" imgH="393529" progId="Equation.3">
              <p:embed/>
            </p:oleObj>
          </a:graphicData>
        </a:graphic>
      </p:graphicFrame>
      <p:graphicFrame>
        <p:nvGraphicFramePr>
          <p:cNvPr id="91203" name="Object 67"/>
          <p:cNvGraphicFramePr>
            <a:graphicFrameLocks noChangeAspect="1"/>
          </p:cNvGraphicFramePr>
          <p:nvPr/>
        </p:nvGraphicFramePr>
        <p:xfrm>
          <a:off x="7596188" y="4365625"/>
          <a:ext cx="422275" cy="685800"/>
        </p:xfrm>
        <a:graphic>
          <a:graphicData uri="http://schemas.openxmlformats.org/presentationml/2006/ole">
            <p:oleObj spid="_x0000_s47129" name="Формула" r:id="rId8" imgW="241195" imgH="393529" progId="Equation.3">
              <p:embed/>
            </p:oleObj>
          </a:graphicData>
        </a:graphic>
      </p:graphicFrame>
      <p:sp>
        <p:nvSpPr>
          <p:cNvPr id="91204" name="Rectangle 68"/>
          <p:cNvSpPr>
            <a:spLocks noChangeArrowheads="1"/>
          </p:cNvSpPr>
          <p:nvPr/>
        </p:nvSpPr>
        <p:spPr bwMode="auto">
          <a:xfrm>
            <a:off x="323850" y="260350"/>
            <a:ext cx="8497888" cy="2051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</a:rPr>
              <a:t>2) y</a:t>
            </a:r>
            <a:r>
              <a:rPr lang="ru-RU" sz="2800" b="1" baseline="-25000" dirty="0">
                <a:solidFill>
                  <a:srgbClr val="FF3300"/>
                </a:solidFill>
              </a:rPr>
              <a:t>1 </a:t>
            </a:r>
            <a:r>
              <a:rPr lang="ru-RU" sz="2800" b="1" dirty="0">
                <a:solidFill>
                  <a:srgbClr val="FF3300"/>
                </a:solidFill>
              </a:rPr>
              <a:t>= </a:t>
            </a:r>
            <a:r>
              <a:rPr lang="en-US" sz="2800" b="1" dirty="0" err="1">
                <a:solidFill>
                  <a:srgbClr val="FF3300"/>
                </a:solidFill>
              </a:rPr>
              <a:t>sinx</a:t>
            </a:r>
            <a:r>
              <a:rPr lang="ru-RU" sz="2800" b="1" dirty="0">
                <a:solidFill>
                  <a:srgbClr val="FF3300"/>
                </a:solidFill>
              </a:rPr>
              <a:t>;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>
                <a:solidFill>
                  <a:srgbClr val="FF00FF"/>
                </a:solidFill>
              </a:rPr>
              <a:t>у</a:t>
            </a:r>
            <a:r>
              <a:rPr lang="ru-RU" sz="2800" b="1" baseline="-25000" dirty="0">
                <a:solidFill>
                  <a:srgbClr val="FF00FF"/>
                </a:solidFill>
              </a:rPr>
              <a:t>2</a:t>
            </a:r>
            <a:r>
              <a:rPr lang="ru-RU" sz="2800" b="1" dirty="0">
                <a:solidFill>
                  <a:srgbClr val="FF00FF"/>
                </a:solidFill>
              </a:rPr>
              <a:t> = 2</a:t>
            </a:r>
            <a:r>
              <a:rPr lang="en-US" sz="2800" b="1" dirty="0" err="1">
                <a:solidFill>
                  <a:srgbClr val="FF00FF"/>
                </a:solidFill>
              </a:rPr>
              <a:t>sinx</a:t>
            </a:r>
            <a:r>
              <a:rPr lang="ru-RU" sz="2800" b="1" dirty="0">
                <a:solidFill>
                  <a:srgbClr val="FF00FF"/>
                </a:solidFill>
              </a:rPr>
              <a:t>;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</a:p>
          <a:p>
            <a:endParaRPr lang="ru-RU" sz="3200" dirty="0">
              <a:solidFill>
                <a:srgbClr val="000000"/>
              </a:solidFill>
            </a:endParaRPr>
          </a:p>
          <a:p>
            <a:r>
              <a:rPr lang="ru-RU" sz="3200" b="1" dirty="0">
                <a:solidFill>
                  <a:srgbClr val="000000"/>
                </a:solidFill>
              </a:rPr>
              <a:t>                                                                                                    </a:t>
            </a:r>
          </a:p>
          <a:p>
            <a:r>
              <a:rPr lang="ru-RU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1210" name="Freeform 74"/>
          <p:cNvSpPr>
            <a:spLocks/>
          </p:cNvSpPr>
          <p:nvPr/>
        </p:nvSpPr>
        <p:spPr bwMode="auto">
          <a:xfrm>
            <a:off x="-7165975" y="3284538"/>
            <a:ext cx="23336250" cy="1641475"/>
          </a:xfrm>
          <a:custGeom>
            <a:avLst/>
            <a:gdLst>
              <a:gd name="T0" fmla="*/ 84 w 14700"/>
              <a:gd name="T1" fmla="*/ 229 h 1034"/>
              <a:gd name="T2" fmla="*/ 188 w 14700"/>
              <a:gd name="T3" fmla="*/ 125 h 1034"/>
              <a:gd name="T4" fmla="*/ 1212 w 14700"/>
              <a:gd name="T5" fmla="*/ 981 h 1034"/>
              <a:gd name="T6" fmla="*/ 2588 w 14700"/>
              <a:gd name="T7" fmla="*/ 85 h 1034"/>
              <a:gd name="T8" fmla="*/ 3964 w 14700"/>
              <a:gd name="T9" fmla="*/ 973 h 1034"/>
              <a:gd name="T10" fmla="*/ 5366 w 14700"/>
              <a:gd name="T11" fmla="*/ 87 h 1034"/>
              <a:gd name="T12" fmla="*/ 6722 w 14700"/>
              <a:gd name="T13" fmla="*/ 995 h 1034"/>
              <a:gd name="T14" fmla="*/ 8078 w 14700"/>
              <a:gd name="T15" fmla="*/ 91 h 1034"/>
              <a:gd name="T16" fmla="*/ 9431 w 14700"/>
              <a:gd name="T17" fmla="*/ 995 h 1034"/>
              <a:gd name="T18" fmla="*/ 10803 w 14700"/>
              <a:gd name="T19" fmla="*/ 95 h 1034"/>
              <a:gd name="T20" fmla="*/ 12147 w 14700"/>
              <a:gd name="T21" fmla="*/ 999 h 1034"/>
              <a:gd name="T22" fmla="*/ 13484 w 14700"/>
              <a:gd name="T23" fmla="*/ 101 h 1034"/>
              <a:gd name="T24" fmla="*/ 14452 w 14700"/>
              <a:gd name="T25" fmla="*/ 885 h 1034"/>
              <a:gd name="T26" fmla="*/ 14700 w 14700"/>
              <a:gd name="T27" fmla="*/ 997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00" h="1034">
                <a:moveTo>
                  <a:pt x="84" y="229"/>
                </a:moveTo>
                <a:cubicBezTo>
                  <a:pt x="101" y="212"/>
                  <a:pt x="0" y="0"/>
                  <a:pt x="188" y="125"/>
                </a:cubicBezTo>
                <a:cubicBezTo>
                  <a:pt x="376" y="250"/>
                  <a:pt x="812" y="988"/>
                  <a:pt x="1212" y="981"/>
                </a:cubicBezTo>
                <a:cubicBezTo>
                  <a:pt x="1612" y="974"/>
                  <a:pt x="2129" y="86"/>
                  <a:pt x="2588" y="85"/>
                </a:cubicBezTo>
                <a:cubicBezTo>
                  <a:pt x="3047" y="84"/>
                  <a:pt x="3501" y="973"/>
                  <a:pt x="3964" y="973"/>
                </a:cubicBezTo>
                <a:cubicBezTo>
                  <a:pt x="4427" y="973"/>
                  <a:pt x="4906" y="83"/>
                  <a:pt x="5366" y="87"/>
                </a:cubicBezTo>
                <a:cubicBezTo>
                  <a:pt x="5826" y="91"/>
                  <a:pt x="6270" y="994"/>
                  <a:pt x="6722" y="995"/>
                </a:cubicBezTo>
                <a:cubicBezTo>
                  <a:pt x="7174" y="996"/>
                  <a:pt x="7627" y="91"/>
                  <a:pt x="8078" y="91"/>
                </a:cubicBezTo>
                <a:cubicBezTo>
                  <a:pt x="8529" y="91"/>
                  <a:pt x="8977" y="994"/>
                  <a:pt x="9431" y="995"/>
                </a:cubicBezTo>
                <a:cubicBezTo>
                  <a:pt x="9885" y="996"/>
                  <a:pt x="10350" y="94"/>
                  <a:pt x="10803" y="95"/>
                </a:cubicBezTo>
                <a:cubicBezTo>
                  <a:pt x="11256" y="96"/>
                  <a:pt x="11700" y="998"/>
                  <a:pt x="12147" y="999"/>
                </a:cubicBezTo>
                <a:cubicBezTo>
                  <a:pt x="12594" y="1000"/>
                  <a:pt x="13100" y="120"/>
                  <a:pt x="13484" y="101"/>
                </a:cubicBezTo>
                <a:cubicBezTo>
                  <a:pt x="13868" y="82"/>
                  <a:pt x="14249" y="736"/>
                  <a:pt x="14452" y="885"/>
                </a:cubicBezTo>
                <a:cubicBezTo>
                  <a:pt x="14655" y="1034"/>
                  <a:pt x="14648" y="974"/>
                  <a:pt x="14700" y="997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211" name="Line 75"/>
          <p:cNvSpPr>
            <a:spLocks noChangeShapeType="1"/>
          </p:cNvSpPr>
          <p:nvPr/>
        </p:nvSpPr>
        <p:spPr bwMode="auto">
          <a:xfrm>
            <a:off x="4427538" y="270827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1212" name="Rectangle 76"/>
          <p:cNvSpPr>
            <a:spLocks noChangeArrowheads="1"/>
          </p:cNvSpPr>
          <p:nvPr/>
        </p:nvSpPr>
        <p:spPr bwMode="auto">
          <a:xfrm>
            <a:off x="4716463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61226" y="5080793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48548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1210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91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912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91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2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10" grpId="0" animBg="1"/>
      <p:bldP spid="912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953522" cy="472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3C52-A2BA-4CB3-BACE-3706BD905FF0}" type="slidenum">
              <a:rPr lang="ru-RU"/>
              <a:pPr/>
              <a:t>30</a:t>
            </a:fld>
            <a:endParaRPr lang="ru-RU"/>
          </a:p>
        </p:txBody>
      </p:sp>
      <p:pic>
        <p:nvPicPr>
          <p:cNvPr id="40962" name="Picture 2" descr="сетка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62" y="1628800"/>
            <a:ext cx="8974137" cy="50069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Freeform 3"/>
          <p:cNvSpPr>
            <a:spLocks/>
          </p:cNvSpPr>
          <p:nvPr/>
        </p:nvSpPr>
        <p:spPr bwMode="auto">
          <a:xfrm>
            <a:off x="-80124" y="2913757"/>
            <a:ext cx="7509644" cy="803275"/>
          </a:xfrm>
          <a:custGeom>
            <a:avLst/>
            <a:gdLst>
              <a:gd name="T0" fmla="*/ 0 w 5048"/>
              <a:gd name="T1" fmla="*/ 377 h 506"/>
              <a:gd name="T2" fmla="*/ 200 w 5048"/>
              <a:gd name="T3" fmla="*/ 249 h 506"/>
              <a:gd name="T4" fmla="*/ 384 w 5048"/>
              <a:gd name="T5" fmla="*/ 129 h 506"/>
              <a:gd name="T6" fmla="*/ 592 w 5048"/>
              <a:gd name="T7" fmla="*/ 41 h 506"/>
              <a:gd name="T8" fmla="*/ 784 w 5048"/>
              <a:gd name="T9" fmla="*/ 1 h 506"/>
              <a:gd name="T10" fmla="*/ 984 w 5048"/>
              <a:gd name="T11" fmla="*/ 41 h 506"/>
              <a:gd name="T12" fmla="*/ 1184 w 5048"/>
              <a:gd name="T13" fmla="*/ 129 h 506"/>
              <a:gd name="T14" fmla="*/ 1368 w 5048"/>
              <a:gd name="T15" fmla="*/ 249 h 506"/>
              <a:gd name="T16" fmla="*/ 1560 w 5048"/>
              <a:gd name="T17" fmla="*/ 369 h 506"/>
              <a:gd name="T18" fmla="*/ 1760 w 5048"/>
              <a:gd name="T19" fmla="*/ 465 h 506"/>
              <a:gd name="T20" fmla="*/ 1952 w 5048"/>
              <a:gd name="T21" fmla="*/ 497 h 506"/>
              <a:gd name="T22" fmla="*/ 2152 w 5048"/>
              <a:gd name="T23" fmla="*/ 457 h 506"/>
              <a:gd name="T24" fmla="*/ 2352 w 5048"/>
              <a:gd name="T25" fmla="*/ 369 h 506"/>
              <a:gd name="T26" fmla="*/ 2544 w 5048"/>
              <a:gd name="T27" fmla="*/ 241 h 506"/>
              <a:gd name="T28" fmla="*/ 2736 w 5048"/>
              <a:gd name="T29" fmla="*/ 121 h 506"/>
              <a:gd name="T30" fmla="*/ 2936 w 5048"/>
              <a:gd name="T31" fmla="*/ 25 h 506"/>
              <a:gd name="T32" fmla="*/ 3128 w 5048"/>
              <a:gd name="T33" fmla="*/ 1 h 506"/>
              <a:gd name="T34" fmla="*/ 3328 w 5048"/>
              <a:gd name="T35" fmla="*/ 33 h 506"/>
              <a:gd name="T36" fmla="*/ 3504 w 5048"/>
              <a:gd name="T37" fmla="*/ 121 h 506"/>
              <a:gd name="T38" fmla="*/ 3712 w 5048"/>
              <a:gd name="T39" fmla="*/ 249 h 506"/>
              <a:gd name="T40" fmla="*/ 3912 w 5048"/>
              <a:gd name="T41" fmla="*/ 369 h 506"/>
              <a:gd name="T42" fmla="*/ 4112 w 5048"/>
              <a:gd name="T43" fmla="*/ 457 h 506"/>
              <a:gd name="T44" fmla="*/ 4304 w 5048"/>
              <a:gd name="T45" fmla="*/ 505 h 506"/>
              <a:gd name="T46" fmla="*/ 4496 w 5048"/>
              <a:gd name="T47" fmla="*/ 465 h 506"/>
              <a:gd name="T48" fmla="*/ 4696 w 5048"/>
              <a:gd name="T49" fmla="*/ 369 h 506"/>
              <a:gd name="T50" fmla="*/ 4888 w 5048"/>
              <a:gd name="T51" fmla="*/ 249 h 506"/>
              <a:gd name="T52" fmla="*/ 5048 w 5048"/>
              <a:gd name="T53" fmla="*/ 12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48" h="506">
                <a:moveTo>
                  <a:pt x="0" y="377"/>
                </a:moveTo>
                <a:cubicBezTo>
                  <a:pt x="67" y="334"/>
                  <a:pt x="136" y="290"/>
                  <a:pt x="200" y="249"/>
                </a:cubicBezTo>
                <a:cubicBezTo>
                  <a:pt x="264" y="208"/>
                  <a:pt x="319" y="164"/>
                  <a:pt x="384" y="129"/>
                </a:cubicBezTo>
                <a:cubicBezTo>
                  <a:pt x="449" y="94"/>
                  <a:pt x="525" y="62"/>
                  <a:pt x="592" y="41"/>
                </a:cubicBezTo>
                <a:cubicBezTo>
                  <a:pt x="659" y="20"/>
                  <a:pt x="719" y="1"/>
                  <a:pt x="784" y="1"/>
                </a:cubicBezTo>
                <a:cubicBezTo>
                  <a:pt x="849" y="1"/>
                  <a:pt x="917" y="20"/>
                  <a:pt x="984" y="41"/>
                </a:cubicBezTo>
                <a:cubicBezTo>
                  <a:pt x="1051" y="62"/>
                  <a:pt x="1120" y="94"/>
                  <a:pt x="1184" y="129"/>
                </a:cubicBezTo>
                <a:cubicBezTo>
                  <a:pt x="1248" y="164"/>
                  <a:pt x="1305" y="209"/>
                  <a:pt x="1368" y="249"/>
                </a:cubicBezTo>
                <a:cubicBezTo>
                  <a:pt x="1431" y="289"/>
                  <a:pt x="1495" y="333"/>
                  <a:pt x="1560" y="369"/>
                </a:cubicBezTo>
                <a:cubicBezTo>
                  <a:pt x="1625" y="405"/>
                  <a:pt x="1695" y="444"/>
                  <a:pt x="1760" y="465"/>
                </a:cubicBezTo>
                <a:cubicBezTo>
                  <a:pt x="1825" y="486"/>
                  <a:pt x="1887" y="498"/>
                  <a:pt x="1952" y="497"/>
                </a:cubicBezTo>
                <a:cubicBezTo>
                  <a:pt x="2017" y="496"/>
                  <a:pt x="2085" y="478"/>
                  <a:pt x="2152" y="457"/>
                </a:cubicBezTo>
                <a:cubicBezTo>
                  <a:pt x="2219" y="436"/>
                  <a:pt x="2287" y="405"/>
                  <a:pt x="2352" y="369"/>
                </a:cubicBezTo>
                <a:cubicBezTo>
                  <a:pt x="2417" y="333"/>
                  <a:pt x="2480" y="282"/>
                  <a:pt x="2544" y="241"/>
                </a:cubicBezTo>
                <a:cubicBezTo>
                  <a:pt x="2608" y="200"/>
                  <a:pt x="2671" y="157"/>
                  <a:pt x="2736" y="121"/>
                </a:cubicBezTo>
                <a:cubicBezTo>
                  <a:pt x="2801" y="85"/>
                  <a:pt x="2871" y="45"/>
                  <a:pt x="2936" y="25"/>
                </a:cubicBezTo>
                <a:cubicBezTo>
                  <a:pt x="3001" y="5"/>
                  <a:pt x="3063" y="0"/>
                  <a:pt x="3128" y="1"/>
                </a:cubicBezTo>
                <a:cubicBezTo>
                  <a:pt x="3193" y="2"/>
                  <a:pt x="3265" y="13"/>
                  <a:pt x="3328" y="33"/>
                </a:cubicBezTo>
                <a:cubicBezTo>
                  <a:pt x="3391" y="53"/>
                  <a:pt x="3440" y="85"/>
                  <a:pt x="3504" y="121"/>
                </a:cubicBezTo>
                <a:cubicBezTo>
                  <a:pt x="3568" y="157"/>
                  <a:pt x="3644" y="208"/>
                  <a:pt x="3712" y="249"/>
                </a:cubicBezTo>
                <a:cubicBezTo>
                  <a:pt x="3780" y="290"/>
                  <a:pt x="3845" y="334"/>
                  <a:pt x="3912" y="369"/>
                </a:cubicBezTo>
                <a:cubicBezTo>
                  <a:pt x="3979" y="404"/>
                  <a:pt x="4047" y="434"/>
                  <a:pt x="4112" y="457"/>
                </a:cubicBezTo>
                <a:cubicBezTo>
                  <a:pt x="4177" y="480"/>
                  <a:pt x="4240" y="504"/>
                  <a:pt x="4304" y="505"/>
                </a:cubicBezTo>
                <a:cubicBezTo>
                  <a:pt x="4368" y="506"/>
                  <a:pt x="4431" y="488"/>
                  <a:pt x="4496" y="465"/>
                </a:cubicBezTo>
                <a:cubicBezTo>
                  <a:pt x="4561" y="442"/>
                  <a:pt x="4631" y="405"/>
                  <a:pt x="4696" y="369"/>
                </a:cubicBezTo>
                <a:cubicBezTo>
                  <a:pt x="4761" y="333"/>
                  <a:pt x="4829" y="290"/>
                  <a:pt x="4888" y="249"/>
                </a:cubicBezTo>
                <a:cubicBezTo>
                  <a:pt x="4947" y="208"/>
                  <a:pt x="5023" y="142"/>
                  <a:pt x="5048" y="121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966" name="Rectangle 6"/>
              <p:cNvSpPr>
                <a:spLocks noChangeArrowheads="1"/>
              </p:cNvSpPr>
              <p:nvPr/>
            </p:nvSpPr>
            <p:spPr bwMode="auto">
              <a:xfrm>
                <a:off x="1050924" y="692696"/>
                <a:ext cx="226857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3</a:t>
                </a:r>
                <a:r>
                  <a:rPr lang="ru-RU" sz="2400" dirty="0" smtClean="0"/>
                  <a:t>) у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cos</m:t>
                        </m:r>
                        <m:r>
                          <a:rPr lang="en-US" sz="2400" i="1">
                            <a:latin typeface="Cambria Math"/>
                          </a:rPr>
                          <m:t> </m:t>
                        </m:r>
                      </m:fName>
                      <m:e>
                        <m:r>
                          <a:rPr lang="ru-RU" sz="2400" i="1">
                            <a:latin typeface="Cambria Math"/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2400" dirty="0"/>
                  <a:t> + 3</a:t>
                </a:r>
                <a:endParaRPr lang="en-US" sz="2400" b="1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4096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924" y="692696"/>
                <a:ext cx="2268570" cy="461665"/>
              </a:xfrm>
              <a:prstGeom prst="rect">
                <a:avLst/>
              </a:prstGeom>
              <a:blipFill rotWithShape="1">
                <a:blip r:embed="rId3" cstate="email"/>
                <a:stretch>
                  <a:fillRect l="-4021" t="-9333" r="-3217" b="-32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3"/>
          <p:cNvSpPr>
            <a:spLocks/>
          </p:cNvSpPr>
          <p:nvPr/>
        </p:nvSpPr>
        <p:spPr bwMode="auto">
          <a:xfrm>
            <a:off x="-32" y="3705845"/>
            <a:ext cx="7447286" cy="803275"/>
          </a:xfrm>
          <a:custGeom>
            <a:avLst/>
            <a:gdLst>
              <a:gd name="T0" fmla="*/ 0 w 5048"/>
              <a:gd name="T1" fmla="*/ 377 h 506"/>
              <a:gd name="T2" fmla="*/ 200 w 5048"/>
              <a:gd name="T3" fmla="*/ 249 h 506"/>
              <a:gd name="T4" fmla="*/ 384 w 5048"/>
              <a:gd name="T5" fmla="*/ 129 h 506"/>
              <a:gd name="T6" fmla="*/ 592 w 5048"/>
              <a:gd name="T7" fmla="*/ 41 h 506"/>
              <a:gd name="T8" fmla="*/ 784 w 5048"/>
              <a:gd name="T9" fmla="*/ 1 h 506"/>
              <a:gd name="T10" fmla="*/ 984 w 5048"/>
              <a:gd name="T11" fmla="*/ 41 h 506"/>
              <a:gd name="T12" fmla="*/ 1184 w 5048"/>
              <a:gd name="T13" fmla="*/ 129 h 506"/>
              <a:gd name="T14" fmla="*/ 1368 w 5048"/>
              <a:gd name="T15" fmla="*/ 249 h 506"/>
              <a:gd name="T16" fmla="*/ 1560 w 5048"/>
              <a:gd name="T17" fmla="*/ 369 h 506"/>
              <a:gd name="T18" fmla="*/ 1760 w 5048"/>
              <a:gd name="T19" fmla="*/ 465 h 506"/>
              <a:gd name="T20" fmla="*/ 1952 w 5048"/>
              <a:gd name="T21" fmla="*/ 497 h 506"/>
              <a:gd name="T22" fmla="*/ 2152 w 5048"/>
              <a:gd name="T23" fmla="*/ 457 h 506"/>
              <a:gd name="T24" fmla="*/ 2352 w 5048"/>
              <a:gd name="T25" fmla="*/ 369 h 506"/>
              <a:gd name="T26" fmla="*/ 2544 w 5048"/>
              <a:gd name="T27" fmla="*/ 241 h 506"/>
              <a:gd name="T28" fmla="*/ 2736 w 5048"/>
              <a:gd name="T29" fmla="*/ 121 h 506"/>
              <a:gd name="T30" fmla="*/ 2936 w 5048"/>
              <a:gd name="T31" fmla="*/ 25 h 506"/>
              <a:gd name="T32" fmla="*/ 3128 w 5048"/>
              <a:gd name="T33" fmla="*/ 1 h 506"/>
              <a:gd name="T34" fmla="*/ 3328 w 5048"/>
              <a:gd name="T35" fmla="*/ 33 h 506"/>
              <a:gd name="T36" fmla="*/ 3504 w 5048"/>
              <a:gd name="T37" fmla="*/ 121 h 506"/>
              <a:gd name="T38" fmla="*/ 3712 w 5048"/>
              <a:gd name="T39" fmla="*/ 249 h 506"/>
              <a:gd name="T40" fmla="*/ 3912 w 5048"/>
              <a:gd name="T41" fmla="*/ 369 h 506"/>
              <a:gd name="T42" fmla="*/ 4112 w 5048"/>
              <a:gd name="T43" fmla="*/ 457 h 506"/>
              <a:gd name="T44" fmla="*/ 4304 w 5048"/>
              <a:gd name="T45" fmla="*/ 505 h 506"/>
              <a:gd name="T46" fmla="*/ 4496 w 5048"/>
              <a:gd name="T47" fmla="*/ 465 h 506"/>
              <a:gd name="T48" fmla="*/ 4696 w 5048"/>
              <a:gd name="T49" fmla="*/ 369 h 506"/>
              <a:gd name="T50" fmla="*/ 4888 w 5048"/>
              <a:gd name="T51" fmla="*/ 249 h 506"/>
              <a:gd name="T52" fmla="*/ 5048 w 5048"/>
              <a:gd name="T53" fmla="*/ 12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48" h="506">
                <a:moveTo>
                  <a:pt x="0" y="377"/>
                </a:moveTo>
                <a:cubicBezTo>
                  <a:pt x="67" y="334"/>
                  <a:pt x="136" y="290"/>
                  <a:pt x="200" y="249"/>
                </a:cubicBezTo>
                <a:cubicBezTo>
                  <a:pt x="264" y="208"/>
                  <a:pt x="319" y="164"/>
                  <a:pt x="384" y="129"/>
                </a:cubicBezTo>
                <a:cubicBezTo>
                  <a:pt x="449" y="94"/>
                  <a:pt x="525" y="62"/>
                  <a:pt x="592" y="41"/>
                </a:cubicBezTo>
                <a:cubicBezTo>
                  <a:pt x="659" y="20"/>
                  <a:pt x="719" y="1"/>
                  <a:pt x="784" y="1"/>
                </a:cubicBezTo>
                <a:cubicBezTo>
                  <a:pt x="849" y="1"/>
                  <a:pt x="917" y="20"/>
                  <a:pt x="984" y="41"/>
                </a:cubicBezTo>
                <a:cubicBezTo>
                  <a:pt x="1051" y="62"/>
                  <a:pt x="1120" y="94"/>
                  <a:pt x="1184" y="129"/>
                </a:cubicBezTo>
                <a:cubicBezTo>
                  <a:pt x="1248" y="164"/>
                  <a:pt x="1305" y="209"/>
                  <a:pt x="1368" y="249"/>
                </a:cubicBezTo>
                <a:cubicBezTo>
                  <a:pt x="1431" y="289"/>
                  <a:pt x="1495" y="333"/>
                  <a:pt x="1560" y="369"/>
                </a:cubicBezTo>
                <a:cubicBezTo>
                  <a:pt x="1625" y="405"/>
                  <a:pt x="1695" y="444"/>
                  <a:pt x="1760" y="465"/>
                </a:cubicBezTo>
                <a:cubicBezTo>
                  <a:pt x="1825" y="486"/>
                  <a:pt x="1887" y="498"/>
                  <a:pt x="1952" y="497"/>
                </a:cubicBezTo>
                <a:cubicBezTo>
                  <a:pt x="2017" y="496"/>
                  <a:pt x="2085" y="478"/>
                  <a:pt x="2152" y="457"/>
                </a:cubicBezTo>
                <a:cubicBezTo>
                  <a:pt x="2219" y="436"/>
                  <a:pt x="2287" y="405"/>
                  <a:pt x="2352" y="369"/>
                </a:cubicBezTo>
                <a:cubicBezTo>
                  <a:pt x="2417" y="333"/>
                  <a:pt x="2480" y="282"/>
                  <a:pt x="2544" y="241"/>
                </a:cubicBezTo>
                <a:cubicBezTo>
                  <a:pt x="2608" y="200"/>
                  <a:pt x="2671" y="157"/>
                  <a:pt x="2736" y="121"/>
                </a:cubicBezTo>
                <a:cubicBezTo>
                  <a:pt x="2801" y="85"/>
                  <a:pt x="2871" y="45"/>
                  <a:pt x="2936" y="25"/>
                </a:cubicBezTo>
                <a:cubicBezTo>
                  <a:pt x="3001" y="5"/>
                  <a:pt x="3063" y="0"/>
                  <a:pt x="3128" y="1"/>
                </a:cubicBezTo>
                <a:cubicBezTo>
                  <a:pt x="3193" y="2"/>
                  <a:pt x="3265" y="13"/>
                  <a:pt x="3328" y="33"/>
                </a:cubicBezTo>
                <a:cubicBezTo>
                  <a:pt x="3391" y="53"/>
                  <a:pt x="3440" y="85"/>
                  <a:pt x="3504" y="121"/>
                </a:cubicBezTo>
                <a:cubicBezTo>
                  <a:pt x="3568" y="157"/>
                  <a:pt x="3644" y="208"/>
                  <a:pt x="3712" y="249"/>
                </a:cubicBezTo>
                <a:cubicBezTo>
                  <a:pt x="3780" y="290"/>
                  <a:pt x="3845" y="334"/>
                  <a:pt x="3912" y="369"/>
                </a:cubicBezTo>
                <a:cubicBezTo>
                  <a:pt x="3979" y="404"/>
                  <a:pt x="4047" y="434"/>
                  <a:pt x="4112" y="457"/>
                </a:cubicBezTo>
                <a:cubicBezTo>
                  <a:pt x="4177" y="480"/>
                  <a:pt x="4240" y="504"/>
                  <a:pt x="4304" y="505"/>
                </a:cubicBezTo>
                <a:cubicBezTo>
                  <a:pt x="4368" y="506"/>
                  <a:pt x="4431" y="488"/>
                  <a:pt x="4496" y="465"/>
                </a:cubicBezTo>
                <a:cubicBezTo>
                  <a:pt x="4561" y="442"/>
                  <a:pt x="4631" y="405"/>
                  <a:pt x="4696" y="369"/>
                </a:cubicBezTo>
                <a:cubicBezTo>
                  <a:pt x="4761" y="333"/>
                  <a:pt x="4829" y="290"/>
                  <a:pt x="4888" y="249"/>
                </a:cubicBezTo>
                <a:cubicBezTo>
                  <a:pt x="4947" y="208"/>
                  <a:pt x="5023" y="142"/>
                  <a:pt x="5048" y="1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859338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71239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  <p:bldP spid="4096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717EF-5C2A-4A34-8686-C399296BA567}" type="slidenum">
              <a:rPr lang="ru-RU"/>
              <a:pPr/>
              <a:t>31</a:t>
            </a:fld>
            <a:endParaRPr lang="ru-RU"/>
          </a:p>
        </p:txBody>
      </p:sp>
      <p:pic>
        <p:nvPicPr>
          <p:cNvPr id="43010" name="Picture 2" descr="сетка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63" y="1851025"/>
            <a:ext cx="8974137" cy="500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50925" y="620688"/>
            <a:ext cx="2661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/>
              <a:t>4) y</a:t>
            </a:r>
            <a:r>
              <a:rPr lang="en-US" sz="2400" b="1" dirty="0"/>
              <a:t>= sin</a:t>
            </a:r>
            <a:r>
              <a:rPr lang="ru-RU" sz="2400" b="1" dirty="0"/>
              <a:t> </a:t>
            </a:r>
            <a:r>
              <a:rPr lang="en-US" sz="2400" b="1" dirty="0"/>
              <a:t>(</a:t>
            </a:r>
            <a:r>
              <a:rPr lang="ru-RU" sz="2400" b="1" dirty="0"/>
              <a:t>2</a:t>
            </a:r>
            <a:r>
              <a:rPr lang="en-US" sz="2400" b="1" dirty="0"/>
              <a:t>x+</a:t>
            </a:r>
            <a:r>
              <a:rPr lang="en-US" sz="2400" b="1" dirty="0">
                <a:sym typeface="Symbol" pitchFamily="18" charset="2"/>
              </a:rPr>
              <a:t>/3)</a:t>
            </a:r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685800" y="3906838"/>
            <a:ext cx="7708900" cy="804862"/>
          </a:xfrm>
          <a:custGeom>
            <a:avLst/>
            <a:gdLst>
              <a:gd name="T0" fmla="*/ 0 w 4856"/>
              <a:gd name="T1" fmla="*/ 371 h 507"/>
              <a:gd name="T2" fmla="*/ 96 w 4856"/>
              <a:gd name="T3" fmla="*/ 251 h 507"/>
              <a:gd name="T4" fmla="*/ 200 w 4856"/>
              <a:gd name="T5" fmla="*/ 123 h 507"/>
              <a:gd name="T6" fmla="*/ 288 w 4856"/>
              <a:gd name="T7" fmla="*/ 27 h 507"/>
              <a:gd name="T8" fmla="*/ 384 w 4856"/>
              <a:gd name="T9" fmla="*/ 3 h 507"/>
              <a:gd name="T10" fmla="*/ 488 w 4856"/>
              <a:gd name="T11" fmla="*/ 27 h 507"/>
              <a:gd name="T12" fmla="*/ 592 w 4856"/>
              <a:gd name="T13" fmla="*/ 123 h 507"/>
              <a:gd name="T14" fmla="*/ 688 w 4856"/>
              <a:gd name="T15" fmla="*/ 251 h 507"/>
              <a:gd name="T16" fmla="*/ 792 w 4856"/>
              <a:gd name="T17" fmla="*/ 371 h 507"/>
              <a:gd name="T18" fmla="*/ 880 w 4856"/>
              <a:gd name="T19" fmla="*/ 475 h 507"/>
              <a:gd name="T20" fmla="*/ 984 w 4856"/>
              <a:gd name="T21" fmla="*/ 507 h 507"/>
              <a:gd name="T22" fmla="*/ 1072 w 4856"/>
              <a:gd name="T23" fmla="*/ 475 h 507"/>
              <a:gd name="T24" fmla="*/ 1176 w 4856"/>
              <a:gd name="T25" fmla="*/ 371 h 507"/>
              <a:gd name="T26" fmla="*/ 1264 w 4856"/>
              <a:gd name="T27" fmla="*/ 251 h 507"/>
              <a:gd name="T28" fmla="*/ 1376 w 4856"/>
              <a:gd name="T29" fmla="*/ 123 h 507"/>
              <a:gd name="T30" fmla="*/ 1456 w 4856"/>
              <a:gd name="T31" fmla="*/ 43 h 507"/>
              <a:gd name="T32" fmla="*/ 1560 w 4856"/>
              <a:gd name="T33" fmla="*/ 3 h 507"/>
              <a:gd name="T34" fmla="*/ 1656 w 4856"/>
              <a:gd name="T35" fmla="*/ 27 h 507"/>
              <a:gd name="T36" fmla="*/ 1752 w 4856"/>
              <a:gd name="T37" fmla="*/ 123 h 507"/>
              <a:gd name="T38" fmla="*/ 1856 w 4856"/>
              <a:gd name="T39" fmla="*/ 251 h 507"/>
              <a:gd name="T40" fmla="*/ 1960 w 4856"/>
              <a:gd name="T41" fmla="*/ 379 h 507"/>
              <a:gd name="T42" fmla="*/ 2048 w 4856"/>
              <a:gd name="T43" fmla="*/ 475 h 507"/>
              <a:gd name="T44" fmla="*/ 2152 w 4856"/>
              <a:gd name="T45" fmla="*/ 507 h 507"/>
              <a:gd name="T46" fmla="*/ 2256 w 4856"/>
              <a:gd name="T47" fmla="*/ 475 h 507"/>
              <a:gd name="T48" fmla="*/ 2360 w 4856"/>
              <a:gd name="T49" fmla="*/ 371 h 507"/>
              <a:gd name="T50" fmla="*/ 2440 w 4856"/>
              <a:gd name="T51" fmla="*/ 243 h 507"/>
              <a:gd name="T52" fmla="*/ 2552 w 4856"/>
              <a:gd name="T53" fmla="*/ 123 h 507"/>
              <a:gd name="T54" fmla="*/ 2640 w 4856"/>
              <a:gd name="T55" fmla="*/ 35 h 507"/>
              <a:gd name="T56" fmla="*/ 2736 w 4856"/>
              <a:gd name="T57" fmla="*/ 3 h 507"/>
              <a:gd name="T58" fmla="*/ 2840 w 4856"/>
              <a:gd name="T59" fmla="*/ 35 h 507"/>
              <a:gd name="T60" fmla="*/ 2936 w 4856"/>
              <a:gd name="T61" fmla="*/ 123 h 507"/>
              <a:gd name="T62" fmla="*/ 3032 w 4856"/>
              <a:gd name="T63" fmla="*/ 251 h 507"/>
              <a:gd name="T64" fmla="*/ 3128 w 4856"/>
              <a:gd name="T65" fmla="*/ 379 h 507"/>
              <a:gd name="T66" fmla="*/ 3216 w 4856"/>
              <a:gd name="T67" fmla="*/ 475 h 507"/>
              <a:gd name="T68" fmla="*/ 3320 w 4856"/>
              <a:gd name="T69" fmla="*/ 507 h 507"/>
              <a:gd name="T70" fmla="*/ 3416 w 4856"/>
              <a:gd name="T71" fmla="*/ 475 h 507"/>
              <a:gd name="T72" fmla="*/ 3528 w 4856"/>
              <a:gd name="T73" fmla="*/ 371 h 507"/>
              <a:gd name="T74" fmla="*/ 3616 w 4856"/>
              <a:gd name="T75" fmla="*/ 243 h 507"/>
              <a:gd name="T76" fmla="*/ 3712 w 4856"/>
              <a:gd name="T77" fmla="*/ 123 h 507"/>
              <a:gd name="T78" fmla="*/ 3816 w 4856"/>
              <a:gd name="T79" fmla="*/ 35 h 507"/>
              <a:gd name="T80" fmla="*/ 3912 w 4856"/>
              <a:gd name="T81" fmla="*/ 3 h 507"/>
              <a:gd name="T82" fmla="*/ 4008 w 4856"/>
              <a:gd name="T83" fmla="*/ 35 h 507"/>
              <a:gd name="T84" fmla="*/ 4104 w 4856"/>
              <a:gd name="T85" fmla="*/ 123 h 507"/>
              <a:gd name="T86" fmla="*/ 4200 w 4856"/>
              <a:gd name="T87" fmla="*/ 251 h 507"/>
              <a:gd name="T88" fmla="*/ 4296 w 4856"/>
              <a:gd name="T89" fmla="*/ 371 h 507"/>
              <a:gd name="T90" fmla="*/ 4400 w 4856"/>
              <a:gd name="T91" fmla="*/ 467 h 507"/>
              <a:gd name="T92" fmla="*/ 4504 w 4856"/>
              <a:gd name="T93" fmla="*/ 499 h 507"/>
              <a:gd name="T94" fmla="*/ 4592 w 4856"/>
              <a:gd name="T95" fmla="*/ 467 h 507"/>
              <a:gd name="T96" fmla="*/ 4688 w 4856"/>
              <a:gd name="T97" fmla="*/ 371 h 507"/>
              <a:gd name="T98" fmla="*/ 4792 w 4856"/>
              <a:gd name="T99" fmla="*/ 243 h 507"/>
              <a:gd name="T100" fmla="*/ 4856 w 4856"/>
              <a:gd name="T101" fmla="*/ 123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56" h="507">
                <a:moveTo>
                  <a:pt x="0" y="371"/>
                </a:moveTo>
                <a:cubicBezTo>
                  <a:pt x="31" y="331"/>
                  <a:pt x="63" y="292"/>
                  <a:pt x="96" y="251"/>
                </a:cubicBezTo>
                <a:cubicBezTo>
                  <a:pt x="129" y="210"/>
                  <a:pt x="168" y="160"/>
                  <a:pt x="200" y="123"/>
                </a:cubicBezTo>
                <a:cubicBezTo>
                  <a:pt x="232" y="86"/>
                  <a:pt x="257" y="47"/>
                  <a:pt x="288" y="27"/>
                </a:cubicBezTo>
                <a:cubicBezTo>
                  <a:pt x="319" y="7"/>
                  <a:pt x="351" y="3"/>
                  <a:pt x="384" y="3"/>
                </a:cubicBezTo>
                <a:cubicBezTo>
                  <a:pt x="417" y="3"/>
                  <a:pt x="453" y="7"/>
                  <a:pt x="488" y="27"/>
                </a:cubicBezTo>
                <a:cubicBezTo>
                  <a:pt x="523" y="47"/>
                  <a:pt x="559" y="86"/>
                  <a:pt x="592" y="123"/>
                </a:cubicBezTo>
                <a:cubicBezTo>
                  <a:pt x="625" y="160"/>
                  <a:pt x="655" y="210"/>
                  <a:pt x="688" y="251"/>
                </a:cubicBezTo>
                <a:cubicBezTo>
                  <a:pt x="721" y="292"/>
                  <a:pt x="760" y="334"/>
                  <a:pt x="792" y="371"/>
                </a:cubicBezTo>
                <a:cubicBezTo>
                  <a:pt x="824" y="408"/>
                  <a:pt x="848" y="452"/>
                  <a:pt x="880" y="475"/>
                </a:cubicBezTo>
                <a:cubicBezTo>
                  <a:pt x="912" y="498"/>
                  <a:pt x="952" y="507"/>
                  <a:pt x="984" y="507"/>
                </a:cubicBezTo>
                <a:cubicBezTo>
                  <a:pt x="1016" y="507"/>
                  <a:pt x="1040" y="498"/>
                  <a:pt x="1072" y="475"/>
                </a:cubicBezTo>
                <a:cubicBezTo>
                  <a:pt x="1104" y="452"/>
                  <a:pt x="1144" y="408"/>
                  <a:pt x="1176" y="371"/>
                </a:cubicBezTo>
                <a:cubicBezTo>
                  <a:pt x="1208" y="334"/>
                  <a:pt x="1231" y="292"/>
                  <a:pt x="1264" y="251"/>
                </a:cubicBezTo>
                <a:cubicBezTo>
                  <a:pt x="1297" y="210"/>
                  <a:pt x="1344" y="158"/>
                  <a:pt x="1376" y="123"/>
                </a:cubicBezTo>
                <a:cubicBezTo>
                  <a:pt x="1408" y="88"/>
                  <a:pt x="1425" y="63"/>
                  <a:pt x="1456" y="43"/>
                </a:cubicBezTo>
                <a:cubicBezTo>
                  <a:pt x="1487" y="23"/>
                  <a:pt x="1527" y="6"/>
                  <a:pt x="1560" y="3"/>
                </a:cubicBezTo>
                <a:cubicBezTo>
                  <a:pt x="1593" y="0"/>
                  <a:pt x="1624" y="7"/>
                  <a:pt x="1656" y="27"/>
                </a:cubicBezTo>
                <a:cubicBezTo>
                  <a:pt x="1688" y="47"/>
                  <a:pt x="1719" y="86"/>
                  <a:pt x="1752" y="123"/>
                </a:cubicBezTo>
                <a:cubicBezTo>
                  <a:pt x="1785" y="160"/>
                  <a:pt x="1821" y="208"/>
                  <a:pt x="1856" y="251"/>
                </a:cubicBezTo>
                <a:cubicBezTo>
                  <a:pt x="1891" y="294"/>
                  <a:pt x="1928" y="342"/>
                  <a:pt x="1960" y="379"/>
                </a:cubicBezTo>
                <a:cubicBezTo>
                  <a:pt x="1992" y="416"/>
                  <a:pt x="2016" y="454"/>
                  <a:pt x="2048" y="475"/>
                </a:cubicBezTo>
                <a:cubicBezTo>
                  <a:pt x="2080" y="496"/>
                  <a:pt x="2117" y="507"/>
                  <a:pt x="2152" y="507"/>
                </a:cubicBezTo>
                <a:cubicBezTo>
                  <a:pt x="2187" y="507"/>
                  <a:pt x="2221" y="498"/>
                  <a:pt x="2256" y="475"/>
                </a:cubicBezTo>
                <a:cubicBezTo>
                  <a:pt x="2291" y="452"/>
                  <a:pt x="2329" y="410"/>
                  <a:pt x="2360" y="371"/>
                </a:cubicBezTo>
                <a:cubicBezTo>
                  <a:pt x="2391" y="332"/>
                  <a:pt x="2408" y="284"/>
                  <a:pt x="2440" y="243"/>
                </a:cubicBezTo>
                <a:cubicBezTo>
                  <a:pt x="2472" y="202"/>
                  <a:pt x="2519" y="158"/>
                  <a:pt x="2552" y="123"/>
                </a:cubicBezTo>
                <a:cubicBezTo>
                  <a:pt x="2585" y="88"/>
                  <a:pt x="2609" y="55"/>
                  <a:pt x="2640" y="35"/>
                </a:cubicBezTo>
                <a:cubicBezTo>
                  <a:pt x="2671" y="15"/>
                  <a:pt x="2703" y="3"/>
                  <a:pt x="2736" y="3"/>
                </a:cubicBezTo>
                <a:cubicBezTo>
                  <a:pt x="2769" y="3"/>
                  <a:pt x="2807" y="15"/>
                  <a:pt x="2840" y="35"/>
                </a:cubicBezTo>
                <a:cubicBezTo>
                  <a:pt x="2873" y="55"/>
                  <a:pt x="2904" y="87"/>
                  <a:pt x="2936" y="123"/>
                </a:cubicBezTo>
                <a:cubicBezTo>
                  <a:pt x="2968" y="159"/>
                  <a:pt x="3000" y="208"/>
                  <a:pt x="3032" y="251"/>
                </a:cubicBezTo>
                <a:cubicBezTo>
                  <a:pt x="3064" y="294"/>
                  <a:pt x="3097" y="342"/>
                  <a:pt x="3128" y="379"/>
                </a:cubicBezTo>
                <a:cubicBezTo>
                  <a:pt x="3159" y="416"/>
                  <a:pt x="3184" y="454"/>
                  <a:pt x="3216" y="475"/>
                </a:cubicBezTo>
                <a:cubicBezTo>
                  <a:pt x="3248" y="496"/>
                  <a:pt x="3287" y="507"/>
                  <a:pt x="3320" y="507"/>
                </a:cubicBezTo>
                <a:cubicBezTo>
                  <a:pt x="3353" y="507"/>
                  <a:pt x="3381" y="498"/>
                  <a:pt x="3416" y="475"/>
                </a:cubicBezTo>
                <a:cubicBezTo>
                  <a:pt x="3451" y="452"/>
                  <a:pt x="3495" y="410"/>
                  <a:pt x="3528" y="371"/>
                </a:cubicBezTo>
                <a:cubicBezTo>
                  <a:pt x="3561" y="332"/>
                  <a:pt x="3585" y="284"/>
                  <a:pt x="3616" y="243"/>
                </a:cubicBezTo>
                <a:cubicBezTo>
                  <a:pt x="3647" y="202"/>
                  <a:pt x="3679" y="158"/>
                  <a:pt x="3712" y="123"/>
                </a:cubicBezTo>
                <a:cubicBezTo>
                  <a:pt x="3745" y="88"/>
                  <a:pt x="3783" y="55"/>
                  <a:pt x="3816" y="35"/>
                </a:cubicBezTo>
                <a:cubicBezTo>
                  <a:pt x="3849" y="15"/>
                  <a:pt x="3880" y="3"/>
                  <a:pt x="3912" y="3"/>
                </a:cubicBezTo>
                <a:cubicBezTo>
                  <a:pt x="3944" y="3"/>
                  <a:pt x="3976" y="15"/>
                  <a:pt x="4008" y="35"/>
                </a:cubicBezTo>
                <a:cubicBezTo>
                  <a:pt x="4040" y="55"/>
                  <a:pt x="4072" y="87"/>
                  <a:pt x="4104" y="123"/>
                </a:cubicBezTo>
                <a:cubicBezTo>
                  <a:pt x="4136" y="159"/>
                  <a:pt x="4168" y="210"/>
                  <a:pt x="4200" y="251"/>
                </a:cubicBezTo>
                <a:cubicBezTo>
                  <a:pt x="4232" y="292"/>
                  <a:pt x="4263" y="335"/>
                  <a:pt x="4296" y="371"/>
                </a:cubicBezTo>
                <a:cubicBezTo>
                  <a:pt x="4329" y="407"/>
                  <a:pt x="4365" y="446"/>
                  <a:pt x="4400" y="467"/>
                </a:cubicBezTo>
                <a:cubicBezTo>
                  <a:pt x="4435" y="488"/>
                  <a:pt x="4472" y="499"/>
                  <a:pt x="4504" y="499"/>
                </a:cubicBezTo>
                <a:cubicBezTo>
                  <a:pt x="4536" y="499"/>
                  <a:pt x="4561" y="488"/>
                  <a:pt x="4592" y="467"/>
                </a:cubicBezTo>
                <a:cubicBezTo>
                  <a:pt x="4623" y="446"/>
                  <a:pt x="4655" y="408"/>
                  <a:pt x="4688" y="371"/>
                </a:cubicBezTo>
                <a:cubicBezTo>
                  <a:pt x="4721" y="334"/>
                  <a:pt x="4764" y="284"/>
                  <a:pt x="4792" y="243"/>
                </a:cubicBezTo>
                <a:cubicBezTo>
                  <a:pt x="4820" y="202"/>
                  <a:pt x="4838" y="162"/>
                  <a:pt x="4856" y="123"/>
                </a:cubicBezTo>
              </a:path>
            </a:pathLst>
          </a:custGeom>
          <a:noFill/>
          <a:ln w="38100" cmpd="sng">
            <a:solidFill>
              <a:srgbClr val="9105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533400" y="3910013"/>
            <a:ext cx="8013700" cy="803275"/>
          </a:xfrm>
          <a:custGeom>
            <a:avLst/>
            <a:gdLst>
              <a:gd name="T0" fmla="*/ 0 w 5048"/>
              <a:gd name="T1" fmla="*/ 377 h 506"/>
              <a:gd name="T2" fmla="*/ 200 w 5048"/>
              <a:gd name="T3" fmla="*/ 249 h 506"/>
              <a:gd name="T4" fmla="*/ 384 w 5048"/>
              <a:gd name="T5" fmla="*/ 129 h 506"/>
              <a:gd name="T6" fmla="*/ 592 w 5048"/>
              <a:gd name="T7" fmla="*/ 41 h 506"/>
              <a:gd name="T8" fmla="*/ 784 w 5048"/>
              <a:gd name="T9" fmla="*/ 1 h 506"/>
              <a:gd name="T10" fmla="*/ 984 w 5048"/>
              <a:gd name="T11" fmla="*/ 41 h 506"/>
              <a:gd name="T12" fmla="*/ 1184 w 5048"/>
              <a:gd name="T13" fmla="*/ 129 h 506"/>
              <a:gd name="T14" fmla="*/ 1368 w 5048"/>
              <a:gd name="T15" fmla="*/ 249 h 506"/>
              <a:gd name="T16" fmla="*/ 1560 w 5048"/>
              <a:gd name="T17" fmla="*/ 369 h 506"/>
              <a:gd name="T18" fmla="*/ 1760 w 5048"/>
              <a:gd name="T19" fmla="*/ 465 h 506"/>
              <a:gd name="T20" fmla="*/ 1952 w 5048"/>
              <a:gd name="T21" fmla="*/ 497 h 506"/>
              <a:gd name="T22" fmla="*/ 2152 w 5048"/>
              <a:gd name="T23" fmla="*/ 457 h 506"/>
              <a:gd name="T24" fmla="*/ 2352 w 5048"/>
              <a:gd name="T25" fmla="*/ 369 h 506"/>
              <a:gd name="T26" fmla="*/ 2544 w 5048"/>
              <a:gd name="T27" fmla="*/ 241 h 506"/>
              <a:gd name="T28" fmla="*/ 2736 w 5048"/>
              <a:gd name="T29" fmla="*/ 121 h 506"/>
              <a:gd name="T30" fmla="*/ 2936 w 5048"/>
              <a:gd name="T31" fmla="*/ 25 h 506"/>
              <a:gd name="T32" fmla="*/ 3128 w 5048"/>
              <a:gd name="T33" fmla="*/ 1 h 506"/>
              <a:gd name="T34" fmla="*/ 3328 w 5048"/>
              <a:gd name="T35" fmla="*/ 33 h 506"/>
              <a:gd name="T36" fmla="*/ 3504 w 5048"/>
              <a:gd name="T37" fmla="*/ 121 h 506"/>
              <a:gd name="T38" fmla="*/ 3712 w 5048"/>
              <a:gd name="T39" fmla="*/ 249 h 506"/>
              <a:gd name="T40" fmla="*/ 3912 w 5048"/>
              <a:gd name="T41" fmla="*/ 369 h 506"/>
              <a:gd name="T42" fmla="*/ 4112 w 5048"/>
              <a:gd name="T43" fmla="*/ 457 h 506"/>
              <a:gd name="T44" fmla="*/ 4304 w 5048"/>
              <a:gd name="T45" fmla="*/ 505 h 506"/>
              <a:gd name="T46" fmla="*/ 4496 w 5048"/>
              <a:gd name="T47" fmla="*/ 465 h 506"/>
              <a:gd name="T48" fmla="*/ 4696 w 5048"/>
              <a:gd name="T49" fmla="*/ 369 h 506"/>
              <a:gd name="T50" fmla="*/ 4888 w 5048"/>
              <a:gd name="T51" fmla="*/ 249 h 506"/>
              <a:gd name="T52" fmla="*/ 5048 w 5048"/>
              <a:gd name="T53" fmla="*/ 12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48" h="506">
                <a:moveTo>
                  <a:pt x="0" y="377"/>
                </a:moveTo>
                <a:cubicBezTo>
                  <a:pt x="67" y="334"/>
                  <a:pt x="136" y="290"/>
                  <a:pt x="200" y="249"/>
                </a:cubicBezTo>
                <a:cubicBezTo>
                  <a:pt x="264" y="208"/>
                  <a:pt x="319" y="164"/>
                  <a:pt x="384" y="129"/>
                </a:cubicBezTo>
                <a:cubicBezTo>
                  <a:pt x="449" y="94"/>
                  <a:pt x="525" y="62"/>
                  <a:pt x="592" y="41"/>
                </a:cubicBezTo>
                <a:cubicBezTo>
                  <a:pt x="659" y="20"/>
                  <a:pt x="719" y="1"/>
                  <a:pt x="784" y="1"/>
                </a:cubicBezTo>
                <a:cubicBezTo>
                  <a:pt x="849" y="1"/>
                  <a:pt x="917" y="20"/>
                  <a:pt x="984" y="41"/>
                </a:cubicBezTo>
                <a:cubicBezTo>
                  <a:pt x="1051" y="62"/>
                  <a:pt x="1120" y="94"/>
                  <a:pt x="1184" y="129"/>
                </a:cubicBezTo>
                <a:cubicBezTo>
                  <a:pt x="1248" y="164"/>
                  <a:pt x="1305" y="209"/>
                  <a:pt x="1368" y="249"/>
                </a:cubicBezTo>
                <a:cubicBezTo>
                  <a:pt x="1431" y="289"/>
                  <a:pt x="1495" y="333"/>
                  <a:pt x="1560" y="369"/>
                </a:cubicBezTo>
                <a:cubicBezTo>
                  <a:pt x="1625" y="405"/>
                  <a:pt x="1695" y="444"/>
                  <a:pt x="1760" y="465"/>
                </a:cubicBezTo>
                <a:cubicBezTo>
                  <a:pt x="1825" y="486"/>
                  <a:pt x="1887" y="498"/>
                  <a:pt x="1952" y="497"/>
                </a:cubicBezTo>
                <a:cubicBezTo>
                  <a:pt x="2017" y="496"/>
                  <a:pt x="2085" y="478"/>
                  <a:pt x="2152" y="457"/>
                </a:cubicBezTo>
                <a:cubicBezTo>
                  <a:pt x="2219" y="436"/>
                  <a:pt x="2287" y="405"/>
                  <a:pt x="2352" y="369"/>
                </a:cubicBezTo>
                <a:cubicBezTo>
                  <a:pt x="2417" y="333"/>
                  <a:pt x="2480" y="282"/>
                  <a:pt x="2544" y="241"/>
                </a:cubicBezTo>
                <a:cubicBezTo>
                  <a:pt x="2608" y="200"/>
                  <a:pt x="2671" y="157"/>
                  <a:pt x="2736" y="121"/>
                </a:cubicBezTo>
                <a:cubicBezTo>
                  <a:pt x="2801" y="85"/>
                  <a:pt x="2871" y="45"/>
                  <a:pt x="2936" y="25"/>
                </a:cubicBezTo>
                <a:cubicBezTo>
                  <a:pt x="3001" y="5"/>
                  <a:pt x="3063" y="0"/>
                  <a:pt x="3128" y="1"/>
                </a:cubicBezTo>
                <a:cubicBezTo>
                  <a:pt x="3193" y="2"/>
                  <a:pt x="3265" y="13"/>
                  <a:pt x="3328" y="33"/>
                </a:cubicBezTo>
                <a:cubicBezTo>
                  <a:pt x="3391" y="53"/>
                  <a:pt x="3440" y="85"/>
                  <a:pt x="3504" y="121"/>
                </a:cubicBezTo>
                <a:cubicBezTo>
                  <a:pt x="3568" y="157"/>
                  <a:pt x="3644" y="208"/>
                  <a:pt x="3712" y="249"/>
                </a:cubicBezTo>
                <a:cubicBezTo>
                  <a:pt x="3780" y="290"/>
                  <a:pt x="3845" y="334"/>
                  <a:pt x="3912" y="369"/>
                </a:cubicBezTo>
                <a:cubicBezTo>
                  <a:pt x="3979" y="404"/>
                  <a:pt x="4047" y="434"/>
                  <a:pt x="4112" y="457"/>
                </a:cubicBezTo>
                <a:cubicBezTo>
                  <a:pt x="4177" y="480"/>
                  <a:pt x="4240" y="504"/>
                  <a:pt x="4304" y="505"/>
                </a:cubicBezTo>
                <a:cubicBezTo>
                  <a:pt x="4368" y="506"/>
                  <a:pt x="4431" y="488"/>
                  <a:pt x="4496" y="465"/>
                </a:cubicBezTo>
                <a:cubicBezTo>
                  <a:pt x="4561" y="442"/>
                  <a:pt x="4631" y="405"/>
                  <a:pt x="4696" y="369"/>
                </a:cubicBezTo>
                <a:cubicBezTo>
                  <a:pt x="4761" y="333"/>
                  <a:pt x="4829" y="290"/>
                  <a:pt x="4888" y="249"/>
                </a:cubicBezTo>
                <a:cubicBezTo>
                  <a:pt x="4947" y="208"/>
                  <a:pt x="5023" y="142"/>
                  <a:pt x="5048" y="1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 flipV="1">
            <a:off x="990600" y="3919538"/>
            <a:ext cx="7708900" cy="804862"/>
          </a:xfrm>
          <a:custGeom>
            <a:avLst/>
            <a:gdLst>
              <a:gd name="T0" fmla="*/ 0 w 4856"/>
              <a:gd name="T1" fmla="*/ 371 h 507"/>
              <a:gd name="T2" fmla="*/ 96 w 4856"/>
              <a:gd name="T3" fmla="*/ 251 h 507"/>
              <a:gd name="T4" fmla="*/ 200 w 4856"/>
              <a:gd name="T5" fmla="*/ 123 h 507"/>
              <a:gd name="T6" fmla="*/ 288 w 4856"/>
              <a:gd name="T7" fmla="*/ 27 h 507"/>
              <a:gd name="T8" fmla="*/ 384 w 4856"/>
              <a:gd name="T9" fmla="*/ 3 h 507"/>
              <a:gd name="T10" fmla="*/ 488 w 4856"/>
              <a:gd name="T11" fmla="*/ 27 h 507"/>
              <a:gd name="T12" fmla="*/ 592 w 4856"/>
              <a:gd name="T13" fmla="*/ 123 h 507"/>
              <a:gd name="T14" fmla="*/ 688 w 4856"/>
              <a:gd name="T15" fmla="*/ 251 h 507"/>
              <a:gd name="T16" fmla="*/ 792 w 4856"/>
              <a:gd name="T17" fmla="*/ 371 h 507"/>
              <a:gd name="T18" fmla="*/ 880 w 4856"/>
              <a:gd name="T19" fmla="*/ 475 h 507"/>
              <a:gd name="T20" fmla="*/ 984 w 4856"/>
              <a:gd name="T21" fmla="*/ 507 h 507"/>
              <a:gd name="T22" fmla="*/ 1072 w 4856"/>
              <a:gd name="T23" fmla="*/ 475 h 507"/>
              <a:gd name="T24" fmla="*/ 1176 w 4856"/>
              <a:gd name="T25" fmla="*/ 371 h 507"/>
              <a:gd name="T26" fmla="*/ 1264 w 4856"/>
              <a:gd name="T27" fmla="*/ 251 h 507"/>
              <a:gd name="T28" fmla="*/ 1376 w 4856"/>
              <a:gd name="T29" fmla="*/ 123 h 507"/>
              <a:gd name="T30" fmla="*/ 1456 w 4856"/>
              <a:gd name="T31" fmla="*/ 43 h 507"/>
              <a:gd name="T32" fmla="*/ 1560 w 4856"/>
              <a:gd name="T33" fmla="*/ 3 h 507"/>
              <a:gd name="T34" fmla="*/ 1656 w 4856"/>
              <a:gd name="T35" fmla="*/ 27 h 507"/>
              <a:gd name="T36" fmla="*/ 1752 w 4856"/>
              <a:gd name="T37" fmla="*/ 123 h 507"/>
              <a:gd name="T38" fmla="*/ 1856 w 4856"/>
              <a:gd name="T39" fmla="*/ 251 h 507"/>
              <a:gd name="T40" fmla="*/ 1960 w 4856"/>
              <a:gd name="T41" fmla="*/ 379 h 507"/>
              <a:gd name="T42" fmla="*/ 2048 w 4856"/>
              <a:gd name="T43" fmla="*/ 475 h 507"/>
              <a:gd name="T44" fmla="*/ 2152 w 4856"/>
              <a:gd name="T45" fmla="*/ 507 h 507"/>
              <a:gd name="T46" fmla="*/ 2256 w 4856"/>
              <a:gd name="T47" fmla="*/ 475 h 507"/>
              <a:gd name="T48" fmla="*/ 2360 w 4856"/>
              <a:gd name="T49" fmla="*/ 371 h 507"/>
              <a:gd name="T50" fmla="*/ 2440 w 4856"/>
              <a:gd name="T51" fmla="*/ 243 h 507"/>
              <a:gd name="T52" fmla="*/ 2552 w 4856"/>
              <a:gd name="T53" fmla="*/ 123 h 507"/>
              <a:gd name="T54" fmla="*/ 2640 w 4856"/>
              <a:gd name="T55" fmla="*/ 35 h 507"/>
              <a:gd name="T56" fmla="*/ 2736 w 4856"/>
              <a:gd name="T57" fmla="*/ 3 h 507"/>
              <a:gd name="T58" fmla="*/ 2840 w 4856"/>
              <a:gd name="T59" fmla="*/ 35 h 507"/>
              <a:gd name="T60" fmla="*/ 2936 w 4856"/>
              <a:gd name="T61" fmla="*/ 123 h 507"/>
              <a:gd name="T62" fmla="*/ 3032 w 4856"/>
              <a:gd name="T63" fmla="*/ 251 h 507"/>
              <a:gd name="T64" fmla="*/ 3128 w 4856"/>
              <a:gd name="T65" fmla="*/ 379 h 507"/>
              <a:gd name="T66" fmla="*/ 3216 w 4856"/>
              <a:gd name="T67" fmla="*/ 475 h 507"/>
              <a:gd name="T68" fmla="*/ 3320 w 4856"/>
              <a:gd name="T69" fmla="*/ 507 h 507"/>
              <a:gd name="T70" fmla="*/ 3416 w 4856"/>
              <a:gd name="T71" fmla="*/ 475 h 507"/>
              <a:gd name="T72" fmla="*/ 3528 w 4856"/>
              <a:gd name="T73" fmla="*/ 371 h 507"/>
              <a:gd name="T74" fmla="*/ 3616 w 4856"/>
              <a:gd name="T75" fmla="*/ 243 h 507"/>
              <a:gd name="T76" fmla="*/ 3712 w 4856"/>
              <a:gd name="T77" fmla="*/ 123 h 507"/>
              <a:gd name="T78" fmla="*/ 3816 w 4856"/>
              <a:gd name="T79" fmla="*/ 35 h 507"/>
              <a:gd name="T80" fmla="*/ 3912 w 4856"/>
              <a:gd name="T81" fmla="*/ 3 h 507"/>
              <a:gd name="T82" fmla="*/ 4008 w 4856"/>
              <a:gd name="T83" fmla="*/ 35 h 507"/>
              <a:gd name="T84" fmla="*/ 4104 w 4856"/>
              <a:gd name="T85" fmla="*/ 123 h 507"/>
              <a:gd name="T86" fmla="*/ 4200 w 4856"/>
              <a:gd name="T87" fmla="*/ 251 h 507"/>
              <a:gd name="T88" fmla="*/ 4296 w 4856"/>
              <a:gd name="T89" fmla="*/ 371 h 507"/>
              <a:gd name="T90" fmla="*/ 4400 w 4856"/>
              <a:gd name="T91" fmla="*/ 467 h 507"/>
              <a:gd name="T92" fmla="*/ 4504 w 4856"/>
              <a:gd name="T93" fmla="*/ 499 h 507"/>
              <a:gd name="T94" fmla="*/ 4592 w 4856"/>
              <a:gd name="T95" fmla="*/ 467 h 507"/>
              <a:gd name="T96" fmla="*/ 4688 w 4856"/>
              <a:gd name="T97" fmla="*/ 371 h 507"/>
              <a:gd name="T98" fmla="*/ 4792 w 4856"/>
              <a:gd name="T99" fmla="*/ 243 h 507"/>
              <a:gd name="T100" fmla="*/ 4856 w 4856"/>
              <a:gd name="T101" fmla="*/ 123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56" h="507">
                <a:moveTo>
                  <a:pt x="0" y="371"/>
                </a:moveTo>
                <a:cubicBezTo>
                  <a:pt x="31" y="331"/>
                  <a:pt x="63" y="292"/>
                  <a:pt x="96" y="251"/>
                </a:cubicBezTo>
                <a:cubicBezTo>
                  <a:pt x="129" y="210"/>
                  <a:pt x="168" y="160"/>
                  <a:pt x="200" y="123"/>
                </a:cubicBezTo>
                <a:cubicBezTo>
                  <a:pt x="232" y="86"/>
                  <a:pt x="257" y="47"/>
                  <a:pt x="288" y="27"/>
                </a:cubicBezTo>
                <a:cubicBezTo>
                  <a:pt x="319" y="7"/>
                  <a:pt x="351" y="3"/>
                  <a:pt x="384" y="3"/>
                </a:cubicBezTo>
                <a:cubicBezTo>
                  <a:pt x="417" y="3"/>
                  <a:pt x="453" y="7"/>
                  <a:pt x="488" y="27"/>
                </a:cubicBezTo>
                <a:cubicBezTo>
                  <a:pt x="523" y="47"/>
                  <a:pt x="559" y="86"/>
                  <a:pt x="592" y="123"/>
                </a:cubicBezTo>
                <a:cubicBezTo>
                  <a:pt x="625" y="160"/>
                  <a:pt x="655" y="210"/>
                  <a:pt x="688" y="251"/>
                </a:cubicBezTo>
                <a:cubicBezTo>
                  <a:pt x="721" y="292"/>
                  <a:pt x="760" y="334"/>
                  <a:pt x="792" y="371"/>
                </a:cubicBezTo>
                <a:cubicBezTo>
                  <a:pt x="824" y="408"/>
                  <a:pt x="848" y="452"/>
                  <a:pt x="880" y="475"/>
                </a:cubicBezTo>
                <a:cubicBezTo>
                  <a:pt x="912" y="498"/>
                  <a:pt x="952" y="507"/>
                  <a:pt x="984" y="507"/>
                </a:cubicBezTo>
                <a:cubicBezTo>
                  <a:pt x="1016" y="507"/>
                  <a:pt x="1040" y="498"/>
                  <a:pt x="1072" y="475"/>
                </a:cubicBezTo>
                <a:cubicBezTo>
                  <a:pt x="1104" y="452"/>
                  <a:pt x="1144" y="408"/>
                  <a:pt x="1176" y="371"/>
                </a:cubicBezTo>
                <a:cubicBezTo>
                  <a:pt x="1208" y="334"/>
                  <a:pt x="1231" y="292"/>
                  <a:pt x="1264" y="251"/>
                </a:cubicBezTo>
                <a:cubicBezTo>
                  <a:pt x="1297" y="210"/>
                  <a:pt x="1344" y="158"/>
                  <a:pt x="1376" y="123"/>
                </a:cubicBezTo>
                <a:cubicBezTo>
                  <a:pt x="1408" y="88"/>
                  <a:pt x="1425" y="63"/>
                  <a:pt x="1456" y="43"/>
                </a:cubicBezTo>
                <a:cubicBezTo>
                  <a:pt x="1487" y="23"/>
                  <a:pt x="1527" y="6"/>
                  <a:pt x="1560" y="3"/>
                </a:cubicBezTo>
                <a:cubicBezTo>
                  <a:pt x="1593" y="0"/>
                  <a:pt x="1624" y="7"/>
                  <a:pt x="1656" y="27"/>
                </a:cubicBezTo>
                <a:cubicBezTo>
                  <a:pt x="1688" y="47"/>
                  <a:pt x="1719" y="86"/>
                  <a:pt x="1752" y="123"/>
                </a:cubicBezTo>
                <a:cubicBezTo>
                  <a:pt x="1785" y="160"/>
                  <a:pt x="1821" y="208"/>
                  <a:pt x="1856" y="251"/>
                </a:cubicBezTo>
                <a:cubicBezTo>
                  <a:pt x="1891" y="294"/>
                  <a:pt x="1928" y="342"/>
                  <a:pt x="1960" y="379"/>
                </a:cubicBezTo>
                <a:cubicBezTo>
                  <a:pt x="1992" y="416"/>
                  <a:pt x="2016" y="454"/>
                  <a:pt x="2048" y="475"/>
                </a:cubicBezTo>
                <a:cubicBezTo>
                  <a:pt x="2080" y="496"/>
                  <a:pt x="2117" y="507"/>
                  <a:pt x="2152" y="507"/>
                </a:cubicBezTo>
                <a:cubicBezTo>
                  <a:pt x="2187" y="507"/>
                  <a:pt x="2221" y="498"/>
                  <a:pt x="2256" y="475"/>
                </a:cubicBezTo>
                <a:cubicBezTo>
                  <a:pt x="2291" y="452"/>
                  <a:pt x="2329" y="410"/>
                  <a:pt x="2360" y="371"/>
                </a:cubicBezTo>
                <a:cubicBezTo>
                  <a:pt x="2391" y="332"/>
                  <a:pt x="2408" y="284"/>
                  <a:pt x="2440" y="243"/>
                </a:cubicBezTo>
                <a:cubicBezTo>
                  <a:pt x="2472" y="202"/>
                  <a:pt x="2519" y="158"/>
                  <a:pt x="2552" y="123"/>
                </a:cubicBezTo>
                <a:cubicBezTo>
                  <a:pt x="2585" y="88"/>
                  <a:pt x="2609" y="55"/>
                  <a:pt x="2640" y="35"/>
                </a:cubicBezTo>
                <a:cubicBezTo>
                  <a:pt x="2671" y="15"/>
                  <a:pt x="2703" y="3"/>
                  <a:pt x="2736" y="3"/>
                </a:cubicBezTo>
                <a:cubicBezTo>
                  <a:pt x="2769" y="3"/>
                  <a:pt x="2807" y="15"/>
                  <a:pt x="2840" y="35"/>
                </a:cubicBezTo>
                <a:cubicBezTo>
                  <a:pt x="2873" y="55"/>
                  <a:pt x="2904" y="87"/>
                  <a:pt x="2936" y="123"/>
                </a:cubicBezTo>
                <a:cubicBezTo>
                  <a:pt x="2968" y="159"/>
                  <a:pt x="3000" y="208"/>
                  <a:pt x="3032" y="251"/>
                </a:cubicBezTo>
                <a:cubicBezTo>
                  <a:pt x="3064" y="294"/>
                  <a:pt x="3097" y="342"/>
                  <a:pt x="3128" y="379"/>
                </a:cubicBezTo>
                <a:cubicBezTo>
                  <a:pt x="3159" y="416"/>
                  <a:pt x="3184" y="454"/>
                  <a:pt x="3216" y="475"/>
                </a:cubicBezTo>
                <a:cubicBezTo>
                  <a:pt x="3248" y="496"/>
                  <a:pt x="3287" y="507"/>
                  <a:pt x="3320" y="507"/>
                </a:cubicBezTo>
                <a:cubicBezTo>
                  <a:pt x="3353" y="507"/>
                  <a:pt x="3381" y="498"/>
                  <a:pt x="3416" y="475"/>
                </a:cubicBezTo>
                <a:cubicBezTo>
                  <a:pt x="3451" y="452"/>
                  <a:pt x="3495" y="410"/>
                  <a:pt x="3528" y="371"/>
                </a:cubicBezTo>
                <a:cubicBezTo>
                  <a:pt x="3561" y="332"/>
                  <a:pt x="3585" y="284"/>
                  <a:pt x="3616" y="243"/>
                </a:cubicBezTo>
                <a:cubicBezTo>
                  <a:pt x="3647" y="202"/>
                  <a:pt x="3679" y="158"/>
                  <a:pt x="3712" y="123"/>
                </a:cubicBezTo>
                <a:cubicBezTo>
                  <a:pt x="3745" y="88"/>
                  <a:pt x="3783" y="55"/>
                  <a:pt x="3816" y="35"/>
                </a:cubicBezTo>
                <a:cubicBezTo>
                  <a:pt x="3849" y="15"/>
                  <a:pt x="3880" y="3"/>
                  <a:pt x="3912" y="3"/>
                </a:cubicBezTo>
                <a:cubicBezTo>
                  <a:pt x="3944" y="3"/>
                  <a:pt x="3976" y="15"/>
                  <a:pt x="4008" y="35"/>
                </a:cubicBezTo>
                <a:cubicBezTo>
                  <a:pt x="4040" y="55"/>
                  <a:pt x="4072" y="87"/>
                  <a:pt x="4104" y="123"/>
                </a:cubicBezTo>
                <a:cubicBezTo>
                  <a:pt x="4136" y="159"/>
                  <a:pt x="4168" y="210"/>
                  <a:pt x="4200" y="251"/>
                </a:cubicBezTo>
                <a:cubicBezTo>
                  <a:pt x="4232" y="292"/>
                  <a:pt x="4263" y="335"/>
                  <a:pt x="4296" y="371"/>
                </a:cubicBezTo>
                <a:cubicBezTo>
                  <a:pt x="4329" y="407"/>
                  <a:pt x="4365" y="446"/>
                  <a:pt x="4400" y="467"/>
                </a:cubicBezTo>
                <a:cubicBezTo>
                  <a:pt x="4435" y="488"/>
                  <a:pt x="4472" y="499"/>
                  <a:pt x="4504" y="499"/>
                </a:cubicBezTo>
                <a:cubicBezTo>
                  <a:pt x="4536" y="499"/>
                  <a:pt x="4561" y="488"/>
                  <a:pt x="4592" y="467"/>
                </a:cubicBezTo>
                <a:cubicBezTo>
                  <a:pt x="4623" y="446"/>
                  <a:pt x="4655" y="408"/>
                  <a:pt x="4688" y="371"/>
                </a:cubicBezTo>
                <a:cubicBezTo>
                  <a:pt x="4721" y="334"/>
                  <a:pt x="4764" y="284"/>
                  <a:pt x="4792" y="243"/>
                </a:cubicBezTo>
                <a:cubicBezTo>
                  <a:pt x="4820" y="202"/>
                  <a:pt x="4838" y="162"/>
                  <a:pt x="4856" y="12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85800" y="3906838"/>
            <a:ext cx="7708900" cy="804862"/>
          </a:xfrm>
          <a:custGeom>
            <a:avLst/>
            <a:gdLst>
              <a:gd name="T0" fmla="*/ 0 w 4856"/>
              <a:gd name="T1" fmla="*/ 371 h 507"/>
              <a:gd name="T2" fmla="*/ 96 w 4856"/>
              <a:gd name="T3" fmla="*/ 251 h 507"/>
              <a:gd name="T4" fmla="*/ 200 w 4856"/>
              <a:gd name="T5" fmla="*/ 123 h 507"/>
              <a:gd name="T6" fmla="*/ 288 w 4856"/>
              <a:gd name="T7" fmla="*/ 27 h 507"/>
              <a:gd name="T8" fmla="*/ 384 w 4856"/>
              <a:gd name="T9" fmla="*/ 3 h 507"/>
              <a:gd name="T10" fmla="*/ 488 w 4856"/>
              <a:gd name="T11" fmla="*/ 27 h 507"/>
              <a:gd name="T12" fmla="*/ 592 w 4856"/>
              <a:gd name="T13" fmla="*/ 123 h 507"/>
              <a:gd name="T14" fmla="*/ 688 w 4856"/>
              <a:gd name="T15" fmla="*/ 251 h 507"/>
              <a:gd name="T16" fmla="*/ 792 w 4856"/>
              <a:gd name="T17" fmla="*/ 371 h 507"/>
              <a:gd name="T18" fmla="*/ 880 w 4856"/>
              <a:gd name="T19" fmla="*/ 475 h 507"/>
              <a:gd name="T20" fmla="*/ 984 w 4856"/>
              <a:gd name="T21" fmla="*/ 507 h 507"/>
              <a:gd name="T22" fmla="*/ 1072 w 4856"/>
              <a:gd name="T23" fmla="*/ 475 h 507"/>
              <a:gd name="T24" fmla="*/ 1176 w 4856"/>
              <a:gd name="T25" fmla="*/ 371 h 507"/>
              <a:gd name="T26" fmla="*/ 1264 w 4856"/>
              <a:gd name="T27" fmla="*/ 251 h 507"/>
              <a:gd name="T28" fmla="*/ 1376 w 4856"/>
              <a:gd name="T29" fmla="*/ 123 h 507"/>
              <a:gd name="T30" fmla="*/ 1456 w 4856"/>
              <a:gd name="T31" fmla="*/ 43 h 507"/>
              <a:gd name="T32" fmla="*/ 1560 w 4856"/>
              <a:gd name="T33" fmla="*/ 3 h 507"/>
              <a:gd name="T34" fmla="*/ 1656 w 4856"/>
              <a:gd name="T35" fmla="*/ 27 h 507"/>
              <a:gd name="T36" fmla="*/ 1752 w 4856"/>
              <a:gd name="T37" fmla="*/ 123 h 507"/>
              <a:gd name="T38" fmla="*/ 1856 w 4856"/>
              <a:gd name="T39" fmla="*/ 251 h 507"/>
              <a:gd name="T40" fmla="*/ 1960 w 4856"/>
              <a:gd name="T41" fmla="*/ 379 h 507"/>
              <a:gd name="T42" fmla="*/ 2048 w 4856"/>
              <a:gd name="T43" fmla="*/ 475 h 507"/>
              <a:gd name="T44" fmla="*/ 2152 w 4856"/>
              <a:gd name="T45" fmla="*/ 507 h 507"/>
              <a:gd name="T46" fmla="*/ 2256 w 4856"/>
              <a:gd name="T47" fmla="*/ 475 h 507"/>
              <a:gd name="T48" fmla="*/ 2360 w 4856"/>
              <a:gd name="T49" fmla="*/ 371 h 507"/>
              <a:gd name="T50" fmla="*/ 2440 w 4856"/>
              <a:gd name="T51" fmla="*/ 243 h 507"/>
              <a:gd name="T52" fmla="*/ 2552 w 4856"/>
              <a:gd name="T53" fmla="*/ 123 h 507"/>
              <a:gd name="T54" fmla="*/ 2640 w 4856"/>
              <a:gd name="T55" fmla="*/ 35 h 507"/>
              <a:gd name="T56" fmla="*/ 2736 w 4856"/>
              <a:gd name="T57" fmla="*/ 3 h 507"/>
              <a:gd name="T58" fmla="*/ 2840 w 4856"/>
              <a:gd name="T59" fmla="*/ 35 h 507"/>
              <a:gd name="T60" fmla="*/ 2936 w 4856"/>
              <a:gd name="T61" fmla="*/ 123 h 507"/>
              <a:gd name="T62" fmla="*/ 3032 w 4856"/>
              <a:gd name="T63" fmla="*/ 251 h 507"/>
              <a:gd name="T64" fmla="*/ 3128 w 4856"/>
              <a:gd name="T65" fmla="*/ 379 h 507"/>
              <a:gd name="T66" fmla="*/ 3216 w 4856"/>
              <a:gd name="T67" fmla="*/ 475 h 507"/>
              <a:gd name="T68" fmla="*/ 3320 w 4856"/>
              <a:gd name="T69" fmla="*/ 507 h 507"/>
              <a:gd name="T70" fmla="*/ 3416 w 4856"/>
              <a:gd name="T71" fmla="*/ 475 h 507"/>
              <a:gd name="T72" fmla="*/ 3528 w 4856"/>
              <a:gd name="T73" fmla="*/ 371 h 507"/>
              <a:gd name="T74" fmla="*/ 3616 w 4856"/>
              <a:gd name="T75" fmla="*/ 243 h 507"/>
              <a:gd name="T76" fmla="*/ 3712 w 4856"/>
              <a:gd name="T77" fmla="*/ 123 h 507"/>
              <a:gd name="T78" fmla="*/ 3816 w 4856"/>
              <a:gd name="T79" fmla="*/ 35 h 507"/>
              <a:gd name="T80" fmla="*/ 3912 w 4856"/>
              <a:gd name="T81" fmla="*/ 3 h 507"/>
              <a:gd name="T82" fmla="*/ 4008 w 4856"/>
              <a:gd name="T83" fmla="*/ 35 h 507"/>
              <a:gd name="T84" fmla="*/ 4104 w 4856"/>
              <a:gd name="T85" fmla="*/ 123 h 507"/>
              <a:gd name="T86" fmla="*/ 4200 w 4856"/>
              <a:gd name="T87" fmla="*/ 251 h 507"/>
              <a:gd name="T88" fmla="*/ 4296 w 4856"/>
              <a:gd name="T89" fmla="*/ 371 h 507"/>
              <a:gd name="T90" fmla="*/ 4400 w 4856"/>
              <a:gd name="T91" fmla="*/ 467 h 507"/>
              <a:gd name="T92" fmla="*/ 4504 w 4856"/>
              <a:gd name="T93" fmla="*/ 499 h 507"/>
              <a:gd name="T94" fmla="*/ 4592 w 4856"/>
              <a:gd name="T95" fmla="*/ 467 h 507"/>
              <a:gd name="T96" fmla="*/ 4688 w 4856"/>
              <a:gd name="T97" fmla="*/ 371 h 507"/>
              <a:gd name="T98" fmla="*/ 4792 w 4856"/>
              <a:gd name="T99" fmla="*/ 243 h 507"/>
              <a:gd name="T100" fmla="*/ 4856 w 4856"/>
              <a:gd name="T101" fmla="*/ 123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56" h="507">
                <a:moveTo>
                  <a:pt x="0" y="371"/>
                </a:moveTo>
                <a:cubicBezTo>
                  <a:pt x="31" y="331"/>
                  <a:pt x="63" y="292"/>
                  <a:pt x="96" y="251"/>
                </a:cubicBezTo>
                <a:cubicBezTo>
                  <a:pt x="129" y="210"/>
                  <a:pt x="168" y="160"/>
                  <a:pt x="200" y="123"/>
                </a:cubicBezTo>
                <a:cubicBezTo>
                  <a:pt x="232" y="86"/>
                  <a:pt x="257" y="47"/>
                  <a:pt x="288" y="27"/>
                </a:cubicBezTo>
                <a:cubicBezTo>
                  <a:pt x="319" y="7"/>
                  <a:pt x="351" y="3"/>
                  <a:pt x="384" y="3"/>
                </a:cubicBezTo>
                <a:cubicBezTo>
                  <a:pt x="417" y="3"/>
                  <a:pt x="453" y="7"/>
                  <a:pt x="488" y="27"/>
                </a:cubicBezTo>
                <a:cubicBezTo>
                  <a:pt x="523" y="47"/>
                  <a:pt x="559" y="86"/>
                  <a:pt x="592" y="123"/>
                </a:cubicBezTo>
                <a:cubicBezTo>
                  <a:pt x="625" y="160"/>
                  <a:pt x="655" y="210"/>
                  <a:pt x="688" y="251"/>
                </a:cubicBezTo>
                <a:cubicBezTo>
                  <a:pt x="721" y="292"/>
                  <a:pt x="760" y="334"/>
                  <a:pt x="792" y="371"/>
                </a:cubicBezTo>
                <a:cubicBezTo>
                  <a:pt x="824" y="408"/>
                  <a:pt x="848" y="452"/>
                  <a:pt x="880" y="475"/>
                </a:cubicBezTo>
                <a:cubicBezTo>
                  <a:pt x="912" y="498"/>
                  <a:pt x="952" y="507"/>
                  <a:pt x="984" y="507"/>
                </a:cubicBezTo>
                <a:cubicBezTo>
                  <a:pt x="1016" y="507"/>
                  <a:pt x="1040" y="498"/>
                  <a:pt x="1072" y="475"/>
                </a:cubicBezTo>
                <a:cubicBezTo>
                  <a:pt x="1104" y="452"/>
                  <a:pt x="1144" y="408"/>
                  <a:pt x="1176" y="371"/>
                </a:cubicBezTo>
                <a:cubicBezTo>
                  <a:pt x="1208" y="334"/>
                  <a:pt x="1231" y="292"/>
                  <a:pt x="1264" y="251"/>
                </a:cubicBezTo>
                <a:cubicBezTo>
                  <a:pt x="1297" y="210"/>
                  <a:pt x="1344" y="158"/>
                  <a:pt x="1376" y="123"/>
                </a:cubicBezTo>
                <a:cubicBezTo>
                  <a:pt x="1408" y="88"/>
                  <a:pt x="1425" y="63"/>
                  <a:pt x="1456" y="43"/>
                </a:cubicBezTo>
                <a:cubicBezTo>
                  <a:pt x="1487" y="23"/>
                  <a:pt x="1527" y="6"/>
                  <a:pt x="1560" y="3"/>
                </a:cubicBezTo>
                <a:cubicBezTo>
                  <a:pt x="1593" y="0"/>
                  <a:pt x="1624" y="7"/>
                  <a:pt x="1656" y="27"/>
                </a:cubicBezTo>
                <a:cubicBezTo>
                  <a:pt x="1688" y="47"/>
                  <a:pt x="1719" y="86"/>
                  <a:pt x="1752" y="123"/>
                </a:cubicBezTo>
                <a:cubicBezTo>
                  <a:pt x="1785" y="160"/>
                  <a:pt x="1821" y="208"/>
                  <a:pt x="1856" y="251"/>
                </a:cubicBezTo>
                <a:cubicBezTo>
                  <a:pt x="1891" y="294"/>
                  <a:pt x="1928" y="342"/>
                  <a:pt x="1960" y="379"/>
                </a:cubicBezTo>
                <a:cubicBezTo>
                  <a:pt x="1992" y="416"/>
                  <a:pt x="2016" y="454"/>
                  <a:pt x="2048" y="475"/>
                </a:cubicBezTo>
                <a:cubicBezTo>
                  <a:pt x="2080" y="496"/>
                  <a:pt x="2117" y="507"/>
                  <a:pt x="2152" y="507"/>
                </a:cubicBezTo>
                <a:cubicBezTo>
                  <a:pt x="2187" y="507"/>
                  <a:pt x="2221" y="498"/>
                  <a:pt x="2256" y="475"/>
                </a:cubicBezTo>
                <a:cubicBezTo>
                  <a:pt x="2291" y="452"/>
                  <a:pt x="2329" y="410"/>
                  <a:pt x="2360" y="371"/>
                </a:cubicBezTo>
                <a:cubicBezTo>
                  <a:pt x="2391" y="332"/>
                  <a:pt x="2408" y="284"/>
                  <a:pt x="2440" y="243"/>
                </a:cubicBezTo>
                <a:cubicBezTo>
                  <a:pt x="2472" y="202"/>
                  <a:pt x="2519" y="158"/>
                  <a:pt x="2552" y="123"/>
                </a:cubicBezTo>
                <a:cubicBezTo>
                  <a:pt x="2585" y="88"/>
                  <a:pt x="2609" y="55"/>
                  <a:pt x="2640" y="35"/>
                </a:cubicBezTo>
                <a:cubicBezTo>
                  <a:pt x="2671" y="15"/>
                  <a:pt x="2703" y="3"/>
                  <a:pt x="2736" y="3"/>
                </a:cubicBezTo>
                <a:cubicBezTo>
                  <a:pt x="2769" y="3"/>
                  <a:pt x="2807" y="15"/>
                  <a:pt x="2840" y="35"/>
                </a:cubicBezTo>
                <a:cubicBezTo>
                  <a:pt x="2873" y="55"/>
                  <a:pt x="2904" y="87"/>
                  <a:pt x="2936" y="123"/>
                </a:cubicBezTo>
                <a:cubicBezTo>
                  <a:pt x="2968" y="159"/>
                  <a:pt x="3000" y="208"/>
                  <a:pt x="3032" y="251"/>
                </a:cubicBezTo>
                <a:cubicBezTo>
                  <a:pt x="3064" y="294"/>
                  <a:pt x="3097" y="342"/>
                  <a:pt x="3128" y="379"/>
                </a:cubicBezTo>
                <a:cubicBezTo>
                  <a:pt x="3159" y="416"/>
                  <a:pt x="3184" y="454"/>
                  <a:pt x="3216" y="475"/>
                </a:cubicBezTo>
                <a:cubicBezTo>
                  <a:pt x="3248" y="496"/>
                  <a:pt x="3287" y="507"/>
                  <a:pt x="3320" y="507"/>
                </a:cubicBezTo>
                <a:cubicBezTo>
                  <a:pt x="3353" y="507"/>
                  <a:pt x="3381" y="498"/>
                  <a:pt x="3416" y="475"/>
                </a:cubicBezTo>
                <a:cubicBezTo>
                  <a:pt x="3451" y="452"/>
                  <a:pt x="3495" y="410"/>
                  <a:pt x="3528" y="371"/>
                </a:cubicBezTo>
                <a:cubicBezTo>
                  <a:pt x="3561" y="332"/>
                  <a:pt x="3585" y="284"/>
                  <a:pt x="3616" y="243"/>
                </a:cubicBezTo>
                <a:cubicBezTo>
                  <a:pt x="3647" y="202"/>
                  <a:pt x="3679" y="158"/>
                  <a:pt x="3712" y="123"/>
                </a:cubicBezTo>
                <a:cubicBezTo>
                  <a:pt x="3745" y="88"/>
                  <a:pt x="3783" y="55"/>
                  <a:pt x="3816" y="35"/>
                </a:cubicBezTo>
                <a:cubicBezTo>
                  <a:pt x="3849" y="15"/>
                  <a:pt x="3880" y="3"/>
                  <a:pt x="3912" y="3"/>
                </a:cubicBezTo>
                <a:cubicBezTo>
                  <a:pt x="3944" y="3"/>
                  <a:pt x="3976" y="15"/>
                  <a:pt x="4008" y="35"/>
                </a:cubicBezTo>
                <a:cubicBezTo>
                  <a:pt x="4040" y="55"/>
                  <a:pt x="4072" y="87"/>
                  <a:pt x="4104" y="123"/>
                </a:cubicBezTo>
                <a:cubicBezTo>
                  <a:pt x="4136" y="159"/>
                  <a:pt x="4168" y="210"/>
                  <a:pt x="4200" y="251"/>
                </a:cubicBezTo>
                <a:cubicBezTo>
                  <a:pt x="4232" y="292"/>
                  <a:pt x="4263" y="335"/>
                  <a:pt x="4296" y="371"/>
                </a:cubicBezTo>
                <a:cubicBezTo>
                  <a:pt x="4329" y="407"/>
                  <a:pt x="4365" y="446"/>
                  <a:pt x="4400" y="467"/>
                </a:cubicBezTo>
                <a:cubicBezTo>
                  <a:pt x="4435" y="488"/>
                  <a:pt x="4472" y="499"/>
                  <a:pt x="4504" y="499"/>
                </a:cubicBezTo>
                <a:cubicBezTo>
                  <a:pt x="4536" y="499"/>
                  <a:pt x="4561" y="488"/>
                  <a:pt x="4592" y="467"/>
                </a:cubicBezTo>
                <a:cubicBezTo>
                  <a:pt x="4623" y="446"/>
                  <a:pt x="4655" y="408"/>
                  <a:pt x="4688" y="371"/>
                </a:cubicBezTo>
                <a:cubicBezTo>
                  <a:pt x="4721" y="334"/>
                  <a:pt x="4764" y="284"/>
                  <a:pt x="4792" y="243"/>
                </a:cubicBezTo>
                <a:cubicBezTo>
                  <a:pt x="4820" y="202"/>
                  <a:pt x="4838" y="162"/>
                  <a:pt x="4856" y="123"/>
                </a:cubicBezTo>
              </a:path>
            </a:pathLst>
          </a:custGeom>
          <a:noFill/>
          <a:ln w="38100" cmpd="sng">
            <a:solidFill>
              <a:srgbClr val="9105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859338"/>
            <a:ext cx="1560512" cy="1693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7800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-0.06111 -7.40741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  <p:bldP spid="43015" grpId="0" animBg="1"/>
      <p:bldP spid="430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11198"/>
          </a:xfrm>
        </p:spPr>
        <p:txBody>
          <a:bodyPr/>
          <a:lstStyle/>
          <a:p>
            <a:r>
              <a:rPr lang="ru-RU" dirty="0" smtClean="0"/>
              <a:t>Домашнее   задание: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071678"/>
            <a:ext cx="2448520" cy="3979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071810"/>
            <a:ext cx="2195512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1357298"/>
            <a:ext cx="5286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п. 7, №65(б, в), </a:t>
            </a:r>
          </a:p>
          <a:p>
            <a:pPr algn="ctr"/>
            <a:r>
              <a:rPr lang="ru-RU" sz="4400" dirty="0" smtClean="0"/>
              <a:t>        № 679(</a:t>
            </a:r>
            <a:r>
              <a:rPr lang="ru-RU" sz="4400" dirty="0" err="1" smtClean="0"/>
              <a:t>г,д,е</a:t>
            </a:r>
            <a:r>
              <a:rPr lang="ru-RU" sz="4400" dirty="0" smtClean="0"/>
              <a:t>)</a:t>
            </a:r>
            <a:endParaRPr lang="ru-RU" sz="4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7772400" cy="4434284"/>
          </a:xfrm>
        </p:spPr>
        <p:txBody>
          <a:bodyPr/>
          <a:lstStyle/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endParaRPr lang="en-US" sz="3600" b="1" dirty="0" smtClean="0">
              <a:solidFill>
                <a:schemeClr val="tx1"/>
              </a:solidFill>
            </a:endParaRPr>
          </a:p>
          <a:p>
            <a:pPr algn="ctr"/>
            <a:endParaRPr lang="en-US" sz="5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54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5400" b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5400" b="1" u="sng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5400" b="1" u="sng" dirty="0" smtClean="0">
                <a:solidFill>
                  <a:schemeClr val="tx2">
                    <a:lumMod val="75000"/>
                  </a:schemeClr>
                </a:solidFill>
              </a:rPr>
              <a:t>Итог урока</a:t>
            </a:r>
            <a:endParaRPr lang="ru-RU" sz="5400" u="sng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en-US" sz="36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92D050"/>
                </a:solidFill>
              </a:rPr>
              <a:t>Дружить </a:t>
            </a:r>
            <a:r>
              <a:rPr lang="ru-RU" sz="3600" b="1" dirty="0">
                <a:solidFill>
                  <a:srgbClr val="92D050"/>
                </a:solidFill>
              </a:rPr>
              <a:t>наукам можно вечно, </a:t>
            </a:r>
            <a:endParaRPr lang="ru-RU" sz="3600" dirty="0">
              <a:solidFill>
                <a:srgbClr val="92D050"/>
              </a:solidFill>
            </a:endParaRPr>
          </a:p>
          <a:p>
            <a:pPr algn="ctr"/>
            <a:r>
              <a:rPr lang="ru-RU" sz="3600" b="1" dirty="0">
                <a:solidFill>
                  <a:srgbClr val="00B0F0"/>
                </a:solidFill>
              </a:rPr>
              <a:t>Вселенная, ведь бесконечна!</a:t>
            </a:r>
            <a:endParaRPr lang="ru-RU" sz="3600" dirty="0">
              <a:solidFill>
                <a:srgbClr val="00B0F0"/>
              </a:solidFill>
            </a:endParaRP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Спасибо всем Вам за урок.</a:t>
            </a:r>
            <a:endParaRPr lang="ru-RU" sz="3600" dirty="0">
              <a:solidFill>
                <a:srgbClr val="7030A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А главное,  чтоб был он впрок.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27249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683568" y="1563957"/>
            <a:ext cx="8229600" cy="4536504"/>
          </a:xfrm>
        </p:spPr>
        <p:txBody>
          <a:bodyPr lIns="92160" tIns="46080" rIns="92160" bIns="46080" anchor="b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rgbClr val="F9381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3600" b="1" dirty="0" smtClean="0">
                <a:solidFill>
                  <a:srgbClr val="F9381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ru-RU" sz="3600" b="1" dirty="0" smtClean="0">
              <a:solidFill>
                <a:srgbClr val="F9381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642910" y="1988841"/>
            <a:ext cx="3785074" cy="3528392"/>
          </a:xfrm>
          <a:blipFill rotWithShape="1">
            <a:blip r:embed="rId3" cstate="print"/>
            <a:stretch>
              <a:fillRect l="-805" t="-1382" r="-161"/>
            </a:stretch>
          </a:blipFill>
        </p:spPr>
        <p:txBody>
          <a:bodyPr/>
          <a:lstStyle/>
          <a:p>
            <a:pPr lvl="7"/>
            <a:r>
              <a:rPr lang="ru-RU" dirty="0">
                <a:noFill/>
              </a:rPr>
              <a:t> </a:t>
            </a:r>
            <a:r>
              <a:rPr lang="en-US" dirty="0" err="1" smtClean="0">
                <a:noFill/>
              </a:rPr>
              <a:t>kkkkkkkkkmm</a:t>
            </a:r>
            <a:r>
              <a:rPr lang="en-US" dirty="0" smtClean="0">
                <a:noFill/>
              </a:rPr>
              <a:t>  </a:t>
            </a:r>
            <a:endParaRPr lang="ru-RU" dirty="0">
              <a:noFill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Объект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499992" y="1988841"/>
                <a:ext cx="4104456" cy="324036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ru-RU" sz="2400" u="sng" dirty="0" smtClean="0">
                    <a:solidFill>
                      <a:srgbClr val="002060"/>
                    </a:solidFill>
                  </a:rPr>
                  <a:t>2вариант</a:t>
                </a:r>
                <a:r>
                  <a:rPr lang="ru-RU" sz="1600" dirty="0"/>
                  <a:t>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ru-RU" sz="1600" dirty="0" smtClean="0">
                    <a:solidFill>
                      <a:srgbClr val="FF0000"/>
                    </a:solidFill>
                  </a:rPr>
                  <a:t>Область определения функции  у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solidFill>
                              <a:srgbClr val="FF0000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FF0000"/>
                            </a:solidFill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solidFill>
                              <a:srgbClr val="FF0000"/>
                            </a:solidFill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1600" dirty="0">
                    <a:solidFill>
                      <a:srgbClr val="FF0000"/>
                    </a:solidFill>
                  </a:rPr>
                  <a:t>  является </a:t>
                </a:r>
                <a:r>
                  <a:rPr lang="ru-RU" sz="1600" dirty="0" smtClean="0">
                    <a:solidFill>
                      <a:srgbClr val="FF0000"/>
                    </a:solidFill>
                  </a:rPr>
                  <a:t>промежуток </a:t>
                </a:r>
                <a:r>
                  <a:rPr lang="ru-RU" sz="1600" dirty="0">
                    <a:solidFill>
                      <a:srgbClr val="FF0000"/>
                    </a:solidFill>
                  </a:rPr>
                  <a:t>( -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FF0000"/>
                        </a:solidFill>
                      </a:rPr>
                      <m:t>∞</m:t>
                    </m:r>
                  </m:oMath>
                </a14:m>
                <a:r>
                  <a:rPr lang="ru-RU" sz="1600" dirty="0">
                    <a:solidFill>
                      <a:srgbClr val="FF0000"/>
                    </a:solidFill>
                  </a:rPr>
                  <a:t>; +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FF0000"/>
                        </a:solidFill>
                      </a:rPr>
                      <m:t>∞</m:t>
                    </m:r>
                  </m:oMath>
                </a14:m>
                <a:r>
                  <a:rPr lang="ru-RU" sz="1600" dirty="0">
                    <a:solidFill>
                      <a:srgbClr val="FF0000"/>
                    </a:solidFill>
                  </a:rPr>
                  <a:t> ).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ru-RU" sz="1600" dirty="0" smtClean="0">
                    <a:solidFill>
                      <a:srgbClr val="92D050"/>
                    </a:solidFill>
                  </a:rPr>
                  <a:t>Область  значений </a:t>
                </a:r>
                <a:r>
                  <a:rPr lang="ru-RU" sz="1600" i="1" dirty="0">
                    <a:solidFill>
                      <a:srgbClr val="92D050"/>
                    </a:solidFill>
                  </a:rPr>
                  <a:t>функции у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solidFill>
                              <a:srgbClr val="92D050"/>
                            </a:solidFill>
                          </a:rPr>
                        </m:ctrlPr>
                      </m:funcPr>
                      <m:fName>
                        <m:r>
                          <a:rPr lang="ru-RU" sz="1600" i="1">
                            <a:solidFill>
                              <a:srgbClr val="92D050"/>
                            </a:solidFill>
                          </a:rPr>
                          <m:t>𝑐𝑜𝑠</m:t>
                        </m:r>
                      </m:fName>
                      <m:e>
                        <m:r>
                          <a:rPr lang="ru-RU" sz="1600" i="1">
                            <a:solidFill>
                              <a:srgbClr val="92D050"/>
                            </a:solidFill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1600" dirty="0">
                    <a:solidFill>
                      <a:srgbClr val="92D050"/>
                    </a:solidFill>
                  </a:rPr>
                  <a:t>      является отрезок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ru-RU" sz="1600" i="1">
                            <a:solidFill>
                              <a:srgbClr val="92D050"/>
                            </a:solidFill>
                          </a:rPr>
                        </m:ctrlPr>
                      </m:dPr>
                      <m:e>
                        <m:r>
                          <a:rPr lang="ru-RU" sz="1600" i="1">
                            <a:solidFill>
                              <a:srgbClr val="92D050"/>
                            </a:solidFill>
                          </a:rPr>
                          <m:t>−1;  1</m:t>
                        </m:r>
                      </m:e>
                    </m:d>
                  </m:oMath>
                </a14:m>
                <a:r>
                  <a:rPr lang="ru-RU" sz="1600" dirty="0">
                    <a:solidFill>
                      <a:srgbClr val="92D050"/>
                    </a:solidFill>
                  </a:rPr>
                  <a:t>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ru-RU" sz="1600" dirty="0" smtClean="0">
                    <a:solidFill>
                      <a:srgbClr val="7030A0"/>
                    </a:solidFill>
                  </a:rPr>
                  <a:t>Период функции  у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solidFill>
                              <a:srgbClr val="7030A0"/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7030A0"/>
                            </a:solidFill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solidFill>
                              <a:srgbClr val="7030A0"/>
                            </a:solidFill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1600" dirty="0">
                    <a:solidFill>
                      <a:srgbClr val="7030A0"/>
                    </a:solidFill>
                  </a:rPr>
                  <a:t>     Т = </a:t>
                </a:r>
                <a14:m>
                  <m:oMath xmlns:m="http://schemas.openxmlformats.org/officeDocument/2006/math">
                    <m:r>
                      <a:rPr lang="ru-RU" sz="1600" i="1">
                        <a:solidFill>
                          <a:srgbClr val="7030A0"/>
                        </a:solidFill>
                      </a:rPr>
                      <m:t>𝜋</m:t>
                    </m:r>
                  </m:oMath>
                </a14:m>
                <a:r>
                  <a:rPr lang="ru-RU" sz="1600" dirty="0">
                    <a:solidFill>
                      <a:srgbClr val="7030A0"/>
                    </a:solidFill>
                  </a:rPr>
                  <a:t>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ru-RU" sz="16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Функция у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cos</m:t>
                        </m:r>
                      </m:fName>
                      <m:e>
                        <m:r>
                          <a:rPr lang="ru-RU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1600" dirty="0">
                    <a:solidFill>
                      <a:schemeClr val="accent6">
                        <a:lumMod val="75000"/>
                      </a:schemeClr>
                    </a:solidFill>
                  </a:rPr>
                  <a:t>    нечётная.</a:t>
                </a:r>
              </a:p>
              <a:p>
                <a:pPr lvl="0">
                  <a:buFont typeface="+mj-lt"/>
                  <a:buAutoNum type="arabicPeriod"/>
                </a:pPr>
                <a:r>
                  <a:rPr lang="ru-RU" sz="1600" dirty="0" smtClean="0">
                    <a:solidFill>
                      <a:srgbClr val="00B0F0"/>
                    </a:solidFill>
                  </a:rPr>
                  <a:t>Минимальное значение функции </a:t>
                </a:r>
                <a:r>
                  <a:rPr lang="ru-RU" sz="1600" i="1" dirty="0">
                    <a:solidFill>
                      <a:srgbClr val="00B0F0"/>
                    </a:solidFill>
                  </a:rPr>
                  <a:t>у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1600" i="1">
                            <a:solidFill>
                              <a:srgbClr val="00B0F0"/>
                            </a:solidFill>
                          </a:rPr>
                        </m:ctrlPr>
                      </m:funcPr>
                      <m:fName>
                        <m:r>
                          <a:rPr lang="ru-RU" sz="1600" i="1">
                            <a:solidFill>
                              <a:srgbClr val="00B0F0"/>
                            </a:solidFill>
                          </a:rPr>
                          <m:t>𝑐𝑜𝑠</m:t>
                        </m:r>
                      </m:fName>
                      <m:e>
                        <m:r>
                          <a:rPr lang="ru-RU" sz="1600" i="1">
                            <a:solidFill>
                              <a:srgbClr val="00B0F0"/>
                            </a:solidFill>
                          </a:rPr>
                          <m:t>х</m:t>
                        </m:r>
                      </m:e>
                    </m:func>
                  </m:oMath>
                </a14:m>
                <a:r>
                  <a:rPr lang="ru-RU" sz="1600" dirty="0">
                    <a:solidFill>
                      <a:srgbClr val="00B0F0"/>
                    </a:solidFill>
                  </a:rPr>
                  <a:t>       равно -1</a:t>
                </a:r>
                <a:r>
                  <a:rPr lang="ru-RU" sz="1600" dirty="0" smtClean="0">
                    <a:solidFill>
                      <a:srgbClr val="00B0F0"/>
                    </a:solidFill>
                  </a:rPr>
                  <a:t>.</a:t>
                </a:r>
                <a:endParaRPr lang="ru-RU" sz="16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499992" y="1988841"/>
                <a:ext cx="4104456" cy="3240360"/>
              </a:xfrm>
              <a:blipFill rotWithShape="1">
                <a:blip r:embed="rId4" cstate="print"/>
                <a:stretch>
                  <a:fillRect l="-743" t="-1504"/>
                </a:stretch>
              </a:blipFill>
            </p:spPr>
            <p:txBody>
              <a:bodyPr/>
              <a:lstStyle/>
              <a:p>
                <a:r>
                  <a:rPr lang="ru-RU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1571604" y="214290"/>
            <a:ext cx="6192688" cy="1125908"/>
          </a:xfrm>
          <a:prstGeom prst="rect">
            <a:avLst/>
          </a:prstGeom>
          <a:solidFill>
            <a:srgbClr val="F8FAA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Графический диктант </a:t>
            </a: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rgbClr val="0000FF"/>
                </a:solidFill>
                <a:ea typeface="Arial Unicode MS" pitchFamily="34" charset="-128"/>
                <a:cs typeface="Arial Unicode MS" pitchFamily="34" charset="-128"/>
              </a:rPr>
              <a:t>(Летучка) </a:t>
            </a:r>
            <a:endParaRPr lang="ru-RU" sz="3200" b="1" dirty="0">
              <a:solidFill>
                <a:srgbClr val="0000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608223" y="1412776"/>
            <a:ext cx="5976664" cy="468053"/>
          </a:xfrm>
          <a:prstGeom prst="rect">
            <a:avLst/>
          </a:prstGeom>
          <a:solidFill>
            <a:srgbClr val="F8FAA4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400" dirty="0" smtClean="0"/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dirty="0" smtClean="0">
                <a:solidFill>
                  <a:srgbClr val="002060"/>
                </a:solidFill>
              </a:rPr>
              <a:t>(</a:t>
            </a:r>
            <a:r>
              <a:rPr lang="ru-RU" sz="1400" dirty="0">
                <a:solidFill>
                  <a:srgbClr val="002060"/>
                </a:solidFill>
              </a:rPr>
              <a:t>Если вы согласны с  утверждением, то  </a:t>
            </a:r>
            <a:r>
              <a:rPr lang="ru-RU" sz="1400" dirty="0" smtClean="0">
                <a:solidFill>
                  <a:srgbClr val="002060"/>
                </a:solidFill>
              </a:rPr>
              <a:t>ставите       </a:t>
            </a:r>
            <a:r>
              <a:rPr lang="ru-RU" sz="1400" dirty="0">
                <a:solidFill>
                  <a:srgbClr val="002060"/>
                </a:solidFill>
              </a:rPr>
              <a:t>, если нет, </a:t>
            </a:r>
            <a:r>
              <a:rPr lang="ru-RU" sz="1400" dirty="0" smtClean="0">
                <a:solidFill>
                  <a:srgbClr val="002060"/>
                </a:solidFill>
              </a:rPr>
              <a:t>то         )</a:t>
            </a:r>
            <a:endParaRPr lang="ru-RU" sz="1400" dirty="0">
              <a:solidFill>
                <a:srgbClr val="002060"/>
              </a:solidFill>
            </a:endParaRPr>
          </a:p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 dirty="0">
              <a:solidFill>
                <a:srgbClr val="00206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6956623"/>
            <a:ext cx="177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6918523"/>
            <a:ext cx="17621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484784"/>
            <a:ext cx="276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1453158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-0.00509 L 0.21042 -0.309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15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09345E-6 L -0.05712 -0.296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-14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 flipV="1">
            <a:off x="4572000" y="1628775"/>
            <a:ext cx="0" cy="5040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250825" y="30686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V="1">
            <a:off x="250825" y="19891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653603" y="34290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50825" y="16287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250825" y="2349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250825" y="4149725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250825" y="4868863"/>
            <a:ext cx="8648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250825" y="52292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 flipV="1">
            <a:off x="250825" y="5927725"/>
            <a:ext cx="8634413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250825" y="66690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5292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5651500" y="1628775"/>
            <a:ext cx="14288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6011863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6372225" y="1557338"/>
            <a:ext cx="15875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6732588" y="1628775"/>
            <a:ext cx="30162" cy="5062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H="1">
            <a:off x="70929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7451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7812088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>
            <a:off x="81724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8532813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4572000" y="1836738"/>
            <a:ext cx="0" cy="5021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3851275" y="1628775"/>
            <a:ext cx="0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H="1">
            <a:off x="3492500" y="16287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3132138" y="16287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7717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1628775"/>
            <a:ext cx="0" cy="5046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2051050" y="1628775"/>
            <a:ext cx="1588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 flipH="1">
            <a:off x="1331913" y="1628775"/>
            <a:ext cx="36512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9715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250825" y="1628775"/>
            <a:ext cx="1588" cy="503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>
            <a:off x="250825" y="37893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H="1">
            <a:off x="16922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 flipH="1" flipV="1">
            <a:off x="8675688" y="4581525"/>
            <a:ext cx="290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cxnSp>
        <p:nvCxnSpPr>
          <p:cNvPr id="97323" name="AutoShape 43"/>
          <p:cNvCxnSpPr>
            <a:cxnSpLocks noChangeShapeType="1"/>
            <a:stCxn id="97288" idx="1"/>
          </p:cNvCxnSpPr>
          <p:nvPr/>
        </p:nvCxnSpPr>
        <p:spPr bwMode="auto">
          <a:xfrm>
            <a:off x="8893175" y="1628775"/>
            <a:ext cx="1588" cy="5030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324" name="Rectangle 44"/>
          <p:cNvSpPr>
            <a:spLocks noChangeArrowheads="1"/>
          </p:cNvSpPr>
          <p:nvPr/>
        </p:nvSpPr>
        <p:spPr bwMode="auto">
          <a:xfrm>
            <a:off x="4211638" y="155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  <a:endParaRPr lang="ru-RU" b="1"/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>
            <a:off x="4932363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 rot="10800000" flipV="1">
            <a:off x="4786313" y="46513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-1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4716463" y="32131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97328" name="Line 48"/>
          <p:cNvSpPr>
            <a:spLocks noChangeShapeType="1"/>
          </p:cNvSpPr>
          <p:nvPr/>
        </p:nvSpPr>
        <p:spPr bwMode="auto">
          <a:xfrm>
            <a:off x="250825" y="2708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9" name="Line 49"/>
          <p:cNvSpPr>
            <a:spLocks noChangeShapeType="1"/>
          </p:cNvSpPr>
          <p:nvPr/>
        </p:nvSpPr>
        <p:spPr bwMode="auto">
          <a:xfrm>
            <a:off x="4427538" y="342900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0" name="Line 50"/>
          <p:cNvSpPr>
            <a:spLocks noChangeShapeType="1"/>
          </p:cNvSpPr>
          <p:nvPr/>
        </p:nvSpPr>
        <p:spPr bwMode="auto">
          <a:xfrm>
            <a:off x="250825" y="4508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1" name="Line 51"/>
          <p:cNvSpPr>
            <a:spLocks noChangeShapeType="1"/>
          </p:cNvSpPr>
          <p:nvPr/>
        </p:nvSpPr>
        <p:spPr bwMode="auto">
          <a:xfrm>
            <a:off x="4211638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4427538" y="486886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7333" name="Object 53"/>
          <p:cNvGraphicFramePr>
            <a:graphicFrameLocks noChangeAspect="1"/>
          </p:cNvGraphicFramePr>
          <p:nvPr/>
        </p:nvGraphicFramePr>
        <p:xfrm>
          <a:off x="6588125" y="4437063"/>
          <a:ext cx="288925" cy="288925"/>
        </p:xfrm>
        <a:graphic>
          <a:graphicData uri="http://schemas.openxmlformats.org/presentationml/2006/ole">
            <p:oleObj spid="_x0000_s48136" name="Формула" r:id="rId3" imgW="139700" imgH="139700" progId="Equation.3">
              <p:embed/>
            </p:oleObj>
          </a:graphicData>
        </a:graphic>
      </p:graphicFrame>
      <p:graphicFrame>
        <p:nvGraphicFramePr>
          <p:cNvPr id="97334" name="Object 54"/>
          <p:cNvGraphicFramePr>
            <a:graphicFrameLocks noChangeAspect="1"/>
          </p:cNvGraphicFramePr>
          <p:nvPr/>
        </p:nvGraphicFramePr>
        <p:xfrm>
          <a:off x="5580063" y="4365625"/>
          <a:ext cx="300037" cy="719138"/>
        </p:xfrm>
        <a:graphic>
          <a:graphicData uri="http://schemas.openxmlformats.org/presentationml/2006/ole">
            <p:oleObj spid="_x0000_s48137" name="Формула" r:id="rId4" imgW="164957" imgH="393359" progId="Equation.3">
              <p:embed/>
            </p:oleObj>
          </a:graphicData>
        </a:graphic>
      </p:graphicFrame>
      <p:sp>
        <p:nvSpPr>
          <p:cNvPr id="97335" name="Line 55"/>
          <p:cNvSpPr>
            <a:spLocks noChangeShapeType="1"/>
          </p:cNvSpPr>
          <p:nvPr/>
        </p:nvSpPr>
        <p:spPr bwMode="auto">
          <a:xfrm flipH="1">
            <a:off x="4356100" y="5589588"/>
            <a:ext cx="3587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6" name="Line 56"/>
          <p:cNvSpPr>
            <a:spLocks noChangeShapeType="1"/>
          </p:cNvSpPr>
          <p:nvPr/>
        </p:nvSpPr>
        <p:spPr bwMode="auto">
          <a:xfrm>
            <a:off x="7812088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7" name="Line 57"/>
          <p:cNvSpPr>
            <a:spLocks noChangeShapeType="1"/>
          </p:cNvSpPr>
          <p:nvPr/>
        </p:nvSpPr>
        <p:spPr bwMode="auto">
          <a:xfrm>
            <a:off x="5651500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8" name="Line 58"/>
          <p:cNvSpPr>
            <a:spLocks noChangeShapeType="1"/>
          </p:cNvSpPr>
          <p:nvPr/>
        </p:nvSpPr>
        <p:spPr bwMode="auto">
          <a:xfrm>
            <a:off x="3492500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>
            <a:off x="2411413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40" name="Line 60"/>
          <p:cNvSpPr>
            <a:spLocks noChangeShapeType="1"/>
          </p:cNvSpPr>
          <p:nvPr/>
        </p:nvSpPr>
        <p:spPr bwMode="auto">
          <a:xfrm>
            <a:off x="1331913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7341" name="Object 61"/>
          <p:cNvGraphicFramePr>
            <a:graphicFrameLocks noChangeAspect="1"/>
          </p:cNvGraphicFramePr>
          <p:nvPr/>
        </p:nvGraphicFramePr>
        <p:xfrm>
          <a:off x="2195513" y="4437063"/>
          <a:ext cx="415925" cy="287337"/>
        </p:xfrm>
        <a:graphic>
          <a:graphicData uri="http://schemas.openxmlformats.org/presentationml/2006/ole">
            <p:oleObj spid="_x0000_s48138" name="Формула" r:id="rId5" imgW="253890" imgH="139639" progId="Equation.3">
              <p:embed/>
            </p:oleObj>
          </a:graphicData>
        </a:graphic>
      </p:graphicFrame>
      <p:graphicFrame>
        <p:nvGraphicFramePr>
          <p:cNvPr id="97342" name="Object 62"/>
          <p:cNvGraphicFramePr>
            <a:graphicFrameLocks noChangeAspect="1"/>
          </p:cNvGraphicFramePr>
          <p:nvPr/>
        </p:nvGraphicFramePr>
        <p:xfrm>
          <a:off x="3276600" y="4365625"/>
          <a:ext cx="488950" cy="685800"/>
        </p:xfrm>
        <a:graphic>
          <a:graphicData uri="http://schemas.openxmlformats.org/presentationml/2006/ole">
            <p:oleObj spid="_x0000_s48139" name="Формула" r:id="rId6" imgW="279279" imgH="393529" progId="Equation.3">
              <p:embed/>
            </p:oleObj>
          </a:graphicData>
        </a:graphic>
      </p:graphicFrame>
      <p:graphicFrame>
        <p:nvGraphicFramePr>
          <p:cNvPr id="97343" name="Object 63"/>
          <p:cNvGraphicFramePr>
            <a:graphicFrameLocks noChangeAspect="1"/>
          </p:cNvGraphicFramePr>
          <p:nvPr/>
        </p:nvGraphicFramePr>
        <p:xfrm>
          <a:off x="1042988" y="4365625"/>
          <a:ext cx="504825" cy="576263"/>
        </p:xfrm>
        <a:graphic>
          <a:graphicData uri="http://schemas.openxmlformats.org/presentationml/2006/ole">
            <p:oleObj spid="_x0000_s48140" name="Формула" r:id="rId7" imgW="342751" imgH="393529" progId="Equation.3">
              <p:embed/>
            </p:oleObj>
          </a:graphicData>
        </a:graphic>
      </p:graphicFrame>
      <p:graphicFrame>
        <p:nvGraphicFramePr>
          <p:cNvPr id="97344" name="Object 64"/>
          <p:cNvGraphicFramePr>
            <a:graphicFrameLocks noChangeAspect="1"/>
          </p:cNvGraphicFramePr>
          <p:nvPr/>
        </p:nvGraphicFramePr>
        <p:xfrm>
          <a:off x="7596188" y="4365625"/>
          <a:ext cx="422275" cy="685800"/>
        </p:xfrm>
        <a:graphic>
          <a:graphicData uri="http://schemas.openxmlformats.org/presentationml/2006/ole">
            <p:oleObj spid="_x0000_s48141" name="Формула" r:id="rId8" imgW="241195" imgH="393529" progId="Equation.3">
              <p:embed/>
            </p:oleObj>
          </a:graphicData>
        </a:graphic>
      </p:graphicFrame>
      <p:sp>
        <p:nvSpPr>
          <p:cNvPr id="97345" name="Rectangle 65"/>
          <p:cNvSpPr>
            <a:spLocks noChangeArrowheads="1"/>
          </p:cNvSpPr>
          <p:nvPr/>
        </p:nvSpPr>
        <p:spPr bwMode="auto">
          <a:xfrm>
            <a:off x="323850" y="260350"/>
            <a:ext cx="8496300" cy="19389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Индивидуальный </a:t>
            </a:r>
            <a:r>
              <a:rPr lang="ru-RU" sz="3200" b="1" dirty="0" smtClean="0">
                <a:solidFill>
                  <a:srgbClr val="002060"/>
                </a:solidFill>
              </a:rPr>
              <a:t>опрос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( обзор материалов  предыдущего  дня)</a:t>
            </a:r>
            <a:endParaRPr lang="en-US" sz="2400" b="1" i="1" dirty="0">
              <a:solidFill>
                <a:srgbClr val="0070C0"/>
              </a:solidFill>
            </a:endParaRPr>
          </a:p>
          <a:p>
            <a:pPr lvl="1"/>
            <a:r>
              <a:rPr lang="ru-RU" sz="3200" b="1" dirty="0" smtClean="0">
                <a:solidFill>
                  <a:srgbClr val="0000FF"/>
                </a:solidFill>
              </a:rPr>
              <a:t>у= </a:t>
            </a:r>
            <a:r>
              <a:rPr lang="en-US" sz="3200" b="1" dirty="0" err="1" smtClean="0">
                <a:solidFill>
                  <a:srgbClr val="0000FF"/>
                </a:solidFill>
              </a:rPr>
              <a:t>sinx</a:t>
            </a:r>
            <a:r>
              <a:rPr lang="ru-RU" sz="3200" b="1" dirty="0" smtClean="0">
                <a:solidFill>
                  <a:srgbClr val="000000"/>
                </a:solidFill>
              </a:rPr>
              <a:t>                                                                    </a:t>
            </a:r>
            <a:endParaRPr lang="ru-RU" sz="3200" b="1" dirty="0">
              <a:solidFill>
                <a:srgbClr val="000000"/>
              </a:solidFill>
            </a:endParaRPr>
          </a:p>
          <a:p>
            <a:r>
              <a:rPr lang="ru-RU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7346" name="Freeform 66"/>
          <p:cNvSpPr>
            <a:spLocks/>
          </p:cNvSpPr>
          <p:nvPr/>
        </p:nvSpPr>
        <p:spPr bwMode="auto">
          <a:xfrm>
            <a:off x="-7170962" y="3284538"/>
            <a:ext cx="23336250" cy="1641475"/>
          </a:xfrm>
          <a:custGeom>
            <a:avLst/>
            <a:gdLst>
              <a:gd name="T0" fmla="*/ 84 w 14700"/>
              <a:gd name="T1" fmla="*/ 229 h 1034"/>
              <a:gd name="T2" fmla="*/ 188 w 14700"/>
              <a:gd name="T3" fmla="*/ 125 h 1034"/>
              <a:gd name="T4" fmla="*/ 1212 w 14700"/>
              <a:gd name="T5" fmla="*/ 981 h 1034"/>
              <a:gd name="T6" fmla="*/ 2588 w 14700"/>
              <a:gd name="T7" fmla="*/ 85 h 1034"/>
              <a:gd name="T8" fmla="*/ 3964 w 14700"/>
              <a:gd name="T9" fmla="*/ 973 h 1034"/>
              <a:gd name="T10" fmla="*/ 5366 w 14700"/>
              <a:gd name="T11" fmla="*/ 87 h 1034"/>
              <a:gd name="T12" fmla="*/ 6722 w 14700"/>
              <a:gd name="T13" fmla="*/ 995 h 1034"/>
              <a:gd name="T14" fmla="*/ 8078 w 14700"/>
              <a:gd name="T15" fmla="*/ 91 h 1034"/>
              <a:gd name="T16" fmla="*/ 9434 w 14700"/>
              <a:gd name="T17" fmla="*/ 995 h 1034"/>
              <a:gd name="T18" fmla="*/ 10803 w 14700"/>
              <a:gd name="T19" fmla="*/ 95 h 1034"/>
              <a:gd name="T20" fmla="*/ 12147 w 14700"/>
              <a:gd name="T21" fmla="*/ 999 h 1034"/>
              <a:gd name="T22" fmla="*/ 13484 w 14700"/>
              <a:gd name="T23" fmla="*/ 101 h 1034"/>
              <a:gd name="T24" fmla="*/ 14452 w 14700"/>
              <a:gd name="T25" fmla="*/ 885 h 1034"/>
              <a:gd name="T26" fmla="*/ 14700 w 14700"/>
              <a:gd name="T27" fmla="*/ 997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00" h="1034">
                <a:moveTo>
                  <a:pt x="84" y="229"/>
                </a:moveTo>
                <a:cubicBezTo>
                  <a:pt x="101" y="212"/>
                  <a:pt x="0" y="0"/>
                  <a:pt x="188" y="125"/>
                </a:cubicBezTo>
                <a:cubicBezTo>
                  <a:pt x="376" y="250"/>
                  <a:pt x="812" y="988"/>
                  <a:pt x="1212" y="981"/>
                </a:cubicBezTo>
                <a:cubicBezTo>
                  <a:pt x="1612" y="974"/>
                  <a:pt x="2129" y="86"/>
                  <a:pt x="2588" y="85"/>
                </a:cubicBezTo>
                <a:cubicBezTo>
                  <a:pt x="3047" y="84"/>
                  <a:pt x="3501" y="973"/>
                  <a:pt x="3964" y="973"/>
                </a:cubicBezTo>
                <a:cubicBezTo>
                  <a:pt x="4427" y="973"/>
                  <a:pt x="4906" y="83"/>
                  <a:pt x="5366" y="87"/>
                </a:cubicBezTo>
                <a:cubicBezTo>
                  <a:pt x="5826" y="91"/>
                  <a:pt x="6270" y="994"/>
                  <a:pt x="6722" y="995"/>
                </a:cubicBezTo>
                <a:cubicBezTo>
                  <a:pt x="7174" y="996"/>
                  <a:pt x="7626" y="91"/>
                  <a:pt x="8078" y="91"/>
                </a:cubicBezTo>
                <a:cubicBezTo>
                  <a:pt x="8530" y="91"/>
                  <a:pt x="8980" y="994"/>
                  <a:pt x="9434" y="995"/>
                </a:cubicBezTo>
                <a:cubicBezTo>
                  <a:pt x="9888" y="996"/>
                  <a:pt x="10351" y="94"/>
                  <a:pt x="10803" y="95"/>
                </a:cubicBezTo>
                <a:cubicBezTo>
                  <a:pt x="11255" y="96"/>
                  <a:pt x="11700" y="998"/>
                  <a:pt x="12147" y="999"/>
                </a:cubicBezTo>
                <a:cubicBezTo>
                  <a:pt x="12594" y="1000"/>
                  <a:pt x="13100" y="120"/>
                  <a:pt x="13484" y="101"/>
                </a:cubicBezTo>
                <a:cubicBezTo>
                  <a:pt x="13868" y="82"/>
                  <a:pt x="14249" y="736"/>
                  <a:pt x="14452" y="885"/>
                </a:cubicBezTo>
                <a:cubicBezTo>
                  <a:pt x="14655" y="1034"/>
                  <a:pt x="14648" y="974"/>
                  <a:pt x="14700" y="997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47" name="Line 67"/>
          <p:cNvSpPr>
            <a:spLocks noChangeShapeType="1"/>
          </p:cNvSpPr>
          <p:nvPr/>
        </p:nvSpPr>
        <p:spPr bwMode="auto">
          <a:xfrm>
            <a:off x="4427538" y="270827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48" name="Rectangle 68"/>
          <p:cNvSpPr>
            <a:spLocks noChangeArrowheads="1"/>
          </p:cNvSpPr>
          <p:nvPr/>
        </p:nvSpPr>
        <p:spPr bwMode="auto">
          <a:xfrm>
            <a:off x="4716463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97351" name="Line 71"/>
          <p:cNvSpPr>
            <a:spLocks noChangeShapeType="1"/>
          </p:cNvSpPr>
          <p:nvPr/>
        </p:nvSpPr>
        <p:spPr bwMode="auto">
          <a:xfrm>
            <a:off x="3851275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54" name="Rectangle 74"/>
          <p:cNvSpPr>
            <a:spLocks noChangeArrowheads="1"/>
          </p:cNvSpPr>
          <p:nvPr/>
        </p:nvSpPr>
        <p:spPr bwMode="auto">
          <a:xfrm>
            <a:off x="4716463" y="55165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- </a:t>
            </a:r>
            <a:r>
              <a:rPr lang="ru-RU" b="1"/>
              <a:t>2</a:t>
            </a:r>
          </a:p>
        </p:txBody>
      </p:sp>
      <p:sp>
        <p:nvSpPr>
          <p:cNvPr id="97355" name="Line 75"/>
          <p:cNvSpPr>
            <a:spLocks noChangeShapeType="1"/>
          </p:cNvSpPr>
          <p:nvPr/>
        </p:nvSpPr>
        <p:spPr bwMode="auto">
          <a:xfrm>
            <a:off x="6732588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8029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Line 2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3" name="Line 3"/>
          <p:cNvSpPr>
            <a:spLocks noChangeShapeType="1"/>
          </p:cNvSpPr>
          <p:nvPr/>
        </p:nvSpPr>
        <p:spPr bwMode="auto">
          <a:xfrm flipV="1">
            <a:off x="4572000" y="1628775"/>
            <a:ext cx="0" cy="5040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4" name="Line 4"/>
          <p:cNvSpPr>
            <a:spLocks noChangeShapeType="1"/>
          </p:cNvSpPr>
          <p:nvPr/>
        </p:nvSpPr>
        <p:spPr bwMode="auto">
          <a:xfrm>
            <a:off x="5157788" y="3429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5" name="Line 5"/>
          <p:cNvSpPr>
            <a:spLocks noChangeShapeType="1"/>
          </p:cNvSpPr>
          <p:nvPr/>
        </p:nvSpPr>
        <p:spPr bwMode="auto">
          <a:xfrm>
            <a:off x="250825" y="30686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6" name="Line 6"/>
          <p:cNvSpPr>
            <a:spLocks noChangeShapeType="1"/>
          </p:cNvSpPr>
          <p:nvPr/>
        </p:nvSpPr>
        <p:spPr bwMode="auto">
          <a:xfrm flipV="1">
            <a:off x="250825" y="198913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250825" y="3429000"/>
            <a:ext cx="86709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>
            <a:off x="250825" y="16287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250825" y="2349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250825" y="4149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 flipV="1">
            <a:off x="250825" y="4149725"/>
            <a:ext cx="8656638" cy="15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>
            <a:off x="250825" y="4868863"/>
            <a:ext cx="86487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>
            <a:off x="250825" y="52292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>
            <a:off x="250825" y="55895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5" name="Line 15"/>
          <p:cNvSpPr>
            <a:spLocks noChangeShapeType="1"/>
          </p:cNvSpPr>
          <p:nvPr/>
        </p:nvSpPr>
        <p:spPr bwMode="auto">
          <a:xfrm flipV="1">
            <a:off x="250825" y="5927725"/>
            <a:ext cx="8634413" cy="222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6" name="Line 16"/>
          <p:cNvSpPr>
            <a:spLocks noChangeShapeType="1"/>
          </p:cNvSpPr>
          <p:nvPr/>
        </p:nvSpPr>
        <p:spPr bwMode="auto">
          <a:xfrm>
            <a:off x="250825" y="630872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7" name="Line 17"/>
          <p:cNvSpPr>
            <a:spLocks noChangeShapeType="1"/>
          </p:cNvSpPr>
          <p:nvPr/>
        </p:nvSpPr>
        <p:spPr bwMode="auto">
          <a:xfrm>
            <a:off x="250825" y="6669088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8" name="Line 18"/>
          <p:cNvSpPr>
            <a:spLocks noChangeShapeType="1"/>
          </p:cNvSpPr>
          <p:nvPr/>
        </p:nvSpPr>
        <p:spPr bwMode="auto">
          <a:xfrm>
            <a:off x="5292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299" name="Line 19"/>
          <p:cNvSpPr>
            <a:spLocks noChangeShapeType="1"/>
          </p:cNvSpPr>
          <p:nvPr/>
        </p:nvSpPr>
        <p:spPr bwMode="auto">
          <a:xfrm>
            <a:off x="5651500" y="1628775"/>
            <a:ext cx="14288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0" name="Line 20"/>
          <p:cNvSpPr>
            <a:spLocks noChangeShapeType="1"/>
          </p:cNvSpPr>
          <p:nvPr/>
        </p:nvSpPr>
        <p:spPr bwMode="auto">
          <a:xfrm>
            <a:off x="6011863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1" name="Line 21"/>
          <p:cNvSpPr>
            <a:spLocks noChangeShapeType="1"/>
          </p:cNvSpPr>
          <p:nvPr/>
        </p:nvSpPr>
        <p:spPr bwMode="auto">
          <a:xfrm>
            <a:off x="6372225" y="1557338"/>
            <a:ext cx="15875" cy="50482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2" name="Line 22"/>
          <p:cNvSpPr>
            <a:spLocks noChangeShapeType="1"/>
          </p:cNvSpPr>
          <p:nvPr/>
        </p:nvSpPr>
        <p:spPr bwMode="auto">
          <a:xfrm>
            <a:off x="6732588" y="1628775"/>
            <a:ext cx="30162" cy="50625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3" name="Line 23"/>
          <p:cNvSpPr>
            <a:spLocks noChangeShapeType="1"/>
          </p:cNvSpPr>
          <p:nvPr/>
        </p:nvSpPr>
        <p:spPr bwMode="auto">
          <a:xfrm flipH="1">
            <a:off x="70929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4" name="Line 24"/>
          <p:cNvSpPr>
            <a:spLocks noChangeShapeType="1"/>
          </p:cNvSpPr>
          <p:nvPr/>
        </p:nvSpPr>
        <p:spPr bwMode="auto">
          <a:xfrm>
            <a:off x="745172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5" name="Line 25"/>
          <p:cNvSpPr>
            <a:spLocks noChangeShapeType="1"/>
          </p:cNvSpPr>
          <p:nvPr/>
        </p:nvSpPr>
        <p:spPr bwMode="auto">
          <a:xfrm>
            <a:off x="7812088" y="1628775"/>
            <a:ext cx="0" cy="50323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6" name="Line 26"/>
          <p:cNvSpPr>
            <a:spLocks noChangeShapeType="1"/>
          </p:cNvSpPr>
          <p:nvPr/>
        </p:nvSpPr>
        <p:spPr bwMode="auto">
          <a:xfrm>
            <a:off x="81724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7" name="Line 27"/>
          <p:cNvSpPr>
            <a:spLocks noChangeShapeType="1"/>
          </p:cNvSpPr>
          <p:nvPr/>
        </p:nvSpPr>
        <p:spPr bwMode="auto">
          <a:xfrm>
            <a:off x="8532813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8" name="Line 28"/>
          <p:cNvSpPr>
            <a:spLocks noChangeShapeType="1"/>
          </p:cNvSpPr>
          <p:nvPr/>
        </p:nvSpPr>
        <p:spPr bwMode="auto">
          <a:xfrm>
            <a:off x="4572000" y="1836738"/>
            <a:ext cx="0" cy="50212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09" name="Line 29"/>
          <p:cNvSpPr>
            <a:spLocks noChangeShapeType="1"/>
          </p:cNvSpPr>
          <p:nvPr/>
        </p:nvSpPr>
        <p:spPr bwMode="auto">
          <a:xfrm>
            <a:off x="3851275" y="1628775"/>
            <a:ext cx="0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 flipH="1">
            <a:off x="3492500" y="16287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1" name="Line 31"/>
          <p:cNvSpPr>
            <a:spLocks noChangeShapeType="1"/>
          </p:cNvSpPr>
          <p:nvPr/>
        </p:nvSpPr>
        <p:spPr bwMode="auto">
          <a:xfrm>
            <a:off x="3132138" y="1628775"/>
            <a:ext cx="0" cy="49688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>
            <a:off x="27717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3" name="Line 33"/>
          <p:cNvSpPr>
            <a:spLocks noChangeShapeType="1"/>
          </p:cNvSpPr>
          <p:nvPr/>
        </p:nvSpPr>
        <p:spPr bwMode="auto">
          <a:xfrm>
            <a:off x="2411413" y="1628775"/>
            <a:ext cx="0" cy="50466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2051050" y="1628775"/>
            <a:ext cx="1588" cy="50212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5" name="Line 35"/>
          <p:cNvSpPr>
            <a:spLocks noChangeShapeType="1"/>
          </p:cNvSpPr>
          <p:nvPr/>
        </p:nvSpPr>
        <p:spPr bwMode="auto">
          <a:xfrm flipH="1">
            <a:off x="1331913" y="1628775"/>
            <a:ext cx="36512" cy="50165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6" name="Line 36"/>
          <p:cNvSpPr>
            <a:spLocks noChangeShapeType="1"/>
          </p:cNvSpPr>
          <p:nvPr/>
        </p:nvSpPr>
        <p:spPr bwMode="auto">
          <a:xfrm flipH="1">
            <a:off x="971550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7" name="Line 37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250825" y="1628775"/>
            <a:ext cx="1588" cy="5030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>
            <a:off x="250825" y="3789363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 flipH="1">
            <a:off x="1692275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>
            <a:off x="611188" y="1628775"/>
            <a:ext cx="14287" cy="50371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2" name="Rectangle 42"/>
          <p:cNvSpPr>
            <a:spLocks noChangeArrowheads="1"/>
          </p:cNvSpPr>
          <p:nvPr/>
        </p:nvSpPr>
        <p:spPr bwMode="auto">
          <a:xfrm flipH="1" flipV="1">
            <a:off x="8675688" y="4581525"/>
            <a:ext cx="290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/>
              <a:t>x</a:t>
            </a:r>
            <a:endParaRPr lang="ru-RU" sz="2000" b="1"/>
          </a:p>
        </p:txBody>
      </p:sp>
      <p:cxnSp>
        <p:nvCxnSpPr>
          <p:cNvPr id="97323" name="AutoShape 43"/>
          <p:cNvCxnSpPr>
            <a:cxnSpLocks noChangeShapeType="1"/>
            <a:stCxn id="97288" idx="1"/>
          </p:cNvCxnSpPr>
          <p:nvPr/>
        </p:nvCxnSpPr>
        <p:spPr bwMode="auto">
          <a:xfrm>
            <a:off x="8893175" y="1628775"/>
            <a:ext cx="1588" cy="5030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324" name="Rectangle 44"/>
          <p:cNvSpPr>
            <a:spLocks noChangeArrowheads="1"/>
          </p:cNvSpPr>
          <p:nvPr/>
        </p:nvSpPr>
        <p:spPr bwMode="auto">
          <a:xfrm>
            <a:off x="4211638" y="155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y</a:t>
            </a:r>
            <a:endParaRPr lang="ru-RU" b="1"/>
          </a:p>
        </p:txBody>
      </p:sp>
      <p:sp>
        <p:nvSpPr>
          <p:cNvPr id="97325" name="Line 45"/>
          <p:cNvSpPr>
            <a:spLocks noChangeShapeType="1"/>
          </p:cNvSpPr>
          <p:nvPr/>
        </p:nvSpPr>
        <p:spPr bwMode="auto">
          <a:xfrm>
            <a:off x="4932363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6" name="Rectangle 46"/>
          <p:cNvSpPr>
            <a:spLocks noChangeArrowheads="1"/>
          </p:cNvSpPr>
          <p:nvPr/>
        </p:nvSpPr>
        <p:spPr bwMode="auto">
          <a:xfrm rot="10800000" flipV="1">
            <a:off x="4786313" y="46513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/>
              <a:t>-1</a:t>
            </a:r>
          </a:p>
        </p:txBody>
      </p:sp>
      <p:sp>
        <p:nvSpPr>
          <p:cNvPr id="97327" name="Text Box 47"/>
          <p:cNvSpPr txBox="1">
            <a:spLocks noChangeArrowheads="1"/>
          </p:cNvSpPr>
          <p:nvPr/>
        </p:nvSpPr>
        <p:spPr bwMode="auto">
          <a:xfrm>
            <a:off x="4716463" y="3213100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Arial" pitchFamily="34" charset="0"/>
              </a:rPr>
              <a:t>1</a:t>
            </a:r>
          </a:p>
        </p:txBody>
      </p:sp>
      <p:sp>
        <p:nvSpPr>
          <p:cNvPr id="97328" name="Line 48"/>
          <p:cNvSpPr>
            <a:spLocks noChangeShapeType="1"/>
          </p:cNvSpPr>
          <p:nvPr/>
        </p:nvSpPr>
        <p:spPr bwMode="auto">
          <a:xfrm>
            <a:off x="250825" y="2708275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29" name="Line 49"/>
          <p:cNvSpPr>
            <a:spLocks noChangeShapeType="1"/>
          </p:cNvSpPr>
          <p:nvPr/>
        </p:nvSpPr>
        <p:spPr bwMode="auto">
          <a:xfrm>
            <a:off x="4427538" y="342900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0" name="Line 50"/>
          <p:cNvSpPr>
            <a:spLocks noChangeShapeType="1"/>
          </p:cNvSpPr>
          <p:nvPr/>
        </p:nvSpPr>
        <p:spPr bwMode="auto">
          <a:xfrm>
            <a:off x="250825" y="4508500"/>
            <a:ext cx="864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1" name="Line 51"/>
          <p:cNvSpPr>
            <a:spLocks noChangeShapeType="1"/>
          </p:cNvSpPr>
          <p:nvPr/>
        </p:nvSpPr>
        <p:spPr bwMode="auto">
          <a:xfrm>
            <a:off x="4211638" y="162877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2" name="Line 52"/>
          <p:cNvSpPr>
            <a:spLocks noChangeShapeType="1"/>
          </p:cNvSpPr>
          <p:nvPr/>
        </p:nvSpPr>
        <p:spPr bwMode="auto">
          <a:xfrm>
            <a:off x="4427538" y="4868863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7333" name="Object 53"/>
          <p:cNvGraphicFramePr>
            <a:graphicFrameLocks noChangeAspect="1"/>
          </p:cNvGraphicFramePr>
          <p:nvPr/>
        </p:nvGraphicFramePr>
        <p:xfrm>
          <a:off x="6588125" y="4437063"/>
          <a:ext cx="288925" cy="288925"/>
        </p:xfrm>
        <a:graphic>
          <a:graphicData uri="http://schemas.openxmlformats.org/presentationml/2006/ole">
            <p:oleObj spid="_x0000_s49160" name="Формула" r:id="rId3" imgW="139700" imgH="139700" progId="Equation.3">
              <p:embed/>
            </p:oleObj>
          </a:graphicData>
        </a:graphic>
      </p:graphicFrame>
      <p:graphicFrame>
        <p:nvGraphicFramePr>
          <p:cNvPr id="97334" name="Object 54"/>
          <p:cNvGraphicFramePr>
            <a:graphicFrameLocks noChangeAspect="1"/>
          </p:cNvGraphicFramePr>
          <p:nvPr/>
        </p:nvGraphicFramePr>
        <p:xfrm>
          <a:off x="5580063" y="4365625"/>
          <a:ext cx="300037" cy="719138"/>
        </p:xfrm>
        <a:graphic>
          <a:graphicData uri="http://schemas.openxmlformats.org/presentationml/2006/ole">
            <p:oleObj spid="_x0000_s49161" name="Формула" r:id="rId4" imgW="164957" imgH="393359" progId="Equation.3">
              <p:embed/>
            </p:oleObj>
          </a:graphicData>
        </a:graphic>
      </p:graphicFrame>
      <p:sp>
        <p:nvSpPr>
          <p:cNvPr id="97335" name="Line 55"/>
          <p:cNvSpPr>
            <a:spLocks noChangeShapeType="1"/>
          </p:cNvSpPr>
          <p:nvPr/>
        </p:nvSpPr>
        <p:spPr bwMode="auto">
          <a:xfrm flipH="1">
            <a:off x="4356100" y="5589588"/>
            <a:ext cx="3587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6" name="Line 56"/>
          <p:cNvSpPr>
            <a:spLocks noChangeShapeType="1"/>
          </p:cNvSpPr>
          <p:nvPr/>
        </p:nvSpPr>
        <p:spPr bwMode="auto">
          <a:xfrm>
            <a:off x="7812088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7" name="Line 57"/>
          <p:cNvSpPr>
            <a:spLocks noChangeShapeType="1"/>
          </p:cNvSpPr>
          <p:nvPr/>
        </p:nvSpPr>
        <p:spPr bwMode="auto">
          <a:xfrm>
            <a:off x="5651500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8" name="Line 58"/>
          <p:cNvSpPr>
            <a:spLocks noChangeShapeType="1"/>
          </p:cNvSpPr>
          <p:nvPr/>
        </p:nvSpPr>
        <p:spPr bwMode="auto">
          <a:xfrm>
            <a:off x="3492500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39" name="Line 59"/>
          <p:cNvSpPr>
            <a:spLocks noChangeShapeType="1"/>
          </p:cNvSpPr>
          <p:nvPr/>
        </p:nvSpPr>
        <p:spPr bwMode="auto">
          <a:xfrm>
            <a:off x="2411413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40" name="Line 60"/>
          <p:cNvSpPr>
            <a:spLocks noChangeShapeType="1"/>
          </p:cNvSpPr>
          <p:nvPr/>
        </p:nvSpPr>
        <p:spPr bwMode="auto">
          <a:xfrm>
            <a:off x="1331913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7341" name="Object 61"/>
          <p:cNvGraphicFramePr>
            <a:graphicFrameLocks noChangeAspect="1"/>
          </p:cNvGraphicFramePr>
          <p:nvPr/>
        </p:nvGraphicFramePr>
        <p:xfrm>
          <a:off x="2195513" y="4437063"/>
          <a:ext cx="415925" cy="287337"/>
        </p:xfrm>
        <a:graphic>
          <a:graphicData uri="http://schemas.openxmlformats.org/presentationml/2006/ole">
            <p:oleObj spid="_x0000_s49162" name="Формула" r:id="rId5" imgW="253890" imgH="139639" progId="Equation.3">
              <p:embed/>
            </p:oleObj>
          </a:graphicData>
        </a:graphic>
      </p:graphicFrame>
      <p:graphicFrame>
        <p:nvGraphicFramePr>
          <p:cNvPr id="97342" name="Object 62"/>
          <p:cNvGraphicFramePr>
            <a:graphicFrameLocks noChangeAspect="1"/>
          </p:cNvGraphicFramePr>
          <p:nvPr/>
        </p:nvGraphicFramePr>
        <p:xfrm>
          <a:off x="3276600" y="4365625"/>
          <a:ext cx="488950" cy="685800"/>
        </p:xfrm>
        <a:graphic>
          <a:graphicData uri="http://schemas.openxmlformats.org/presentationml/2006/ole">
            <p:oleObj spid="_x0000_s49163" name="Формула" r:id="rId6" imgW="279279" imgH="393529" progId="Equation.3">
              <p:embed/>
            </p:oleObj>
          </a:graphicData>
        </a:graphic>
      </p:graphicFrame>
      <p:graphicFrame>
        <p:nvGraphicFramePr>
          <p:cNvPr id="97343" name="Object 63"/>
          <p:cNvGraphicFramePr>
            <a:graphicFrameLocks noChangeAspect="1"/>
          </p:cNvGraphicFramePr>
          <p:nvPr/>
        </p:nvGraphicFramePr>
        <p:xfrm>
          <a:off x="1042988" y="4365625"/>
          <a:ext cx="504825" cy="576263"/>
        </p:xfrm>
        <a:graphic>
          <a:graphicData uri="http://schemas.openxmlformats.org/presentationml/2006/ole">
            <p:oleObj spid="_x0000_s49164" name="Формула" r:id="rId7" imgW="342751" imgH="393529" progId="Equation.3">
              <p:embed/>
            </p:oleObj>
          </a:graphicData>
        </a:graphic>
      </p:graphicFrame>
      <p:graphicFrame>
        <p:nvGraphicFramePr>
          <p:cNvPr id="97344" name="Object 64"/>
          <p:cNvGraphicFramePr>
            <a:graphicFrameLocks noChangeAspect="1"/>
          </p:cNvGraphicFramePr>
          <p:nvPr/>
        </p:nvGraphicFramePr>
        <p:xfrm>
          <a:off x="7596188" y="4365625"/>
          <a:ext cx="422275" cy="685800"/>
        </p:xfrm>
        <a:graphic>
          <a:graphicData uri="http://schemas.openxmlformats.org/presentationml/2006/ole">
            <p:oleObj spid="_x0000_s49165" name="Формула" r:id="rId8" imgW="241195" imgH="393529" progId="Equation.3">
              <p:embed/>
            </p:oleObj>
          </a:graphicData>
        </a:graphic>
      </p:graphicFrame>
      <p:sp>
        <p:nvSpPr>
          <p:cNvPr id="97345" name="Rectangle 65"/>
          <p:cNvSpPr>
            <a:spLocks noChangeArrowheads="1"/>
          </p:cNvSpPr>
          <p:nvPr/>
        </p:nvSpPr>
        <p:spPr bwMode="auto">
          <a:xfrm>
            <a:off x="323850" y="571480"/>
            <a:ext cx="8496300" cy="107721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у= </a:t>
            </a:r>
            <a:r>
              <a:rPr lang="en-US" sz="3200" b="1" dirty="0" err="1" smtClean="0">
                <a:solidFill>
                  <a:srgbClr val="0000FF"/>
                </a:solidFill>
              </a:rPr>
              <a:t>cosx</a:t>
            </a:r>
            <a:r>
              <a:rPr lang="ru-RU" sz="3200" b="1" dirty="0" smtClean="0">
                <a:solidFill>
                  <a:srgbClr val="000000"/>
                </a:solidFill>
              </a:rPr>
              <a:t>                                                                    </a:t>
            </a:r>
            <a:endParaRPr lang="ru-RU" sz="3200" b="1" dirty="0">
              <a:solidFill>
                <a:srgbClr val="000000"/>
              </a:solidFill>
            </a:endParaRPr>
          </a:p>
          <a:p>
            <a:r>
              <a:rPr lang="ru-RU" sz="32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7346" name="Freeform 66"/>
          <p:cNvSpPr>
            <a:spLocks/>
          </p:cNvSpPr>
          <p:nvPr/>
        </p:nvSpPr>
        <p:spPr bwMode="auto">
          <a:xfrm>
            <a:off x="-8245475" y="3284538"/>
            <a:ext cx="23336250" cy="1641475"/>
          </a:xfrm>
          <a:custGeom>
            <a:avLst/>
            <a:gdLst>
              <a:gd name="T0" fmla="*/ 84 w 14700"/>
              <a:gd name="T1" fmla="*/ 229 h 1034"/>
              <a:gd name="T2" fmla="*/ 188 w 14700"/>
              <a:gd name="T3" fmla="*/ 125 h 1034"/>
              <a:gd name="T4" fmla="*/ 1212 w 14700"/>
              <a:gd name="T5" fmla="*/ 981 h 1034"/>
              <a:gd name="T6" fmla="*/ 2588 w 14700"/>
              <a:gd name="T7" fmla="*/ 85 h 1034"/>
              <a:gd name="T8" fmla="*/ 3964 w 14700"/>
              <a:gd name="T9" fmla="*/ 973 h 1034"/>
              <a:gd name="T10" fmla="*/ 5366 w 14700"/>
              <a:gd name="T11" fmla="*/ 87 h 1034"/>
              <a:gd name="T12" fmla="*/ 6722 w 14700"/>
              <a:gd name="T13" fmla="*/ 995 h 1034"/>
              <a:gd name="T14" fmla="*/ 8078 w 14700"/>
              <a:gd name="T15" fmla="*/ 91 h 1034"/>
              <a:gd name="T16" fmla="*/ 9434 w 14700"/>
              <a:gd name="T17" fmla="*/ 995 h 1034"/>
              <a:gd name="T18" fmla="*/ 10803 w 14700"/>
              <a:gd name="T19" fmla="*/ 95 h 1034"/>
              <a:gd name="T20" fmla="*/ 12147 w 14700"/>
              <a:gd name="T21" fmla="*/ 999 h 1034"/>
              <a:gd name="T22" fmla="*/ 13484 w 14700"/>
              <a:gd name="T23" fmla="*/ 101 h 1034"/>
              <a:gd name="T24" fmla="*/ 14452 w 14700"/>
              <a:gd name="T25" fmla="*/ 885 h 1034"/>
              <a:gd name="T26" fmla="*/ 14700 w 14700"/>
              <a:gd name="T27" fmla="*/ 997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700" h="1034">
                <a:moveTo>
                  <a:pt x="84" y="229"/>
                </a:moveTo>
                <a:cubicBezTo>
                  <a:pt x="101" y="212"/>
                  <a:pt x="0" y="0"/>
                  <a:pt x="188" y="125"/>
                </a:cubicBezTo>
                <a:cubicBezTo>
                  <a:pt x="376" y="250"/>
                  <a:pt x="812" y="988"/>
                  <a:pt x="1212" y="981"/>
                </a:cubicBezTo>
                <a:cubicBezTo>
                  <a:pt x="1612" y="974"/>
                  <a:pt x="2129" y="86"/>
                  <a:pt x="2588" y="85"/>
                </a:cubicBezTo>
                <a:cubicBezTo>
                  <a:pt x="3047" y="84"/>
                  <a:pt x="3501" y="973"/>
                  <a:pt x="3964" y="973"/>
                </a:cubicBezTo>
                <a:cubicBezTo>
                  <a:pt x="4427" y="973"/>
                  <a:pt x="4906" y="83"/>
                  <a:pt x="5366" y="87"/>
                </a:cubicBezTo>
                <a:cubicBezTo>
                  <a:pt x="5826" y="91"/>
                  <a:pt x="6270" y="994"/>
                  <a:pt x="6722" y="995"/>
                </a:cubicBezTo>
                <a:cubicBezTo>
                  <a:pt x="7174" y="996"/>
                  <a:pt x="7626" y="91"/>
                  <a:pt x="8078" y="91"/>
                </a:cubicBezTo>
                <a:cubicBezTo>
                  <a:pt x="8530" y="91"/>
                  <a:pt x="8980" y="994"/>
                  <a:pt x="9434" y="995"/>
                </a:cubicBezTo>
                <a:cubicBezTo>
                  <a:pt x="9888" y="996"/>
                  <a:pt x="10351" y="94"/>
                  <a:pt x="10803" y="95"/>
                </a:cubicBezTo>
                <a:cubicBezTo>
                  <a:pt x="11255" y="96"/>
                  <a:pt x="11700" y="998"/>
                  <a:pt x="12147" y="999"/>
                </a:cubicBezTo>
                <a:cubicBezTo>
                  <a:pt x="12594" y="1000"/>
                  <a:pt x="13100" y="120"/>
                  <a:pt x="13484" y="101"/>
                </a:cubicBezTo>
                <a:cubicBezTo>
                  <a:pt x="13868" y="82"/>
                  <a:pt x="14249" y="736"/>
                  <a:pt x="14452" y="885"/>
                </a:cubicBezTo>
                <a:cubicBezTo>
                  <a:pt x="14655" y="1034"/>
                  <a:pt x="14648" y="974"/>
                  <a:pt x="14700" y="997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47" name="Line 67"/>
          <p:cNvSpPr>
            <a:spLocks noChangeShapeType="1"/>
          </p:cNvSpPr>
          <p:nvPr/>
        </p:nvSpPr>
        <p:spPr bwMode="auto">
          <a:xfrm>
            <a:off x="4427538" y="270827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48" name="Rectangle 68"/>
          <p:cNvSpPr>
            <a:spLocks noChangeArrowheads="1"/>
          </p:cNvSpPr>
          <p:nvPr/>
        </p:nvSpPr>
        <p:spPr bwMode="auto">
          <a:xfrm>
            <a:off x="4716463" y="24923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/>
              <a:t>2</a:t>
            </a:r>
          </a:p>
        </p:txBody>
      </p:sp>
      <p:sp>
        <p:nvSpPr>
          <p:cNvPr id="97351" name="Line 71"/>
          <p:cNvSpPr>
            <a:spLocks noChangeShapeType="1"/>
          </p:cNvSpPr>
          <p:nvPr/>
        </p:nvSpPr>
        <p:spPr bwMode="auto">
          <a:xfrm>
            <a:off x="3851275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7354" name="Rectangle 74"/>
          <p:cNvSpPr>
            <a:spLocks noChangeArrowheads="1"/>
          </p:cNvSpPr>
          <p:nvPr/>
        </p:nvSpPr>
        <p:spPr bwMode="auto">
          <a:xfrm>
            <a:off x="4716463" y="5516563"/>
            <a:ext cx="45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- </a:t>
            </a:r>
            <a:r>
              <a:rPr lang="ru-RU" b="1"/>
              <a:t>2</a:t>
            </a:r>
          </a:p>
        </p:txBody>
      </p:sp>
      <p:sp>
        <p:nvSpPr>
          <p:cNvPr id="97355" name="Line 75"/>
          <p:cNvSpPr>
            <a:spLocks noChangeShapeType="1"/>
          </p:cNvSpPr>
          <p:nvPr/>
        </p:nvSpPr>
        <p:spPr bwMode="auto">
          <a:xfrm>
            <a:off x="6732588" y="400526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714480" y="142853"/>
            <a:ext cx="628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Индивидуальный опрос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( обзор материалов  предыдущего  дня)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4224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31188" cy="863600"/>
          </a:xfrm>
        </p:spPr>
        <p:txBody>
          <a:bodyPr lIns="92160" tIns="46080" rIns="92160" bIns="46080"/>
          <a:lstStyle/>
          <a:p>
            <a:pPr defTabSz="449263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002060"/>
                </a:solidFill>
              </a:rPr>
              <a:t>Творческие работы детей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>
              <a:solidFill>
                <a:srgbClr val="F93811"/>
              </a:solidFill>
            </a:endParaRP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2103435"/>
            <a:ext cx="2448520" cy="39791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240088"/>
            <a:ext cx="2195512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000364" y="2000240"/>
            <a:ext cx="4572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повестке дня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Связь исследуемой  темы  с жизнью.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189218" cy="385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214290"/>
            <a:ext cx="72152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сайте  </a:t>
            </a:r>
            <a:r>
              <a:rPr lang="ru-RU" u="sng" dirty="0" smtClean="0">
                <a:hlinkClick r:id="rId3"/>
              </a:rPr>
              <a:t>http://www.myshared.ru/slide/191635/</a:t>
            </a:r>
            <a:r>
              <a:rPr lang="ru-RU" dirty="0" smtClean="0"/>
              <a:t>  я нашёл   интересный  материал </a:t>
            </a:r>
            <a:r>
              <a:rPr lang="ru-RU" b="1" dirty="0" smtClean="0">
                <a:solidFill>
                  <a:srgbClr val="0070C0"/>
                </a:solidFill>
              </a:rPr>
              <a:t>«Модель биоритмов» </a:t>
            </a:r>
            <a:r>
              <a:rPr lang="ru-RU" dirty="0" smtClean="0"/>
              <a:t>Для построения модели биоритмов необходимо ввести дату рождения человека, дату отсчета (день, месяц, год) и длительность прогноза (кол-во дней).Как  видите  графиком является </a:t>
            </a:r>
            <a:r>
              <a:rPr lang="ru-RU" dirty="0" smtClean="0">
                <a:solidFill>
                  <a:srgbClr val="0070C0"/>
                </a:solidFill>
              </a:rPr>
              <a:t>синусоида.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home\Desktop\1-4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85918" y="2786058"/>
            <a:ext cx="5975350" cy="3214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1538" y="857232"/>
            <a:ext cx="7000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 сайте    </a:t>
            </a:r>
            <a:r>
              <a:rPr lang="ru-RU" u="sng" dirty="0" smtClean="0">
                <a:hlinkClick r:id="rId3"/>
              </a:rPr>
              <a:t>http://presentaci.ru/prezentac</a:t>
            </a:r>
            <a:r>
              <a:rPr lang="ru-RU" dirty="0" smtClean="0"/>
              <a:t>   нашла  материал  о том,  что  </a:t>
            </a:r>
            <a:r>
              <a:rPr lang="ru-RU" b="1" dirty="0" smtClean="0">
                <a:solidFill>
                  <a:srgbClr val="002060"/>
                </a:solidFill>
              </a:rPr>
              <a:t>траектория  пули </a:t>
            </a:r>
            <a:r>
              <a:rPr lang="ru-RU" dirty="0" smtClean="0"/>
              <a:t>совпадает с   </a:t>
            </a:r>
            <a:r>
              <a:rPr lang="ru-RU" dirty="0" smtClean="0">
                <a:solidFill>
                  <a:srgbClr val="0070C0"/>
                </a:solidFill>
              </a:rPr>
              <a:t>синусоидой.</a:t>
            </a:r>
          </a:p>
          <a:p>
            <a:r>
              <a:rPr lang="ru-RU" dirty="0" smtClean="0"/>
              <a:t>Из рисунка видно, что проекции векторов на оси Х и У соответственно равны</a:t>
            </a:r>
          </a:p>
          <a:p>
            <a:r>
              <a:rPr lang="ru-RU" dirty="0" smtClean="0"/>
              <a:t>    </a:t>
            </a:r>
            <a:r>
              <a:rPr lang="ru-RU" dirty="0" err="1" smtClean="0"/>
              <a:t>υ</a:t>
            </a:r>
            <a:r>
              <a:rPr lang="en-US" baseline="-25000" dirty="0" smtClean="0"/>
              <a:t>x</a:t>
            </a:r>
            <a:r>
              <a:rPr lang="ru-RU" dirty="0" smtClean="0"/>
              <a:t> = </a:t>
            </a:r>
            <a:r>
              <a:rPr lang="ru-RU" dirty="0" err="1" smtClean="0"/>
              <a:t>υ</a:t>
            </a:r>
            <a:r>
              <a:rPr lang="en-US" baseline="-25000" dirty="0" smtClean="0"/>
              <a:t>o </a:t>
            </a:r>
            <a:r>
              <a:rPr lang="en-US" dirty="0" err="1" smtClean="0"/>
              <a:t>cos</a:t>
            </a:r>
            <a:r>
              <a:rPr lang="ru-RU" dirty="0" smtClean="0"/>
              <a:t> </a:t>
            </a:r>
            <a:r>
              <a:rPr lang="ru-RU" dirty="0" err="1" smtClean="0"/>
              <a:t>α       υ</a:t>
            </a:r>
            <a:r>
              <a:rPr lang="en-US" baseline="-25000" dirty="0" smtClean="0"/>
              <a:t>y</a:t>
            </a:r>
            <a:r>
              <a:rPr lang="ru-RU" dirty="0" smtClean="0"/>
              <a:t> = </a:t>
            </a:r>
            <a:r>
              <a:rPr lang="en-US" dirty="0" err="1" smtClean="0"/>
              <a:t>υ</a:t>
            </a:r>
            <a:r>
              <a:rPr lang="en-US" baseline="-25000" dirty="0" err="1" smtClean="0"/>
              <a:t>o</a:t>
            </a:r>
            <a:r>
              <a:rPr lang="en-US" dirty="0" smtClean="0"/>
              <a:t> sin α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Ppt0000005</Template>
  <TotalTime>1374</TotalTime>
  <Words>795</Words>
  <Application>Microsoft Office PowerPoint</Application>
  <PresentationFormat>Экран (4:3)</PresentationFormat>
  <Paragraphs>245</Paragraphs>
  <Slides>33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Ppt0000005</vt:lpstr>
      <vt:lpstr>Формула</vt:lpstr>
      <vt:lpstr> </vt:lpstr>
      <vt:lpstr>Слайд 2</vt:lpstr>
      <vt:lpstr>Слайд 3</vt:lpstr>
      <vt:lpstr> </vt:lpstr>
      <vt:lpstr>Слайд 5</vt:lpstr>
      <vt:lpstr>Слайд 6</vt:lpstr>
      <vt:lpstr>Творческие работы детей </vt:lpstr>
      <vt:lpstr>Слайд 8</vt:lpstr>
      <vt:lpstr>Слайд 9</vt:lpstr>
      <vt:lpstr>Слайд 10</vt:lpstr>
      <vt:lpstr>Слайд 11</vt:lpstr>
      <vt:lpstr>Слайд 12</vt:lpstr>
      <vt:lpstr> </vt:lpstr>
      <vt:lpstr>Ответы к самостоятельной  работе</vt:lpstr>
      <vt:lpstr>Слайд 15</vt:lpstr>
      <vt:lpstr>Тема  дня.</vt:lpstr>
      <vt:lpstr>Слайд 17</vt:lpstr>
      <vt:lpstr>График  функции   y=tg x. </vt:lpstr>
      <vt:lpstr>Функция котангенс (  у =ctgх) Функция котангенс — это частное от деления функции косинус на функцию синус</vt:lpstr>
      <vt:lpstr>Слайд 20</vt:lpstr>
      <vt:lpstr> Свойства функции  у =сtg х  </vt:lpstr>
      <vt:lpstr>Разбор корреспонденции. </vt:lpstr>
      <vt:lpstr>Слайд 23</vt:lpstr>
      <vt:lpstr>Слайд 24</vt:lpstr>
      <vt:lpstr>Слайд 25</vt:lpstr>
      <vt:lpstr>Слайд 26</vt:lpstr>
      <vt:lpstr>Индивидуальная работа в лабораториях.  (Практическая работа по парам).  </vt:lpstr>
      <vt:lpstr>Слайд 28</vt:lpstr>
      <vt:lpstr>Слайд 29</vt:lpstr>
      <vt:lpstr>Слайд 30</vt:lpstr>
      <vt:lpstr>Слайд 31</vt:lpstr>
      <vt:lpstr>Домашнее   задание: 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cp:lastModifiedBy>Tata</cp:lastModifiedBy>
  <cp:revision>44</cp:revision>
  <dcterms:created xsi:type="dcterms:W3CDTF">2011-04-02T16:21:04Z</dcterms:created>
  <dcterms:modified xsi:type="dcterms:W3CDTF">2013-08-04T22:16:56Z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