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2" r:id="rId5"/>
    <p:sldId id="263" r:id="rId6"/>
    <p:sldId id="278" r:id="rId7"/>
    <p:sldId id="265" r:id="rId8"/>
    <p:sldId id="270" r:id="rId9"/>
    <p:sldId id="276" r:id="rId10"/>
    <p:sldId id="266" r:id="rId11"/>
    <p:sldId id="267" r:id="rId12"/>
    <p:sldId id="268" r:id="rId13"/>
    <p:sldId id="271" r:id="rId14"/>
    <p:sldId id="272" r:id="rId15"/>
    <p:sldId id="277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47" autoAdjust="0"/>
    <p:restoredTop sz="94353" autoAdjust="0"/>
  </p:normalViewPr>
  <p:slideViewPr>
    <p:cSldViewPr>
      <p:cViewPr varScale="1">
        <p:scale>
          <a:sx n="103" d="100"/>
          <a:sy n="103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138EF-50B1-47BC-B89B-94118AFDD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79855-0417-4ABF-B36A-096634EE9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09A05-D9D6-4B4F-A8C2-5ED122F14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AB60B-FCB2-4084-AE8C-BC13AC941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2A001-6133-4728-B669-3EE20214C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ABA77-C190-4F35-B1E7-8900DCAEE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331F2-0A80-41B0-A852-A6D12A966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60D55-20B9-44BA-8C9B-D09E20EAD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7A13-24A0-4215-98BB-207DB2869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D3BEB-6E61-45C2-9C35-E053AB092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3D2E5-DBD5-4AE7-88D3-8BABE435F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858CC8E-1D32-4226-B8B4-5ECBEB4A4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7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5572132" cy="1928826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Отечественная       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война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1812 года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4876800"/>
            <a:ext cx="4786314" cy="17526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</a:rPr>
              <a:t>М.Ю.Лермонтов</a:t>
            </a:r>
          </a:p>
          <a:p>
            <a:pPr eaLnBrk="1" hangingPunct="1"/>
            <a:r>
              <a:rPr lang="ru-RU" sz="4000" b="1" dirty="0" smtClean="0">
                <a:solidFill>
                  <a:srgbClr val="C00000"/>
                </a:solidFill>
              </a:rPr>
              <a:t>«Бородино»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Наполеон в Москве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4071966" cy="4714908"/>
          </a:xfrm>
        </p:spPr>
        <p:txBody>
          <a:bodyPr/>
          <a:lstStyle/>
          <a:p>
            <a:pPr eaLnBrk="1" hangingPunct="1">
              <a:buNone/>
            </a:pPr>
            <a:r>
              <a:rPr lang="ru-RU" sz="1800" b="1" i="1" dirty="0" smtClean="0">
                <a:latin typeface="Book Antiqua" pitchFamily="18" charset="0"/>
              </a:rPr>
              <a:t>14 сентября Наполеон уже стоял на Поклонной горе, любуясь восточной красавицей, как тогда часто называли Москву побывавшие в ней иностранцы. Воображение Байрона увековечило эту минуту.</a:t>
            </a:r>
          </a:p>
          <a:p>
            <a:pPr eaLnBrk="1" hangingPunct="1">
              <a:buFontTx/>
              <a:buNone/>
            </a:pPr>
            <a:r>
              <a:rPr lang="ru-RU" sz="1800" b="1" i="1" dirty="0" smtClean="0">
                <a:latin typeface="Book Antiqua" pitchFamily="18" charset="0"/>
              </a:rPr>
              <a:t>«Вот башни полудикие Москвы</a:t>
            </a:r>
          </a:p>
          <a:p>
            <a:pPr eaLnBrk="1" hangingPunct="1">
              <a:buFontTx/>
              <a:buNone/>
            </a:pPr>
            <a:r>
              <a:rPr lang="ru-RU" sz="1800" b="1" i="1" dirty="0" smtClean="0">
                <a:latin typeface="Book Antiqua" pitchFamily="18" charset="0"/>
              </a:rPr>
              <a:t> Перед тобой в венцах из злата</a:t>
            </a:r>
          </a:p>
          <a:p>
            <a:pPr eaLnBrk="1" hangingPunct="1">
              <a:buFontTx/>
              <a:buNone/>
            </a:pPr>
            <a:r>
              <a:rPr lang="ru-RU" sz="1800" b="1" i="1" dirty="0" smtClean="0">
                <a:latin typeface="Book Antiqua" pitchFamily="18" charset="0"/>
              </a:rPr>
              <a:t>       Горят на солнце...</a:t>
            </a:r>
          </a:p>
          <a:p>
            <a:pPr eaLnBrk="1" hangingPunct="1">
              <a:buFontTx/>
              <a:buNone/>
            </a:pPr>
            <a:r>
              <a:rPr lang="ru-RU" sz="1800" b="1" i="1" dirty="0" smtClean="0">
                <a:latin typeface="Book Antiqua" pitchFamily="18" charset="0"/>
              </a:rPr>
              <a:t>Но увы! То солнце твоего заката»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074" name="Picture 2" descr="C:\Users\Администратор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71678"/>
            <a:ext cx="4189416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истратор\Desktop\Пож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285860"/>
            <a:ext cx="3357586" cy="4319844"/>
          </a:xfrm>
          <a:prstGeom prst="rect">
            <a:avLst/>
          </a:prstGeom>
          <a:noFill/>
        </p:spPr>
      </p:pic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</a:t>
            </a:r>
            <a:endParaRPr lang="ru-RU" sz="1800" b="1" i="1" dirty="0" smtClean="0">
              <a:latin typeface="Book Antiqua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Пожар в Москве</a:t>
            </a:r>
          </a:p>
        </p:txBody>
      </p:sp>
      <p:pic>
        <p:nvPicPr>
          <p:cNvPr id="3074" name="Picture 2" descr="C:\Users\Администратор\Desktop\Пожар  в Москв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4214810" cy="33575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143512"/>
            <a:ext cx="4857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   Москва горела 6 дней. Сгорело 6,5 тысяч домов (70%) Из 237 церквей сгорели 122. Погибли в огне Московский университет с его бесценной библиотекой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В это время русская армия…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81000" y="1571612"/>
            <a:ext cx="3548058" cy="3429024"/>
          </a:xfrm>
        </p:spPr>
        <p:txBody>
          <a:bodyPr/>
          <a:lstStyle/>
          <a:p>
            <a:pPr eaLnBrk="1" hangingPunct="1">
              <a:buNone/>
            </a:pPr>
            <a:r>
              <a:rPr lang="ru-RU" sz="2000" b="1" i="1" dirty="0" smtClean="0">
                <a:latin typeface="Book Antiqua" pitchFamily="18" charset="0"/>
              </a:rPr>
              <a:t>После отступления из Москвы русская </a:t>
            </a:r>
            <a:r>
              <a:rPr lang="ru-RU" sz="2000" b="1" i="1" dirty="0" smtClean="0">
                <a:latin typeface="Book Antiqua" pitchFamily="18" charset="0"/>
              </a:rPr>
              <a:t>армия</a:t>
            </a:r>
            <a:r>
              <a:rPr lang="ru-RU" sz="2000" b="1" i="1" dirty="0" smtClean="0">
                <a:latin typeface="Book Antiqua" pitchFamily="18" charset="0"/>
              </a:rPr>
              <a:t> </a:t>
            </a:r>
            <a:r>
              <a:rPr lang="ru-RU" sz="2000" b="1" i="1" dirty="0" smtClean="0">
                <a:latin typeface="Book Antiqua" pitchFamily="18" charset="0"/>
              </a:rPr>
              <a:t>пошла</a:t>
            </a:r>
            <a:r>
              <a:rPr lang="ru-RU" sz="2000" b="1" i="1" dirty="0" smtClean="0">
                <a:latin typeface="Book Antiqua" pitchFamily="18" charset="0"/>
              </a:rPr>
              <a:t> </a:t>
            </a:r>
            <a:r>
              <a:rPr lang="ru-RU" sz="2000" b="1" i="1" dirty="0" smtClean="0">
                <a:latin typeface="Book Antiqua" pitchFamily="18" charset="0"/>
              </a:rPr>
              <a:t>по Рязанской дороге, </a:t>
            </a:r>
            <a:r>
              <a:rPr lang="ru-RU" sz="2000" b="1" i="1" dirty="0" smtClean="0">
                <a:latin typeface="Book Antiqua" pitchFamily="18" charset="0"/>
              </a:rPr>
              <a:t>здесь неоткуда ждать нападения и продовольствие есть. А Наполеону Кутузов оставил для бегства старую, им же и ограбленную  Смоленскую дорогу</a:t>
            </a:r>
            <a:r>
              <a:rPr lang="ru-RU" sz="2000" b="1" i="1" dirty="0" smtClean="0">
                <a:latin typeface="Book Antiqua" pitchFamily="18" charset="0"/>
              </a:rPr>
              <a:t> </a:t>
            </a:r>
            <a:endParaRPr lang="ru-RU" sz="2000" b="1" i="1" dirty="0" smtClean="0">
              <a:latin typeface="Book Antiqua" pitchFamily="18" charset="0"/>
            </a:endParaRPr>
          </a:p>
        </p:txBody>
      </p:sp>
      <p:pic>
        <p:nvPicPr>
          <p:cNvPr id="4098" name="Picture 2" descr="C:\Users\Администратор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071678"/>
            <a:ext cx="4643470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Бегство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Наполеона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4929199"/>
            <a:ext cx="450059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/>
              <a:t>Бегство  французов из </a:t>
            </a:r>
            <a:r>
              <a:rPr lang="ru-RU" dirty="0" smtClean="0"/>
              <a:t>России </a:t>
            </a:r>
          </a:p>
          <a:p>
            <a:pPr algn="ctr"/>
            <a:r>
              <a:rPr lang="ru-RU" dirty="0" smtClean="0"/>
              <a:t>Жалкий вид имели завоеватели. Французы сотнями замерзали в снегах</a:t>
            </a:r>
            <a:r>
              <a:rPr lang="ru-RU" dirty="0" smtClean="0"/>
              <a:t>  </a:t>
            </a:r>
            <a:endParaRPr lang="ru-RU" dirty="0" smtClean="0"/>
          </a:p>
        </p:txBody>
      </p:sp>
      <p:pic>
        <p:nvPicPr>
          <p:cNvPr id="5122" name="Picture 2" descr="C:\Users\Администратор\Desktop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500174"/>
            <a:ext cx="4841535" cy="3357586"/>
          </a:xfrm>
          <a:prstGeom prst="rect">
            <a:avLst/>
          </a:prstGeom>
          <a:noFill/>
        </p:spPr>
      </p:pic>
      <p:pic>
        <p:nvPicPr>
          <p:cNvPr id="1026" name="Picture 2" descr="C:\Users\Александр\Desktop\Открытый урок Бородино 4б кл\x1-t_Z5_1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3571900" cy="34290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0800000" flipV="1">
            <a:off x="-357222" y="4697024"/>
            <a:ext cx="44291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Преследование </a:t>
            </a:r>
            <a:r>
              <a:rPr lang="ru-RU" dirty="0" smtClean="0"/>
              <a:t>казаками отступающих </a:t>
            </a:r>
            <a:r>
              <a:rPr lang="ru-RU" dirty="0" smtClean="0"/>
              <a:t>французов</a:t>
            </a:r>
          </a:p>
          <a:p>
            <a:r>
              <a:rPr lang="ru-RU" dirty="0" smtClean="0"/>
              <a:t>Вместе с войсками бил французов и народ. Организовывались партизанские отряды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Итоги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войны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0"/>
            <a:ext cx="3886200" cy="5105400"/>
          </a:xfrm>
        </p:spPr>
        <p:txBody>
          <a:bodyPr/>
          <a:lstStyle/>
          <a:p>
            <a:r>
              <a:rPr lang="ru-RU" sz="1600" b="1" i="1" dirty="0" smtClean="0">
                <a:latin typeface="Book Antiqua" pitchFamily="18" charset="0"/>
              </a:rPr>
              <a:t>Манифест российского императора Александра I от (25 декабря 1812 года) 6 января 1813 года ознаменовал завершение Отечественной войны. </a:t>
            </a:r>
          </a:p>
          <a:p>
            <a:pPr>
              <a:buFont typeface="Arial" pitchFamily="34" charset="0"/>
              <a:buChar char="•"/>
            </a:pPr>
            <a:r>
              <a:rPr lang="ru-RU" sz="1600" b="1" i="1" dirty="0" smtClean="0">
                <a:latin typeface="Book Antiqua" pitchFamily="18" charset="0"/>
              </a:rPr>
              <a:t> </a:t>
            </a:r>
            <a:r>
              <a:rPr lang="ru-RU" sz="1600" b="1" i="1" dirty="0" smtClean="0">
                <a:latin typeface="Book Antiqua" pitchFamily="18" charset="0"/>
              </a:rPr>
              <a:t>  </a:t>
            </a:r>
            <a:r>
              <a:rPr lang="ru-RU" sz="1600" b="1" i="1" dirty="0" smtClean="0">
                <a:latin typeface="Book Antiqua" pitchFamily="18" charset="0"/>
              </a:rPr>
              <a:t>2 января 1813 года фельдмаршал М.И.Кутузов поздравил войска с изгнанием врага из России. Вскоре русская армия под предводительством царя Александра </a:t>
            </a:r>
            <a:r>
              <a:rPr lang="en-US" sz="1600" b="1" i="1" dirty="0" smtClean="0">
                <a:latin typeface="Book Antiqua" pitchFamily="18" charset="0"/>
              </a:rPr>
              <a:t>I</a:t>
            </a:r>
            <a:r>
              <a:rPr lang="ru-RU" sz="1600" b="1" i="1" dirty="0" smtClean="0">
                <a:latin typeface="Book Antiqua" pitchFamily="18" charset="0"/>
              </a:rPr>
              <a:t> победно вошла в Париж. Так закончилось наполеоновское нашествие в Россию. На защиту Отечества поднялась не только армия, но и весь народ, вся страна. Поэтому война 1812 года называется Отечественной</a:t>
            </a:r>
          </a:p>
          <a:p>
            <a:endParaRPr lang="ru-RU" sz="1600" b="1" i="1" dirty="0" smtClean="0">
              <a:latin typeface="Book Antiqua" pitchFamily="18" charset="0"/>
            </a:endParaRPr>
          </a:p>
          <a:p>
            <a:endParaRPr lang="ru-RU" sz="1600" b="1" i="1" dirty="0" smtClean="0">
              <a:latin typeface="Book Antiqua" pitchFamily="18" charset="0"/>
            </a:endParaRPr>
          </a:p>
          <a:p>
            <a:endParaRPr lang="ru-RU" sz="1600" b="1" i="1" dirty="0" smtClean="0">
              <a:latin typeface="Book Antiqua" pitchFamily="18" charset="0"/>
            </a:endParaRPr>
          </a:p>
          <a:p>
            <a:endParaRPr lang="ru-RU" sz="1600" b="1" i="1" dirty="0" smtClean="0">
              <a:latin typeface="Book Antiqua" pitchFamily="18" charset="0"/>
            </a:endParaRPr>
          </a:p>
          <a:p>
            <a:endParaRPr lang="ru-RU" sz="1600" b="1" i="1" dirty="0" smtClean="0">
              <a:latin typeface="Book Antiqua" pitchFamily="18" charset="0"/>
            </a:endParaRPr>
          </a:p>
          <a:p>
            <a:endParaRPr lang="ru-RU" sz="1600" b="1" i="1" dirty="0" smtClean="0">
              <a:latin typeface="Book Antiqua" pitchFamily="18" charset="0"/>
            </a:endParaRPr>
          </a:p>
        </p:txBody>
      </p:sp>
      <p:pic>
        <p:nvPicPr>
          <p:cNvPr id="6146" name="Picture 2" descr="C:\Users\Администратор\Desktop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600200"/>
            <a:ext cx="3362324" cy="47310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Храм Христа Спасителя</a:t>
            </a:r>
            <a:endParaRPr lang="ru-RU" dirty="0"/>
          </a:p>
        </p:txBody>
      </p:sp>
      <p:pic>
        <p:nvPicPr>
          <p:cNvPr id="1026" name="Picture 2" descr="C:\Users\Александр\Desktop\Открытый урок Бородино 4б кл\Russia-Moscow-Cathedral_of_Christ_the_Saviour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28736"/>
            <a:ext cx="3388421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928802"/>
            <a:ext cx="31432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  Храм Христа спасителя  в Москве был построен в честь победы над наполеоновской армией в Отечественной войне 1812 года как знак благодарности Богу за помощь и заступничество, а также в память о погибших в боях с  захватчиками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истратор\Desktop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643050"/>
            <a:ext cx="1006475" cy="3378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Награды  Отечественной войны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1595021"/>
            <a:ext cx="3429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Book Antiqua" pitchFamily="18" charset="0"/>
              </a:rPr>
              <a:t>5 февраля 1813 г. Император Александр I учредил медаль «В память Отечественной войны 1812 года» для награждения всех участников боевых действий до 1 января 1813 г. - от фельдмаршала до солдата, ополченцев, священников, медицинских чинов</a:t>
            </a:r>
            <a:r>
              <a:rPr lang="ru-RU" sz="1600" b="1" i="1" dirty="0" smtClean="0">
                <a:latin typeface="Book Antiqua" pitchFamily="18" charset="0"/>
              </a:rPr>
              <a:t>. Священнослужители на поле брани оказывали помощь раненым, облегчали их страдания в лазаретах. </a:t>
            </a:r>
          </a:p>
          <a:p>
            <a:r>
              <a:rPr lang="ru-RU" sz="1600" b="1" i="1" smtClean="0">
                <a:latin typeface="Book Antiqua" pitchFamily="18" charset="0"/>
              </a:rPr>
              <a:t> </a:t>
            </a:r>
          </a:p>
          <a:p>
            <a:r>
              <a:rPr lang="ru-RU" sz="1600" b="1" i="1" smtClean="0">
                <a:latin typeface="Book Antiqua" pitchFamily="18" charset="0"/>
              </a:rPr>
              <a:t>За </a:t>
            </a:r>
            <a:r>
              <a:rPr lang="ru-RU" sz="1600" b="1" i="1" dirty="0" smtClean="0">
                <a:latin typeface="Book Antiqua" pitchFamily="18" charset="0"/>
              </a:rPr>
              <a:t>эти славные дела состоявшие в духовном сане до 1 января 1813 г. были награждены наперсным крестом «В память войны 1812 года»</a:t>
            </a:r>
            <a:endParaRPr lang="ru-RU" sz="1600" b="1" i="1" dirty="0">
              <a:latin typeface="Book Antiqua" pitchFamily="18" charset="0"/>
            </a:endParaRPr>
          </a:p>
        </p:txBody>
      </p:sp>
      <p:pic>
        <p:nvPicPr>
          <p:cNvPr id="4098" name="Picture 2" descr="C:\Users\Администратор\Desktop\Рисунок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357430"/>
            <a:ext cx="3035808" cy="1179086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\Desktop\Рисунок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984404"/>
            <a:ext cx="3174391" cy="19449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Начало войны.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1500174"/>
            <a:ext cx="3857652" cy="4933952"/>
          </a:xfrm>
        </p:spPr>
        <p:txBody>
          <a:bodyPr/>
          <a:lstStyle/>
          <a:p>
            <a:pPr eaLnBrk="1" hangingPunct="1"/>
            <a:r>
              <a:rPr lang="ru-RU" sz="2000" b="1" i="1" dirty="0" smtClean="0">
                <a:latin typeface="Book Antiqua" pitchFamily="18" charset="0"/>
              </a:rPr>
              <a:t>На рассвете </a:t>
            </a:r>
          </a:p>
          <a:p>
            <a:pPr eaLnBrk="1" hangingPunct="1"/>
            <a:r>
              <a:rPr lang="ru-RU" sz="2000" b="1" i="1" dirty="0" smtClean="0">
                <a:latin typeface="Book Antiqua" pitchFamily="18" charset="0"/>
              </a:rPr>
              <a:t>12  июня 1812 года войска Наполеона без объявления войны переправились через реку Неман и вторглись в пределы России. </a:t>
            </a:r>
          </a:p>
          <a:p>
            <a:pPr eaLnBrk="1" hangingPunct="1"/>
            <a:r>
              <a:rPr lang="ru-RU" sz="2000" b="1" i="1" dirty="0" smtClean="0">
                <a:latin typeface="Book Antiqua" pitchFamily="18" charset="0"/>
              </a:rPr>
              <a:t>Армия Наполеона, которую сам он называл "Великой армией", насчитывала свыше 600 000 человек и 1420 орудий. </a:t>
            </a:r>
            <a:endParaRPr lang="ru-RU" sz="2000" b="1" i="1" dirty="0" smtClean="0"/>
          </a:p>
        </p:txBody>
      </p:sp>
      <p:pic>
        <p:nvPicPr>
          <p:cNvPr id="1026" name="Picture 2" descr="C:\Users\Администратор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643050"/>
            <a:ext cx="4929190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Русская армия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3714776" cy="365284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i="1" dirty="0" smtClean="0">
                <a:latin typeface="Book Antiqua" pitchFamily="18" charset="0"/>
              </a:rPr>
              <a:t>       Вторгшемуся неприятелю противостояли 220 - 240 тысяч русских солдат при 942 орудиях – </a:t>
            </a:r>
          </a:p>
          <a:p>
            <a:pPr eaLnBrk="1" hangingPunct="1">
              <a:buFontTx/>
              <a:buNone/>
            </a:pPr>
            <a:r>
              <a:rPr lang="ru-RU" sz="2000" b="1" i="1" dirty="0" smtClean="0">
                <a:latin typeface="Book Antiqua" pitchFamily="18" charset="0"/>
              </a:rPr>
              <a:t>   в 3 раза меньше, чем было у противника</a:t>
            </a:r>
          </a:p>
        </p:txBody>
      </p:sp>
      <p:pic>
        <p:nvPicPr>
          <p:cNvPr id="2051" name="Picture 3" descr="C:\Users\Администратор\Desktop\русс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7" y="2204287"/>
            <a:ext cx="4027024" cy="341767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Главнокомандующий французской армией- Наполеон Бонапарт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3929090" cy="478634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600" b="1" i="1" dirty="0" smtClean="0">
                <a:latin typeface="Book Antiqua" pitchFamily="18" charset="0"/>
              </a:rPr>
              <a:t>       Французский император. Благодаря победоносным войнам значительно расширил территорию империи, поставил в зависимость от Франции большинство государств Западной и Центральной  Европы.</a:t>
            </a:r>
          </a:p>
          <a:p>
            <a:pPr eaLnBrk="1" hangingPunct="1">
              <a:buFontTx/>
              <a:buNone/>
            </a:pPr>
            <a:r>
              <a:rPr lang="ru-RU" sz="1600" b="1" i="1" dirty="0" smtClean="0">
                <a:latin typeface="Book Antiqua" pitchFamily="18" charset="0"/>
              </a:rPr>
              <a:t>               Наполеон обладал феноменальной памятью и работоспособностью, острым умом, военным и государственным гением, даром дипломата, артиста, обаянием, позволявшим ему легко располагать к себе людей</a:t>
            </a:r>
          </a:p>
          <a:p>
            <a:pPr algn="ctr" eaLnBrk="1" hangingPunct="1">
              <a:buFontTx/>
              <a:buNone/>
            </a:pPr>
            <a:endParaRPr lang="ru-RU" dirty="0" smtClean="0"/>
          </a:p>
        </p:txBody>
      </p:sp>
      <p:pic>
        <p:nvPicPr>
          <p:cNvPr id="1026" name="Picture 2" descr="C:\Users\Администратор\Desktop\napoleon1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357298"/>
            <a:ext cx="3500462" cy="52624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Главнокомандующий русской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армиии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-Кутузов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Михаил Илларионович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5105400"/>
          </a:xfrm>
        </p:spPr>
        <p:txBody>
          <a:bodyPr/>
          <a:lstStyle/>
          <a:p>
            <a:pPr eaLnBrk="1" hangingPunct="1">
              <a:buNone/>
            </a:pPr>
            <a:r>
              <a:rPr lang="ru-RU" sz="2000" b="1" i="1" dirty="0" smtClean="0">
                <a:latin typeface="Book Antiqua" pitchFamily="18" charset="0"/>
              </a:rPr>
              <a:t> Современники единодушно отмечали его исключительный ум, блестящие полководческие и дипломатические дарования и беззаветное служение Родине.</a:t>
            </a:r>
          </a:p>
          <a:p>
            <a:pPr eaLnBrk="1" hangingPunct="1">
              <a:buFontTx/>
              <a:buNone/>
            </a:pPr>
            <a:r>
              <a:rPr lang="ru-RU" sz="2000" b="1" i="1" dirty="0" smtClean="0">
                <a:latin typeface="Book Antiqua" pitchFamily="18" charset="0"/>
              </a:rPr>
              <a:t>      Назначен 8 августа главнокомандующим русской армией.</a:t>
            </a:r>
          </a:p>
          <a:p>
            <a:pPr eaLnBrk="1" hangingPunct="1">
              <a:buFontTx/>
              <a:buNone/>
            </a:pPr>
            <a:r>
              <a:rPr lang="ru-RU" sz="2000" b="1" i="1" dirty="0" smtClean="0">
                <a:latin typeface="Book Antiqua" pitchFamily="18" charset="0"/>
              </a:rPr>
              <a:t> Прибыв 17 августа в армию, принял решение дать 26 августа генеральное сражение войскам Наполеона под Бородино.</a:t>
            </a:r>
          </a:p>
          <a:p>
            <a:pPr eaLnBrk="1" hangingPunct="1">
              <a:buFontTx/>
              <a:buNone/>
            </a:pPr>
            <a:endParaRPr lang="ru-RU" sz="1600" b="1" i="1" dirty="0" smtClean="0">
              <a:latin typeface="Book Antiqua" pitchFamily="18" charset="0"/>
            </a:endParaRPr>
          </a:p>
        </p:txBody>
      </p:sp>
      <p:pic>
        <p:nvPicPr>
          <p:cNvPr id="2050" name="Picture 2" descr="C:\Users\Администратор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928802"/>
            <a:ext cx="3429024" cy="379675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786842" cy="121443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Александр Павлович Романов</a:t>
            </a:r>
            <a:endParaRPr lang="ru-RU" dirty="0"/>
          </a:p>
        </p:txBody>
      </p:sp>
      <p:pic>
        <p:nvPicPr>
          <p:cNvPr id="1026" name="Picture 2" descr="C:\Users\Александр\Desktop\Открытый урок Бородино 4б кл\4198db4433b752b437283e1fda33e48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643050"/>
            <a:ext cx="2792437" cy="42203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1928802"/>
            <a:ext cx="30718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      В начале 19 века правил Российской империей Александр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Александр был незаурядным дипломатом.                     После победы над Наполеоном Александр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стал одним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из могущественнейших правителей Европы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Бородинское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сражение</a:t>
            </a:r>
          </a:p>
        </p:txBody>
      </p:sp>
      <p:pic>
        <p:nvPicPr>
          <p:cNvPr id="3074" name="Picture 2" descr="C:\Users\Администратор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7841937" cy="45205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Герои Бородинского сражения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2074864" cy="240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дминистратор\Desktop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357298"/>
            <a:ext cx="3083209" cy="2000264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71942"/>
            <a:ext cx="2143140" cy="24672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628" y="3500438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Багратион Пётр Иванович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5214950"/>
            <a:ext cx="1643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Раевский </a:t>
            </a:r>
            <a:r>
              <a:rPr lang="ru-RU" sz="2000" dirty="0" smtClean="0"/>
              <a:t>Николай</a:t>
            </a:r>
            <a:r>
              <a:rPr lang="ru-RU" dirty="0" smtClean="0"/>
              <a:t> Николаевич</a:t>
            </a:r>
          </a:p>
        </p:txBody>
      </p:sp>
      <p:pic>
        <p:nvPicPr>
          <p:cNvPr id="3" name="Picture 2" descr="C:\Users\Александр\Desktop\barkl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929066"/>
            <a:ext cx="2297446" cy="273505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5072074"/>
            <a:ext cx="1857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Барклай де Толли  Михаил Богданович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857497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Давыдов  Денис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Васильевич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Военный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совет в Филях</a:t>
            </a:r>
            <a:endParaRPr lang="ru-RU" dirty="0"/>
          </a:p>
        </p:txBody>
      </p:sp>
      <p:pic>
        <p:nvPicPr>
          <p:cNvPr id="1026" name="Picture 2" descr="C:\Users\Александр\Desktop\sovet-v-filya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5667396" cy="31777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flipH="1">
            <a:off x="928659" y="4721662"/>
            <a:ext cx="7500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Что делать дальше? Биться здесь или отступать? Ждут генералы, ждёт Россия. С потерей Москвы ещё не потеряна Россия. Но коль уничтожиться армия, погибли Москва и Россия. Властью, данной мне государем и Отечеством, повелеваю… </a:t>
            </a:r>
            <a:r>
              <a:rPr lang="ru-RU" b="1" i="1" dirty="0" err="1" smtClean="0">
                <a:latin typeface="Book Antiqua" pitchFamily="18" charset="0"/>
              </a:rPr>
              <a:t>повелеваю</a:t>
            </a:r>
            <a:r>
              <a:rPr lang="ru-RU" b="1" i="1" dirty="0" smtClean="0">
                <a:latin typeface="Book Antiqua" pitchFamily="18" charset="0"/>
              </a:rPr>
              <a:t>…, </a:t>
            </a:r>
            <a:r>
              <a:rPr lang="ru-RU" b="1" i="1" dirty="0" smtClean="0">
                <a:latin typeface="Book Antiqua" pitchFamily="18" charset="0"/>
              </a:rPr>
              <a:t>- вновь </a:t>
            </a:r>
            <a:r>
              <a:rPr lang="ru-RU" b="1" i="1" dirty="0" smtClean="0">
                <a:latin typeface="Book Antiqua" pitchFamily="18" charset="0"/>
              </a:rPr>
              <a:t>повторил Кутузов, -отступление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661</Words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Отечественная           война 1812 года</vt:lpstr>
      <vt:lpstr>Начало войны.</vt:lpstr>
      <vt:lpstr>      Русская армия</vt:lpstr>
      <vt:lpstr>Главнокомандующий французской армией- Наполеон Бонапарт</vt:lpstr>
      <vt:lpstr>Главнокомандующий русской армиии -Кутузов Михаил Илларионович</vt:lpstr>
      <vt:lpstr>Александр Павлович Романов</vt:lpstr>
      <vt:lpstr>Бородинское сражение</vt:lpstr>
      <vt:lpstr>Герои Бородинского сражения</vt:lpstr>
      <vt:lpstr>Военный совет в Филях</vt:lpstr>
      <vt:lpstr>Наполеон в Москве</vt:lpstr>
      <vt:lpstr>Пожар в Москве</vt:lpstr>
      <vt:lpstr>В это время русская армия…</vt:lpstr>
      <vt:lpstr>Бегство Наполеона</vt:lpstr>
      <vt:lpstr>Итоги войны</vt:lpstr>
      <vt:lpstr>Храм Христа Спасителя</vt:lpstr>
      <vt:lpstr>Награды  Отечественной войны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Отечественная           война 1812 года</dc:title>
  <dc:creator>Александр</dc:creator>
  <cp:lastModifiedBy>Александр</cp:lastModifiedBy>
  <cp:revision>42</cp:revision>
  <dcterms:modified xsi:type="dcterms:W3CDTF">2012-10-16T14:41:47Z</dcterms:modified>
</cp:coreProperties>
</file>