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4" r:id="rId22"/>
    <p:sldId id="285" r:id="rId23"/>
    <p:sldId id="286" r:id="rId24"/>
    <p:sldId id="288" r:id="rId25"/>
    <p:sldId id="290" r:id="rId26"/>
    <p:sldId id="292" r:id="rId27"/>
    <p:sldId id="293" r:id="rId28"/>
    <p:sldId id="294" r:id="rId29"/>
    <p:sldId id="298" r:id="rId30"/>
    <p:sldId id="299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7C33A-202D-4E04-8F9A-EAD5ECF5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788A0E-6B3D-4BB6-BA96-5026C7DC9726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F6B67B-9042-435E-BBA4-95E9C8E8C1C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http://insect.narod.ru/bg1x3.gif" TargetMode="External"/><Relationship Id="rId5" Type="http://schemas.openxmlformats.org/officeDocument/2006/relationships/image" Target="../media/image23.png"/><Relationship Id="rId4" Type="http://schemas.openxmlformats.org/officeDocument/2006/relationships/image" Target="http://insect.narod.ru/bg1x1.g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m3-tub-ru.yandex.net/i?id=8368507-07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857628"/>
            <a:ext cx="3024202" cy="2268152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8604"/>
            <a:ext cx="2500330" cy="3319022"/>
          </a:xfrm>
          <a:prstGeom prst="rect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785794"/>
            <a:ext cx="3143272" cy="2143140"/>
          </a:xfrm>
          <a:prstGeom prst="rect">
            <a:avLst/>
          </a:prstGeom>
        </p:spPr>
      </p:pic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929066"/>
            <a:ext cx="3429008" cy="2143131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2571744"/>
            <a:ext cx="2928958" cy="195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_71b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93888"/>
            <a:ext cx="5976938" cy="4622800"/>
          </a:xfrm>
          <a:noFill/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716463" y="188913"/>
            <a:ext cx="4249737" cy="2735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Эта черепаха, называемая</a:t>
            </a:r>
          </a:p>
          <a:p>
            <a:r>
              <a:rPr lang="ru-RU" sz="2000"/>
              <a:t>змеиношейной, происходит из</a:t>
            </a:r>
          </a:p>
          <a:p>
            <a:r>
              <a:rPr lang="ru-RU" sz="2000"/>
              <a:t>Новой Гвинеи. Она обитает</a:t>
            </a:r>
          </a:p>
          <a:p>
            <a:r>
              <a:rPr lang="ru-RU" sz="2000"/>
              <a:t>исключительно в воде и </a:t>
            </a:r>
          </a:p>
          <a:p>
            <a:r>
              <a:rPr lang="ru-RU" sz="2000"/>
              <a:t>использует длинную и подвижную</a:t>
            </a:r>
          </a:p>
          <a:p>
            <a:r>
              <a:rPr lang="ru-RU" sz="2000"/>
              <a:t>шею для ловли маленьких рыбок</a:t>
            </a:r>
          </a:p>
          <a:p>
            <a:r>
              <a:rPr lang="ru-RU" sz="2000"/>
              <a:t>и головастиков.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0645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Impact"/>
              </a:rPr>
              <a:t>Отряд Чешуйчатые. Подотряд Змеи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79388" y="1341438"/>
            <a:ext cx="5329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95288" y="1268413"/>
            <a:ext cx="43211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2700-3000 видов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Кожа покрыта мелкой роговой чешуей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Конечности и их пояса редуцированы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Нет грудной клетки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Зубы дифференцированы: у ядовитых змей есть специальные зубы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Немигающие глаза прикрыты прозрачными оболочками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Не слышат – отсутствует барабанная перепонка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Развиты </a:t>
            </a:r>
            <a:r>
              <a:rPr lang="ru-RU" dirty="0" err="1"/>
              <a:t>сейсмочувствительность</a:t>
            </a:r>
            <a:r>
              <a:rPr lang="ru-RU" dirty="0"/>
              <a:t>, обоняние, осязание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Одно легкое, второе редуцировано</a:t>
            </a:r>
          </a:p>
        </p:txBody>
      </p:sp>
      <p:pic>
        <p:nvPicPr>
          <p:cNvPr id="7" name="Рисунок 6" descr="i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85860"/>
            <a:ext cx="4167210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_37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6913562" cy="4135437"/>
          </a:xfrm>
          <a:noFill/>
          <a:ln>
            <a:solidFill>
              <a:schemeClr val="tx1"/>
            </a:solidFill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211638" y="4437063"/>
            <a:ext cx="4679950" cy="216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Клык гремучей змеи при укусе </a:t>
            </a:r>
          </a:p>
          <a:p>
            <a:r>
              <a:rPr lang="ru-RU" sz="2400"/>
              <a:t>действует  как шприц. </a:t>
            </a:r>
          </a:p>
          <a:p>
            <a:r>
              <a:rPr lang="ru-RU" sz="2400"/>
              <a:t>Резервуар  с ядом, находящийся </a:t>
            </a:r>
          </a:p>
          <a:p>
            <a:r>
              <a:rPr lang="ru-RU" sz="2400"/>
              <a:t>у его основания, сжимается,</a:t>
            </a:r>
          </a:p>
          <a:p>
            <a:r>
              <a:rPr lang="ru-RU" sz="2400"/>
              <a:t>выталкивая яд в тело жертвы.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_2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088" y="188913"/>
            <a:ext cx="4872037" cy="6480175"/>
          </a:xfrm>
          <a:noFill/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5580063" y="404813"/>
            <a:ext cx="29479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Язык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435600" y="1025525"/>
            <a:ext cx="34305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Постоянное выпускание и</a:t>
            </a:r>
          </a:p>
          <a:p>
            <a:r>
              <a:rPr lang="ru-RU" sz="2400"/>
              <a:t> втягивание язычка  является  эффективным методом отбора проб воздуха на важные химические компоненты. При втягивании язык </a:t>
            </a:r>
          </a:p>
          <a:p>
            <a:r>
              <a:rPr lang="ru-RU" sz="2400"/>
              <a:t>оказывается рядом с органом Якобсона, и его нервные окончания определяют эти вещества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_3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34950"/>
            <a:ext cx="5473700" cy="5110163"/>
          </a:xfrm>
          <a:noFill/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500563" y="3933825"/>
            <a:ext cx="446405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Анаконда убивает добычу</a:t>
            </a:r>
          </a:p>
          <a:p>
            <a:pPr algn="ctr"/>
            <a:r>
              <a:rPr lang="ru-RU" sz="2400"/>
              <a:t>путем удушения. Благодаря</a:t>
            </a:r>
          </a:p>
          <a:p>
            <a:pPr algn="ctr"/>
            <a:r>
              <a:rPr lang="ru-RU" sz="2400"/>
              <a:t>способности смещать свои</a:t>
            </a:r>
          </a:p>
          <a:p>
            <a:pPr algn="ctr"/>
            <a:r>
              <a:rPr lang="ru-RU" sz="2400"/>
              <a:t>челюсти она может проглотить</a:t>
            </a:r>
          </a:p>
          <a:p>
            <a:pPr algn="ctr"/>
            <a:r>
              <a:rPr lang="ru-RU" sz="2400"/>
              <a:t>добычу гораздо более</a:t>
            </a:r>
          </a:p>
          <a:p>
            <a:pPr algn="ctr"/>
            <a:r>
              <a:rPr lang="ru-RU" sz="2400"/>
              <a:t>крупную, чем ее голова.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_2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260350"/>
            <a:ext cx="6048375" cy="4821238"/>
          </a:xfrm>
          <a:noFill/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50825" y="3933825"/>
            <a:ext cx="457200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Во избежание неприятностей </a:t>
            </a:r>
          </a:p>
          <a:p>
            <a:r>
              <a:rPr lang="ru-RU" sz="2400"/>
              <a:t>свиноносая  змея притворяется</a:t>
            </a:r>
          </a:p>
          <a:p>
            <a:r>
              <a:rPr lang="ru-RU" sz="2400"/>
              <a:t> мертвой, приводя таким </a:t>
            </a:r>
          </a:p>
          <a:p>
            <a:r>
              <a:rPr lang="ru-RU" sz="2400"/>
              <a:t>образом в недоумение своих </a:t>
            </a:r>
          </a:p>
          <a:p>
            <a:r>
              <a:rPr lang="ru-RU" sz="2400"/>
              <a:t>потенциальных врагов. Вид </a:t>
            </a:r>
          </a:p>
          <a:p>
            <a:r>
              <a:rPr lang="ru-RU" sz="2400"/>
              <a:t>явно дохлой змеи заставляет </a:t>
            </a:r>
          </a:p>
          <a:p>
            <a:r>
              <a:rPr lang="ru-RU" sz="2400"/>
              <a:t>их удалиться.</a:t>
            </a:r>
            <a:r>
              <a:rPr lang="ru-RU" sz="24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_2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052513"/>
            <a:ext cx="4033837" cy="5462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6" descr="http://insect.narod.ru/bg1x1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142875" y="2911475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http://insect.narod.ru/bg1x3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-142875" y="2911475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-142875" y="291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-142875" y="291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32"/>
          <p:cNvSpPr>
            <a:spLocks noChangeArrowheads="1"/>
          </p:cNvSpPr>
          <p:nvPr/>
        </p:nvSpPr>
        <p:spPr bwMode="auto">
          <a:xfrm>
            <a:off x="4143372" y="2143116"/>
            <a:ext cx="4821241" cy="3786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Смертоносная рогатая гадюка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 из Африки использует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 защитную окраску, чтобы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 спрятаться. Передвигается она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 подобно рогатой гремучей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Змее , причем сила броска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бывает так велика, что змея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 подпрыгивает</a:t>
            </a:r>
          </a:p>
        </p:txBody>
      </p:sp>
      <p:sp>
        <p:nvSpPr>
          <p:cNvPr id="17416" name="WordArt 48"/>
          <p:cNvSpPr>
            <a:spLocks noChangeArrowheads="1" noChangeShapeType="1" noTextEdit="1"/>
          </p:cNvSpPr>
          <p:nvPr/>
        </p:nvSpPr>
        <p:spPr bwMode="auto">
          <a:xfrm>
            <a:off x="3857620" y="357166"/>
            <a:ext cx="4962529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Рогатая гадюка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_29b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60350"/>
            <a:ext cx="7272338" cy="5049838"/>
          </a:xfrm>
          <a:noFill/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23850" y="4365625"/>
            <a:ext cx="5111750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Эта, напоминающая внешним</a:t>
            </a:r>
          </a:p>
          <a:p>
            <a:pPr algn="ctr"/>
            <a:r>
              <a:rPr lang="ru-RU" sz="2400"/>
              <a:t> видом сучок, змея с Мадагаскара</a:t>
            </a:r>
          </a:p>
          <a:p>
            <a:pPr algn="ctr"/>
            <a:r>
              <a:rPr lang="ru-RU" sz="2400"/>
              <a:t> демонстрирует самую выдающуюся</a:t>
            </a:r>
          </a:p>
          <a:p>
            <a:pPr algn="ctr"/>
            <a:r>
              <a:rPr lang="ru-RU" sz="2400"/>
              <a:t> маскировку в царстве животных.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ВОДЯНОЙ ЩИТОМОРДНИК (щитомордник-рыбое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8"/>
          <p:cNvSpPr>
            <a:spLocks noChangeArrowheads="1" noChangeShapeType="1" noTextEdit="1"/>
          </p:cNvSpPr>
          <p:nvPr/>
        </p:nvSpPr>
        <p:spPr bwMode="auto">
          <a:xfrm>
            <a:off x="4716463" y="333375"/>
            <a:ext cx="40878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Щитомордники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500166" y="5000636"/>
            <a:ext cx="3313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Б</a:t>
            </a:r>
            <a:r>
              <a:rPr lang="ru-RU" sz="2400" dirty="0" smtClean="0"/>
              <a:t>айкальский </a:t>
            </a:r>
            <a:r>
              <a:rPr lang="ru-RU" sz="2400" dirty="0"/>
              <a:t>щитомордник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003800" y="1557338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Водяной щитомордник</a:t>
            </a:r>
          </a:p>
        </p:txBody>
      </p:sp>
      <p:pic>
        <p:nvPicPr>
          <p:cNvPr id="9" name="Рисунок 8" descr="i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86124"/>
            <a:ext cx="3424258" cy="336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РОМБИЧЕСКИЙ ГРЕМУЧ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1850" y="3676650"/>
            <a:ext cx="5772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95288" y="5661025"/>
            <a:ext cx="2808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Ромбический гремучник</a:t>
            </a:r>
          </a:p>
        </p:txBody>
      </p:sp>
      <p:pic>
        <p:nvPicPr>
          <p:cNvPr id="20484" name="Picture 6" descr="ТЕХАССКИЙ ГРЕМУЧ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05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5288" y="3933825"/>
            <a:ext cx="2808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Техасский гремучник</a:t>
            </a:r>
          </a:p>
        </p:txBody>
      </p:sp>
      <p:pic>
        <p:nvPicPr>
          <p:cNvPr id="20486" name="Picture 8" descr="РОГАТЫЙ ГРЕМУЧ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557338"/>
            <a:ext cx="51482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WordArt 9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28797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Гремучники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6011863" y="931863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Рогатый гремучник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6443663" y="333375"/>
            <a:ext cx="247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Atlas Editions artwork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5000660" cy="43577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Многообразие пресмыкающихся, их роль в природе и жизни человека</a:t>
            </a:r>
            <a:endParaRPr lang="ru-RU" sz="4400" b="1" dirty="0"/>
          </a:p>
        </p:txBody>
      </p:sp>
      <p:pic>
        <p:nvPicPr>
          <p:cNvPr id="5" name="Picture 4" descr="s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785794"/>
            <a:ext cx="3676647" cy="5462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716463" y="2133600"/>
            <a:ext cx="179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Анаконда</a:t>
            </a:r>
          </a:p>
        </p:txBody>
      </p:sp>
      <p:pic>
        <p:nvPicPr>
          <p:cNvPr id="21507" name="Picture 6" descr="ПИТОН ТИГРОВ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0"/>
            <a:ext cx="5580062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3" descr="АНАКОН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36838"/>
            <a:ext cx="46624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179388" y="260350"/>
            <a:ext cx="3816350" cy="3744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Боа, питоны и самая крупная </a:t>
            </a:r>
          </a:p>
          <a:p>
            <a:r>
              <a:rPr lang="ru-RU" sz="2000"/>
              <a:t>из всех - анаконда,</a:t>
            </a:r>
          </a:p>
          <a:p>
            <a:r>
              <a:rPr lang="ru-RU" sz="2000"/>
              <a:t>достигающая в длину</a:t>
            </a:r>
          </a:p>
          <a:p>
            <a:r>
              <a:rPr lang="ru-RU" sz="2000"/>
              <a:t>9 метров (29,7 футов) </a:t>
            </a:r>
          </a:p>
          <a:p>
            <a:r>
              <a:rPr lang="ru-RU" sz="2000"/>
              <a:t>захватывают и душат</a:t>
            </a:r>
          </a:p>
          <a:p>
            <a:r>
              <a:rPr lang="ru-RU" sz="2000"/>
              <a:t>крупных млекопитающих.</a:t>
            </a:r>
          </a:p>
          <a:p>
            <a:r>
              <a:rPr lang="ru-RU" sz="2000"/>
              <a:t>Они могут побороть и, в конце </a:t>
            </a:r>
          </a:p>
          <a:p>
            <a:r>
              <a:rPr lang="ru-RU" sz="2000"/>
              <a:t>концов, проглотить оленя, </a:t>
            </a:r>
          </a:p>
          <a:p>
            <a:r>
              <a:rPr lang="ru-RU" sz="2000"/>
              <a:t>поросят, капибару, и даже есть </a:t>
            </a:r>
          </a:p>
          <a:p>
            <a:r>
              <a:rPr lang="ru-RU" sz="2000"/>
              <a:t>примеры  пожирания людей </a:t>
            </a:r>
          </a:p>
          <a:p>
            <a:r>
              <a:rPr lang="ru-RU" sz="2000"/>
              <a:t>гигантскими  анакондами</a:t>
            </a:r>
          </a:p>
          <a:p>
            <a:r>
              <a:rPr lang="ru-RU" sz="2000"/>
              <a:t>Южной Америки </a:t>
            </a:r>
          </a:p>
          <a:p>
            <a:endParaRPr lang="ru-RU" sz="2000"/>
          </a:p>
        </p:txBody>
      </p:sp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6480175" y="400526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Тигровый питон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539750" y="6092825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Анаконда</a:t>
            </a:r>
          </a:p>
        </p:txBody>
      </p:sp>
      <p:sp>
        <p:nvSpPr>
          <p:cNvPr id="21512" name="Rectangle 17"/>
          <p:cNvSpPr>
            <a:spLocks noChangeArrowheads="1"/>
          </p:cNvSpPr>
          <p:nvPr/>
        </p:nvSpPr>
        <p:spPr bwMode="auto">
          <a:xfrm>
            <a:off x="6516688" y="6308725"/>
            <a:ext cx="247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Atlas Editions artwork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928794" y="428604"/>
            <a:ext cx="55435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Подотряд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Хамелеоны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6627" name="Picture 6" descr="ХАМЕЛЕ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44638"/>
            <a:ext cx="5357818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30956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/>
              <a:t>Среди самых замечательных ящериц следует отметить хамелеона, известного способностью изменять окраску и имеющего поразительно подвижный и сверхдлинный язык. Несколько видов хамелеонов живет в Средиземноморье, в Африке и на Мадагаскаре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s_5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4721225" cy="6408737"/>
          </a:xfrm>
          <a:noFill/>
        </p:spPr>
      </p:pic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4500563" y="3500438"/>
            <a:ext cx="4319587" cy="2881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Хамелеон Джексона</a:t>
            </a:r>
          </a:p>
          <a:p>
            <a:pPr algn="ctr"/>
            <a:r>
              <a:rPr lang="ru-RU" sz="2800"/>
              <a:t> хорошо известен </a:t>
            </a:r>
          </a:p>
          <a:p>
            <a:pPr algn="ctr"/>
            <a:r>
              <a:rPr lang="ru-RU" sz="2800"/>
              <a:t>также  как трехрогий</a:t>
            </a:r>
          </a:p>
          <a:p>
            <a:pPr algn="ctr"/>
            <a:r>
              <a:rPr lang="ru-RU" sz="2800"/>
              <a:t> хамелеон  из-за внешнего</a:t>
            </a:r>
          </a:p>
          <a:p>
            <a:pPr algn="ctr"/>
            <a:r>
              <a:rPr lang="ru-RU" sz="2800"/>
              <a:t> вида головы.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_60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949450"/>
            <a:ext cx="6977063" cy="4695825"/>
          </a:xfrm>
          <a:noFill/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50825" y="260350"/>
            <a:ext cx="3995738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Глаза хамелеона Парсона</a:t>
            </a:r>
          </a:p>
          <a:p>
            <a:r>
              <a:rPr lang="ru-RU" sz="2000"/>
              <a:t> способны двигаться независимо</a:t>
            </a:r>
          </a:p>
          <a:p>
            <a:r>
              <a:rPr lang="ru-RU" sz="2000"/>
              <a:t> друг от друга.  Таким</a:t>
            </a:r>
          </a:p>
          <a:p>
            <a:r>
              <a:rPr lang="ru-RU" sz="2000"/>
              <a:t> образом хамелеон ищет</a:t>
            </a:r>
          </a:p>
          <a:p>
            <a:r>
              <a:rPr lang="ru-RU" sz="2000"/>
              <a:t> пищу и одновременно следит</a:t>
            </a:r>
          </a:p>
          <a:p>
            <a:r>
              <a:rPr lang="ru-RU" sz="2000"/>
              <a:t> за возможным приближением </a:t>
            </a:r>
          </a:p>
          <a:p>
            <a:r>
              <a:rPr lang="ru-RU" sz="2000"/>
              <a:t>опасности.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_6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5257800" cy="6264275"/>
          </a:xfrm>
          <a:noFill/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787900" y="3716338"/>
            <a:ext cx="4033838" cy="2017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Хамелеоны - мастера </a:t>
            </a:r>
          </a:p>
          <a:p>
            <a:r>
              <a:rPr lang="ru-RU" sz="2400"/>
              <a:t>"переодевания", способные </a:t>
            </a:r>
          </a:p>
          <a:p>
            <a:r>
              <a:rPr lang="ru-RU" sz="2400"/>
              <a:t>маскироваться под цвет </a:t>
            </a:r>
          </a:p>
          <a:p>
            <a:r>
              <a:rPr lang="ru-RU" sz="2400"/>
              <a:t>окружающей обстановки.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1928794" y="428604"/>
            <a:ext cx="53292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Подотряд Ящерицы</a:t>
            </a:r>
          </a:p>
        </p:txBody>
      </p:sp>
      <p:pic>
        <p:nvPicPr>
          <p:cNvPr id="32771" name="Picture 5" descr="ГЕККОН ТОКИ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1714488"/>
            <a:ext cx="414340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95288" y="1341439"/>
            <a:ext cx="4391026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2700-3500 видов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Кожа покрыта мелкой роговой чешуей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Конечности с 5 пальцами. Утрата конечностей вторична (веретеница, желтопузик)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Имеется грудная </a:t>
            </a:r>
            <a:r>
              <a:rPr lang="ru-RU" sz="2000" dirty="0" smtClean="0"/>
              <a:t>клетка</a:t>
            </a:r>
            <a:endParaRPr lang="ru-RU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Зубы мелкие, конические; прирастают к челюстным костям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Глаза с подвижными веками.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Хорошо слышит, видит; развито обоняние и осязание</a:t>
            </a:r>
          </a:p>
          <a:p>
            <a:pPr>
              <a:spcBef>
                <a:spcPct val="50000"/>
              </a:spcBef>
            </a:pPr>
            <a:endParaRPr lang="ru-RU" sz="2000" dirty="0"/>
          </a:p>
          <a:p>
            <a:pPr>
              <a:spcBef>
                <a:spcPct val="50000"/>
              </a:spcBef>
              <a:buFontTx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s_5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5113338" cy="6181725"/>
          </a:xfrm>
          <a:noFill/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011863" y="765175"/>
            <a:ext cx="25209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Окраска плащеносного листохвостого геккона с Мадагаскара совершенно сливается с корой дерева, на котором он отдыхает. Это позволяет ему прятаться от хищников и оставаться незамеченным для потенциальной добычи.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_53b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5832475" cy="4735512"/>
          </a:xfrm>
          <a:noFill/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572000" y="3860800"/>
            <a:ext cx="424815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В отличие от большинства </a:t>
            </a:r>
          </a:p>
          <a:p>
            <a:pPr algn="ctr"/>
            <a:r>
              <a:rPr lang="ru-RU" sz="2400"/>
              <a:t>других ящериц гекконы</a:t>
            </a:r>
          </a:p>
          <a:p>
            <a:pPr algn="ctr"/>
            <a:r>
              <a:rPr lang="ru-RU" sz="2400"/>
              <a:t> не имеют век на глазах. </a:t>
            </a:r>
          </a:p>
          <a:p>
            <a:pPr algn="ctr"/>
            <a:r>
              <a:rPr lang="ru-RU" sz="2400"/>
              <a:t>Они защищены прозрачной </a:t>
            </a:r>
          </a:p>
          <a:p>
            <a:pPr algn="ctr"/>
            <a:r>
              <a:rPr lang="ru-RU" sz="2400"/>
              <a:t>оболочкой. Гекконы очищают</a:t>
            </a:r>
          </a:p>
          <a:p>
            <a:pPr algn="ctr"/>
            <a:r>
              <a:rPr lang="ru-RU" sz="2400"/>
              <a:t> ее своим длинным языком.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_5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4667250" cy="6335712"/>
          </a:xfrm>
          <a:noFill/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4572000" y="836613"/>
            <a:ext cx="4248150" cy="5545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/>
              <a:t>Геккон токей может</a:t>
            </a:r>
          </a:p>
          <a:p>
            <a:pPr algn="ctr"/>
            <a:r>
              <a:rPr lang="ru-RU" sz="2400" b="0"/>
              <a:t> карабкаться по гладким</a:t>
            </a:r>
          </a:p>
          <a:p>
            <a:pPr algn="ctr"/>
            <a:r>
              <a:rPr lang="ru-RU" sz="2400" b="0"/>
              <a:t> листьям растений за счет</a:t>
            </a:r>
          </a:p>
          <a:p>
            <a:pPr algn="ctr"/>
            <a:r>
              <a:rPr lang="ru-RU" sz="2400" b="0"/>
              <a:t> когтей и пальцев с присосками, </a:t>
            </a:r>
          </a:p>
          <a:p>
            <a:pPr algn="ctr"/>
            <a:r>
              <a:rPr lang="ru-RU" sz="2400" b="0"/>
              <a:t>поверхность которых </a:t>
            </a:r>
          </a:p>
          <a:p>
            <a:pPr algn="ctr"/>
            <a:r>
              <a:rPr lang="ru-RU" sz="2400" b="0"/>
              <a:t>Покрыта  складками </a:t>
            </a:r>
          </a:p>
          <a:p>
            <a:pPr algn="ctr"/>
            <a:r>
              <a:rPr lang="ru-RU" sz="2400" b="0"/>
              <a:t>и микроскопическими</a:t>
            </a:r>
          </a:p>
          <a:p>
            <a:pPr algn="ctr"/>
            <a:r>
              <a:rPr lang="ru-RU" sz="2400" b="0"/>
              <a:t> волосками. Во многих</a:t>
            </a:r>
          </a:p>
          <a:p>
            <a:pPr algn="ctr"/>
            <a:r>
              <a:rPr lang="ru-RU" sz="2400" b="0"/>
              <a:t> домах в странах </a:t>
            </a:r>
          </a:p>
          <a:p>
            <a:pPr algn="ctr"/>
            <a:r>
              <a:rPr lang="ru-RU" sz="2400" b="0"/>
              <a:t>Средиземноморья и</a:t>
            </a:r>
          </a:p>
          <a:p>
            <a:pPr algn="ctr"/>
            <a:r>
              <a:rPr lang="ru-RU" sz="2400" b="0"/>
              <a:t> Среднего Востока гекконы</a:t>
            </a:r>
          </a:p>
          <a:p>
            <a:pPr algn="ctr"/>
            <a:r>
              <a:rPr lang="ru-RU" sz="2400" b="0"/>
              <a:t> - постоянные жители, </a:t>
            </a:r>
          </a:p>
          <a:p>
            <a:pPr algn="ctr"/>
            <a:r>
              <a:rPr lang="ru-RU" sz="2400" b="0"/>
              <a:t>очищающие комнаты </a:t>
            </a:r>
          </a:p>
          <a:p>
            <a:pPr algn="ctr"/>
            <a:r>
              <a:rPr lang="ru-RU" sz="2400" b="0"/>
              <a:t>от тараканов и других </a:t>
            </a:r>
          </a:p>
          <a:p>
            <a:pPr algn="ctr"/>
            <a:r>
              <a:rPr lang="ru-RU" sz="2400" b="0"/>
              <a:t>малоприятных паразитов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1785918" y="500042"/>
            <a:ext cx="52562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Отряд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Крокодилы</a:t>
            </a:r>
          </a:p>
        </p:txBody>
      </p:sp>
      <p:pic>
        <p:nvPicPr>
          <p:cNvPr id="40963" name="Picture 5" descr="АЛЛИГАТОР (вверху). КРОКОДИЛ (внизу)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357298"/>
            <a:ext cx="4181326" cy="5253483"/>
          </a:xfrm>
          <a:noFill/>
        </p:spPr>
      </p:pic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4643438" y="1714488"/>
            <a:ext cx="392909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21-23 вида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На задних лапах – плавательные перепонки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Зубы однотипные, конические, сидящие в ячейках (альвеолах) как у млекопитающих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Хорошо развиты зрение, обоняние и слух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Сердце четырехкамерное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15"/>
                <a:gridCol w="1071570"/>
                <a:gridCol w="4036215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endParaRPr lang="ru-RU" dirty="0" smtClean="0"/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endParaRPr lang="ru-RU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</a:p>
                    <a:p>
                      <a:pPr algn="ctr"/>
                      <a:r>
                        <a:rPr lang="ru-RU" dirty="0" smtClean="0"/>
                        <a:t>Р</a:t>
                      </a:r>
                    </a:p>
                    <a:p>
                      <a:pPr algn="ctr"/>
                      <a:r>
                        <a:rPr lang="ru-RU" dirty="0" smtClean="0"/>
                        <a:t>Е</a:t>
                      </a:r>
                    </a:p>
                    <a:p>
                      <a:pPr algn="ctr"/>
                      <a:r>
                        <a:rPr lang="ru-RU" dirty="0" smtClean="0"/>
                        <a:t>С</a:t>
                      </a:r>
                    </a:p>
                    <a:p>
                      <a:pPr algn="ctr"/>
                      <a:r>
                        <a:rPr lang="ru-RU" dirty="0" smtClean="0"/>
                        <a:t>М</a:t>
                      </a:r>
                    </a:p>
                    <a:p>
                      <a:pPr algn="ctr"/>
                      <a:r>
                        <a:rPr lang="ru-RU" dirty="0" smtClean="0"/>
                        <a:t>Ы</a:t>
                      </a:r>
                    </a:p>
                    <a:p>
                      <a:pPr algn="ctr"/>
                      <a:r>
                        <a:rPr lang="ru-RU" dirty="0" smtClean="0"/>
                        <a:t>К</a:t>
                      </a:r>
                    </a:p>
                    <a:p>
                      <a:pPr algn="ctr"/>
                      <a:r>
                        <a:rPr lang="ru-RU" dirty="0" smtClean="0"/>
                        <a:t>А</a:t>
                      </a:r>
                    </a:p>
                    <a:p>
                      <a:pPr algn="ctr"/>
                      <a:r>
                        <a:rPr lang="ru-RU" dirty="0" smtClean="0"/>
                        <a:t>Ю</a:t>
                      </a:r>
                    </a:p>
                    <a:p>
                      <a:pPr algn="ctr"/>
                      <a:r>
                        <a:rPr lang="ru-RU" dirty="0" smtClean="0"/>
                        <a:t>Щ</a:t>
                      </a:r>
                    </a:p>
                    <a:p>
                      <a:pPr algn="ctr"/>
                      <a:r>
                        <a:rPr lang="ru-RU" dirty="0" smtClean="0"/>
                        <a:t>И</a:t>
                      </a:r>
                    </a:p>
                    <a:p>
                      <a:pPr algn="ctr"/>
                      <a:r>
                        <a:rPr lang="ru-RU" dirty="0" smtClean="0"/>
                        <a:t>Е</a:t>
                      </a:r>
                    </a:p>
                    <a:p>
                      <a:pPr algn="ctr"/>
                      <a:r>
                        <a:rPr lang="ru-RU" dirty="0" smtClean="0"/>
                        <a:t>С</a:t>
                      </a:r>
                    </a:p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ХОЧУ</a:t>
                      </a:r>
                      <a:r>
                        <a:rPr lang="ru-RU" baseline="0" dirty="0" smtClean="0"/>
                        <a:t> ЗНАТЬ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щитки крокоди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250825" y="188913"/>
            <a:ext cx="345757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Тело представителей отряда</a:t>
            </a:r>
          </a:p>
          <a:p>
            <a:pPr algn="ctr"/>
            <a:r>
              <a:rPr lang="ru-RU"/>
              <a:t> Крокодилы покрыто крупными </a:t>
            </a:r>
          </a:p>
          <a:p>
            <a:pPr algn="ctr"/>
            <a:r>
              <a:rPr lang="ru-RU"/>
              <a:t>роговыми щитками с костной</a:t>
            </a:r>
          </a:p>
          <a:p>
            <a:pPr algn="ctr"/>
            <a:r>
              <a:rPr lang="ru-RU"/>
              <a:t>подстилкой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КАЙМАН. Несмотря на дурную славу, кайманы нападают на человека, только если их спровоцировать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500694" cy="6524625"/>
          </a:xfrm>
          <a:noFill/>
        </p:spPr>
      </p:pic>
      <p:sp>
        <p:nvSpPr>
          <p:cNvPr id="44036" name="WordArt 6"/>
          <p:cNvSpPr>
            <a:spLocks noChangeArrowheads="1" noChangeShapeType="1" noTextEdit="1"/>
          </p:cNvSpPr>
          <p:nvPr/>
        </p:nvSpPr>
        <p:spPr bwMode="auto">
          <a:xfrm>
            <a:off x="2051050" y="1196975"/>
            <a:ext cx="27479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Кайман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5580063" y="404813"/>
            <a:ext cx="3313112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 Распространен в Центральной и Южной Америке. К солоноватой воде относится терпимо. Молодые кайманы питаются главным образом водными насекомыми; взрослые нападают на любую добычу, с которой могут справиться. Основная пища состоит из крупных водяных улиток, пресноводных крабов и рыбы. Размножаются в течение всего года. Самка сооружает гнездо из гниющих растений среди зарослей вблизи воды и откладывает в него 15-30 яиц.</a:t>
            </a:r>
            <a:br>
              <a:rPr lang="ru-RU"/>
            </a:br>
            <a:r>
              <a:rPr lang="ru-RU"/>
              <a:t>   Занесен в Международную Красную книгу.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ГАТТЕРИЯ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01725"/>
            <a:ext cx="7740650" cy="5700713"/>
          </a:xfrm>
          <a:noFill/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ГАТТЕРИЯ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5651500" y="692150"/>
            <a:ext cx="3311525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Родственница ящериц и змей,</a:t>
            </a:r>
          </a:p>
          <a:p>
            <a:pPr algn="ctr"/>
            <a:r>
              <a:rPr lang="ru-RU"/>
              <a:t> но более древняя. Позади глаз,</a:t>
            </a:r>
          </a:p>
          <a:p>
            <a:pPr algn="ctr"/>
            <a:r>
              <a:rPr lang="ru-RU"/>
              <a:t> на темени, под кожей у нее </a:t>
            </a:r>
          </a:p>
          <a:p>
            <a:pPr algn="ctr"/>
            <a:r>
              <a:rPr lang="ru-RU"/>
              <a:t>находится теменное пятно — </a:t>
            </a:r>
          </a:p>
          <a:p>
            <a:pPr algn="ctr"/>
            <a:r>
              <a:rPr lang="ru-RU"/>
              <a:t>третий глаз,  которым она </a:t>
            </a:r>
          </a:p>
          <a:p>
            <a:pPr algn="ctr"/>
            <a:r>
              <a:rPr lang="ru-RU"/>
              <a:t>чувствует тепло и свет. </a:t>
            </a:r>
          </a:p>
          <a:p>
            <a:pPr algn="ctr"/>
            <a:endParaRPr lang="ru-RU"/>
          </a:p>
        </p:txBody>
      </p:sp>
      <p:sp>
        <p:nvSpPr>
          <p:cNvPr id="45061" name="WordArt 8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5257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Отряд Клювоголовые</a:t>
            </a:r>
          </a:p>
        </p:txBody>
      </p: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250825" y="6237288"/>
            <a:ext cx="247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Atlas Editions artwork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gat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0"/>
            <a:ext cx="55086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10"/>
          <p:cNvSpPr>
            <a:spLocks noChangeArrowheads="1"/>
          </p:cNvSpPr>
          <p:nvPr/>
        </p:nvSpPr>
        <p:spPr bwMode="auto">
          <a:xfrm>
            <a:off x="179388" y="3141663"/>
            <a:ext cx="4537075" cy="3455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Живет на островах к востоку </a:t>
            </a:r>
          </a:p>
          <a:p>
            <a:pPr algn="ctr"/>
            <a:r>
              <a:rPr lang="ru-RU"/>
              <a:t>и югу от Новой Зеландии.</a:t>
            </a:r>
          </a:p>
          <a:p>
            <a:pPr algn="ctr"/>
            <a:r>
              <a:rPr lang="ru-RU"/>
              <a:t> Часто селится в одной норе </a:t>
            </a:r>
          </a:p>
          <a:p>
            <a:pPr algn="ctr"/>
            <a:r>
              <a:rPr lang="ru-RU"/>
              <a:t>с птицей буревестником: друг</a:t>
            </a:r>
          </a:p>
          <a:p>
            <a:pPr algn="ctr"/>
            <a:r>
              <a:rPr lang="ru-RU"/>
              <a:t> другу они не мешают. Отложенные </a:t>
            </a:r>
          </a:p>
          <a:p>
            <a:pPr algn="ctr"/>
            <a:r>
              <a:rPr lang="ru-RU"/>
              <a:t>яйца зарывает в норе. Малыши</a:t>
            </a:r>
          </a:p>
          <a:p>
            <a:pPr algn="ctr"/>
            <a:r>
              <a:rPr lang="ru-RU"/>
              <a:t> растут очень долго и становятся</a:t>
            </a:r>
          </a:p>
          <a:p>
            <a:pPr algn="ctr"/>
            <a:r>
              <a:rPr lang="ru-RU"/>
              <a:t> взрослыми лишь к 20 годам! </a:t>
            </a:r>
          </a:p>
          <a:p>
            <a:pPr algn="ctr"/>
            <a:r>
              <a:rPr lang="ru-RU"/>
              <a:t>А всего гаттерии живут 50 лет. </a:t>
            </a:r>
          </a:p>
          <a:p>
            <a:pPr algn="ctr"/>
            <a:r>
              <a:rPr lang="ru-RU"/>
              <a:t>Едят они насекомых, червей, моллюсков,</a:t>
            </a:r>
          </a:p>
          <a:p>
            <a:pPr algn="ctr"/>
            <a:r>
              <a:rPr lang="ru-RU"/>
              <a:t> птенчиков. Охотятся ночью. </a:t>
            </a:r>
            <a:endParaRPr lang="ru-RU" b="0"/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7753350" cy="1322387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ru-RU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79388" y="2852738"/>
            <a:ext cx="16557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Отряд </a:t>
            </a:r>
          </a:p>
          <a:p>
            <a:pPr algn="ctr"/>
            <a:r>
              <a:rPr lang="ru-RU" sz="2400"/>
              <a:t>Черепахи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979613" y="2852738"/>
            <a:ext cx="20875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400"/>
              <a:t>Отряд </a:t>
            </a:r>
          </a:p>
          <a:p>
            <a:pPr algn="ctr"/>
            <a:r>
              <a:rPr lang="ru-RU" sz="2400"/>
              <a:t>Чешуйчатые</a:t>
            </a:r>
          </a:p>
          <a:p>
            <a:pPr algn="ctr"/>
            <a:endParaRPr lang="ru-RU" sz="2800" b="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357686" y="2857496"/>
            <a:ext cx="20161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Отряд </a:t>
            </a:r>
          </a:p>
          <a:p>
            <a:pPr algn="ctr"/>
            <a:r>
              <a:rPr lang="ru-RU" sz="2400"/>
              <a:t> Крокодилы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6588125" y="2852738"/>
            <a:ext cx="23764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Отряд </a:t>
            </a:r>
          </a:p>
          <a:p>
            <a:pPr algn="ctr"/>
            <a:r>
              <a:rPr lang="ru-RU" sz="2400"/>
              <a:t>Клювоголовые</a:t>
            </a: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6659563" y="4292600"/>
            <a:ext cx="21590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/>
              <a:t>Гаттерии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250825" y="5373688"/>
            <a:ext cx="216217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Подотряд</a:t>
            </a:r>
          </a:p>
          <a:p>
            <a:pPr algn="ctr"/>
            <a:r>
              <a:rPr lang="ru-RU" sz="2400"/>
              <a:t> </a:t>
            </a:r>
            <a:r>
              <a:rPr lang="ru-RU" sz="2800"/>
              <a:t>Хамелеоны</a:t>
            </a: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2771775" y="5373688"/>
            <a:ext cx="216217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Подотряд</a:t>
            </a:r>
          </a:p>
          <a:p>
            <a:pPr algn="ctr"/>
            <a:r>
              <a:rPr lang="ru-RU" sz="2400"/>
              <a:t> </a:t>
            </a:r>
            <a:r>
              <a:rPr lang="ru-RU" sz="2800"/>
              <a:t>Змеи</a:t>
            </a: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5364163" y="5373688"/>
            <a:ext cx="2376487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Подотряд </a:t>
            </a:r>
          </a:p>
          <a:p>
            <a:pPr algn="ctr"/>
            <a:r>
              <a:rPr lang="ru-RU" sz="2800"/>
              <a:t>Ящерицы</a:t>
            </a:r>
          </a:p>
        </p:txBody>
      </p:sp>
      <p:sp>
        <p:nvSpPr>
          <p:cNvPr id="4106" name="Line 13"/>
          <p:cNvSpPr>
            <a:spLocks noChangeShapeType="1"/>
          </p:cNvSpPr>
          <p:nvPr/>
        </p:nvSpPr>
        <p:spPr bwMode="auto">
          <a:xfrm flipH="1">
            <a:off x="1258888" y="3933825"/>
            <a:ext cx="792162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4067175" y="3860800"/>
            <a:ext cx="2087563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3059113" y="38608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76676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642910" y="928670"/>
            <a:ext cx="7858180" cy="15097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dirty="0"/>
              <a:t>Класс Пресмыкающиеся</a:t>
            </a:r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14033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>
            <a:off x="2843213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5148263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7164388" y="2420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42852"/>
            <a:ext cx="5572164" cy="3786214"/>
          </a:xfrm>
          <a:prstGeom prst="rect">
            <a:avLst/>
          </a:prstGeom>
        </p:spPr>
      </p:pic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250825" y="1571612"/>
            <a:ext cx="4464051" cy="50974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dirty="0"/>
              <a:t>200-250 видов</a:t>
            </a:r>
          </a:p>
          <a:p>
            <a:pPr>
              <a:buFontTx/>
              <a:buChar char="•"/>
            </a:pPr>
            <a:r>
              <a:rPr lang="ru-RU" sz="2000" dirty="0"/>
              <a:t>Тело покрыто костно-роговым </a:t>
            </a:r>
          </a:p>
          <a:p>
            <a:r>
              <a:rPr lang="ru-RU" sz="2000" dirty="0"/>
              <a:t>панцирем из 2-х щитов – </a:t>
            </a:r>
          </a:p>
          <a:p>
            <a:r>
              <a:rPr lang="ru-RU" sz="2000" dirty="0"/>
              <a:t>брюшного (пластрона) и спинного</a:t>
            </a:r>
          </a:p>
          <a:p>
            <a:r>
              <a:rPr lang="ru-RU" sz="2000" dirty="0"/>
              <a:t>(</a:t>
            </a:r>
            <a:r>
              <a:rPr lang="ru-RU" sz="2000" dirty="0" err="1"/>
              <a:t>карапакса</a:t>
            </a:r>
            <a:r>
              <a:rPr lang="ru-RU" sz="2000" dirty="0"/>
              <a:t>)</a:t>
            </a:r>
          </a:p>
          <a:p>
            <a:pPr>
              <a:buFontTx/>
              <a:buChar char="•"/>
            </a:pPr>
            <a:r>
              <a:rPr lang="ru-RU" sz="2000" dirty="0"/>
              <a:t>Кости плечевого пояса частично</a:t>
            </a:r>
          </a:p>
          <a:p>
            <a:r>
              <a:rPr lang="ru-RU" sz="2000" dirty="0"/>
              <a:t>срастаются с пластроном и</a:t>
            </a:r>
          </a:p>
          <a:p>
            <a:r>
              <a:rPr lang="ru-RU" sz="2000" dirty="0" err="1"/>
              <a:t>карапаксом</a:t>
            </a: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Челюсти лишены зубов, но покрыты</a:t>
            </a:r>
          </a:p>
          <a:p>
            <a:r>
              <a:rPr lang="ru-RU" sz="2000" dirty="0"/>
              <a:t>роговым чехлом с острым режущим</a:t>
            </a:r>
          </a:p>
          <a:p>
            <a:r>
              <a:rPr lang="ru-RU" sz="2000" dirty="0"/>
              <a:t>краем</a:t>
            </a:r>
          </a:p>
          <a:p>
            <a:pPr>
              <a:buFontTx/>
              <a:buChar char="•"/>
            </a:pPr>
            <a:r>
              <a:rPr lang="ru-RU" sz="2000" dirty="0"/>
              <a:t>Хорошо развиты зрение и</a:t>
            </a:r>
          </a:p>
          <a:p>
            <a:r>
              <a:rPr lang="ru-RU" sz="2000" dirty="0"/>
              <a:t>обоняние, хуже – слух</a:t>
            </a:r>
          </a:p>
          <a:p>
            <a:pPr>
              <a:buFontTx/>
              <a:buChar char="•"/>
            </a:pPr>
            <a:r>
              <a:rPr lang="ru-RU" sz="2000" dirty="0"/>
              <a:t>Легкие сложного губчатого</a:t>
            </a:r>
          </a:p>
          <a:p>
            <a:r>
              <a:rPr lang="ru-RU" sz="2000" dirty="0"/>
              <a:t>строения </a:t>
            </a:r>
          </a:p>
          <a:p>
            <a:endParaRPr lang="ru-RU" sz="2000" dirty="0"/>
          </a:p>
          <a:p>
            <a:pPr>
              <a:buFontTx/>
              <a:buChar char="•"/>
            </a:pPr>
            <a:endParaRPr lang="ru-RU" b="0" dirty="0">
              <a:latin typeface="Arial" charset="0"/>
            </a:endParaRPr>
          </a:p>
        </p:txBody>
      </p:sp>
      <p:sp>
        <p:nvSpPr>
          <p:cNvPr id="5124" name="WordArt 14"/>
          <p:cNvSpPr>
            <a:spLocks noChangeArrowheads="1" noChangeShapeType="1" noTextEdit="1"/>
          </p:cNvSpPr>
          <p:nvPr/>
        </p:nvSpPr>
        <p:spPr bwMode="auto">
          <a:xfrm>
            <a:off x="4932363" y="5876925"/>
            <a:ext cx="4032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Отряд Черепахи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СЛОНОВАЯ ЧЕРЕПА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60350"/>
            <a:ext cx="50038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4248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Слоновая черепаха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23850" y="1617663"/>
            <a:ext cx="53276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Гигантские черепахи с Галапагосских</a:t>
            </a:r>
          </a:p>
          <a:p>
            <a:r>
              <a:rPr lang="ru-RU" sz="2000"/>
              <a:t>островов в Тихом океане когда-то жили</a:t>
            </a:r>
          </a:p>
          <a:p>
            <a:r>
              <a:rPr lang="ru-RU" sz="2000"/>
              <a:t>колониями по несколько тысяч экземпляров,</a:t>
            </a:r>
          </a:p>
          <a:p>
            <a:r>
              <a:rPr lang="ru-RU" sz="2000"/>
              <a:t>но китобои и охотники за тюленями сотнями</a:t>
            </a:r>
          </a:p>
          <a:p>
            <a:r>
              <a:rPr lang="ru-RU" sz="2000"/>
              <a:t>брали их в качестве запаса свежего мяса</a:t>
            </a:r>
          </a:p>
          <a:p>
            <a:r>
              <a:rPr lang="ru-RU" sz="2000"/>
              <a:t>для длительных путешествий. Черепах </a:t>
            </a:r>
          </a:p>
          <a:p>
            <a:r>
              <a:rPr lang="ru-RU" sz="2000"/>
              <a:t>складывали грудами одну на другую в</a:t>
            </a:r>
          </a:p>
          <a:p>
            <a:r>
              <a:rPr lang="ru-RU" sz="2000"/>
              <a:t>корабельные трюмы, где они оставались </a:t>
            </a:r>
          </a:p>
          <a:p>
            <a:r>
              <a:rPr lang="ru-RU" sz="2000"/>
              <a:t>живыми почти целый год. Когда коку </a:t>
            </a:r>
          </a:p>
          <a:p>
            <a:r>
              <a:rPr lang="ru-RU" sz="2000"/>
              <a:t>требовалось свежее мясо, он забивал одну </a:t>
            </a:r>
          </a:p>
          <a:p>
            <a:r>
              <a:rPr lang="ru-RU" sz="2000"/>
              <a:t>из черепах и использовал мясо и жир,</a:t>
            </a:r>
          </a:p>
          <a:p>
            <a:r>
              <a:rPr lang="ru-RU" sz="2000"/>
              <a:t>которого у черепах очень много. С тех </a:t>
            </a:r>
          </a:p>
          <a:p>
            <a:r>
              <a:rPr lang="ru-RU" sz="2000"/>
              <a:t>времен популяции этих черепах так и не</a:t>
            </a:r>
          </a:p>
          <a:p>
            <a:r>
              <a:rPr lang="ru-RU" sz="2000"/>
              <a:t>восстановились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РАСПИСНАЯ ЧЕРЕПА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0"/>
            <a:ext cx="4932362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4" descr="КАРОЛИНСКАЯ КОРОБЧАТАЯ ЧЕРЕПАХА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194050"/>
            <a:ext cx="5940425" cy="3663950"/>
          </a:xfrm>
          <a:noFill/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286512" y="4143380"/>
            <a:ext cx="2609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dirty="0" err="1"/>
              <a:t>каролинская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000" dirty="0" smtClean="0"/>
              <a:t>коробчатая </a:t>
            </a:r>
            <a:r>
              <a:rPr lang="ru-RU" sz="2000" dirty="0"/>
              <a:t>черепаха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071538" y="2571744"/>
            <a:ext cx="249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dirty="0"/>
              <a:t>Расписная черепаха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АЙМАНОВАЯ ЧЕРЕПАХА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90925"/>
            <a:ext cx="7143750" cy="3267075"/>
          </a:xfrm>
          <a:noFill/>
        </p:spPr>
      </p:pic>
      <p:pic>
        <p:nvPicPr>
          <p:cNvPr id="8195" name="Picture 6" descr="s_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8913"/>
            <a:ext cx="4457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45370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Каймановая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черепаха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95288" y="1308100"/>
            <a:ext cx="4044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Хотя нам разинутая пасть</a:t>
            </a:r>
          </a:p>
          <a:p>
            <a:r>
              <a:rPr lang="ru-RU" sz="2000"/>
              <a:t> представляется отталкивающей,</a:t>
            </a:r>
          </a:p>
          <a:p>
            <a:r>
              <a:rPr lang="ru-RU" sz="2000"/>
              <a:t> маленькие рыбки видят на дне </a:t>
            </a:r>
          </a:p>
          <a:p>
            <a:r>
              <a:rPr lang="ru-RU" sz="2000"/>
              <a:t>рта дрожащую червеобразную</a:t>
            </a:r>
          </a:p>
          <a:p>
            <a:r>
              <a:rPr lang="ru-RU" sz="2000"/>
              <a:t> приманку, которую находят</a:t>
            </a:r>
          </a:p>
          <a:p>
            <a:r>
              <a:rPr lang="ru-RU" sz="2000"/>
              <a:t> неотразимой, и устремляются к</a:t>
            </a:r>
          </a:p>
          <a:p>
            <a:r>
              <a:rPr lang="ru-RU" sz="2000"/>
              <a:t> ней себе на погибель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ОЖИСТАЯ ЧЕРЕПАХА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93963"/>
            <a:ext cx="6732588" cy="4364037"/>
          </a:xfrm>
          <a:noFill/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4464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Кожистая черепаха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859338" y="404813"/>
            <a:ext cx="4105275" cy="3024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Кожистая черепаха, самая</a:t>
            </a:r>
          </a:p>
          <a:p>
            <a:r>
              <a:rPr lang="ru-RU" sz="2000"/>
              <a:t> крупная из всех морских черепах. </a:t>
            </a:r>
          </a:p>
          <a:p>
            <a:r>
              <a:rPr lang="ru-RU" sz="2000"/>
              <a:t>Ее панцирь покрыт кожистой</a:t>
            </a:r>
          </a:p>
          <a:p>
            <a:r>
              <a:rPr lang="ru-RU" sz="2000"/>
              <a:t> оболочкой , а не роговыми</a:t>
            </a:r>
          </a:p>
          <a:p>
            <a:r>
              <a:rPr lang="ru-RU" sz="2000"/>
              <a:t> пластинками,  как  у других </a:t>
            </a:r>
          </a:p>
          <a:p>
            <a:r>
              <a:rPr lang="ru-RU" sz="2000"/>
              <a:t>видов.  Главную угрозу для</a:t>
            </a:r>
          </a:p>
          <a:p>
            <a:r>
              <a:rPr lang="ru-RU" sz="2000"/>
              <a:t> существования</a:t>
            </a:r>
          </a:p>
          <a:p>
            <a:r>
              <a:rPr lang="ru-RU" sz="2000"/>
              <a:t>  нарушение их естественных </a:t>
            </a:r>
          </a:p>
          <a:p>
            <a:r>
              <a:rPr lang="ru-RU" sz="2000"/>
              <a:t>мест обитания.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1005</Words>
  <Application>Microsoft Office PowerPoint</Application>
  <PresentationFormat>Экран (4:3)</PresentationFormat>
  <Paragraphs>244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Слайд 1</vt:lpstr>
      <vt:lpstr>Многообразие пресмыкающихся, их роль в природе и жизни человека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Слава</cp:lastModifiedBy>
  <cp:revision>6</cp:revision>
  <dcterms:created xsi:type="dcterms:W3CDTF">2013-01-27T10:22:11Z</dcterms:created>
  <dcterms:modified xsi:type="dcterms:W3CDTF">2013-01-27T11:18:30Z</dcterms:modified>
</cp:coreProperties>
</file>