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41B3D-343A-4997-A5F9-B8F6C4866DD6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89D80-00CA-40AD-852B-5B38D602E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8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89D80-00CA-40AD-852B-5B38D602E58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6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89D80-00CA-40AD-852B-5B38D602E58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5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9BA4-9641-49FE-9CA3-09B50DE84FB4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FC56-5C3F-43FD-9759-B6E1A24FE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6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9BA4-9641-49FE-9CA3-09B50DE84FB4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FC56-5C3F-43FD-9759-B6E1A24FE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72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9BA4-9641-49FE-9CA3-09B50DE84FB4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FC56-5C3F-43FD-9759-B6E1A24FE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98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9BA4-9641-49FE-9CA3-09B50DE84FB4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FC56-5C3F-43FD-9759-B6E1A24FE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2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9BA4-9641-49FE-9CA3-09B50DE84FB4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FC56-5C3F-43FD-9759-B6E1A24FE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3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9BA4-9641-49FE-9CA3-09B50DE84FB4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FC56-5C3F-43FD-9759-B6E1A24FE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9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9BA4-9641-49FE-9CA3-09B50DE84FB4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FC56-5C3F-43FD-9759-B6E1A24FE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70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9BA4-9641-49FE-9CA3-09B50DE84FB4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FC56-5C3F-43FD-9759-B6E1A24FE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0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9BA4-9641-49FE-9CA3-09B50DE84FB4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FC56-5C3F-43FD-9759-B6E1A24FE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0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9BA4-9641-49FE-9CA3-09B50DE84FB4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FC56-5C3F-43FD-9759-B6E1A24FE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59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9BA4-9641-49FE-9CA3-09B50DE84FB4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FC56-5C3F-43FD-9759-B6E1A24FE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4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49BA4-9641-49FE-9CA3-09B50DE84FB4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EFC56-5C3F-43FD-9759-B6E1A24FE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93610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Урок математики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2708920"/>
            <a:ext cx="4464496" cy="3240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chemeClr val="tx1"/>
                </a:solidFill>
                <a:latin typeface="Propisi" pitchFamily="2" charset="0"/>
              </a:rPr>
              <a:t>  февраля.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Propisi" pitchFamily="2" charset="0"/>
              </a:rPr>
              <a:t>Классная работа</a:t>
            </a:r>
            <a:r>
              <a:rPr lang="ru-RU" dirty="0" smtClean="0">
                <a:solidFill>
                  <a:schemeClr val="tx1"/>
                </a:solidFill>
                <a:latin typeface="Propisi" pitchFamily="2" charset="0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28092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2492896"/>
            <a:ext cx="3798168" cy="11757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prstClr val="black"/>
                </a:solidFill>
                <a:latin typeface="Propisi" pitchFamily="2" charset="0"/>
              </a:rPr>
              <a:t>  февраля.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Propisi" pitchFamily="2" charset="0"/>
              </a:rPr>
              <a:t>Классная работа</a:t>
            </a:r>
            <a:r>
              <a:rPr lang="ru-RU" sz="3200" dirty="0" smtClean="0">
                <a:solidFill>
                  <a:prstClr val="black"/>
                </a:solidFill>
                <a:latin typeface="Propisi" pitchFamily="2" charset="0"/>
              </a:rPr>
              <a:t>.</a:t>
            </a:r>
            <a:endParaRPr lang="ru-RU" sz="3200" dirty="0">
              <a:solidFill>
                <a:prstClr val="black"/>
              </a:solidFill>
              <a:latin typeface="Propisi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881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Идентификационный номер: 231-916-380</a:t>
            </a:r>
            <a:endParaRPr lang="ru-RU" dirty="0"/>
          </a:p>
          <a:p>
            <a:r>
              <a:rPr lang="ru-RU" b="1" dirty="0"/>
              <a:t>                                                                        Учитель начальных классов Киселёва Е.Ф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0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    </a:t>
            </a:r>
            <a:r>
              <a:rPr lang="ru-RU" sz="8000" b="1" dirty="0" smtClean="0">
                <a:solidFill>
                  <a:srgbClr val="FF0000"/>
                </a:solidFill>
              </a:rPr>
              <a:t>1 ДМ = 1 СМ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648072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5596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7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Начертите отрезки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438668"/>
            <a:ext cx="4352749" cy="48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861048"/>
            <a:ext cx="511256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2060848"/>
            <a:ext cx="1260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4 см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356992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5 см</a:t>
            </a:r>
          </a:p>
        </p:txBody>
      </p:sp>
    </p:spTree>
    <p:extLst>
      <p:ext uri="{BB962C8B-B14F-4D97-AF65-F5344CB8AC3E}">
        <p14:creationId xmlns:p14="http://schemas.microsoft.com/office/powerpoint/2010/main" val="6614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3440"/>
            <a:ext cx="792088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92696"/>
            <a:ext cx="4608512" cy="2267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214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Решим задачу.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77330"/>
            <a:ext cx="7920880" cy="5285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03648" y="2204864"/>
            <a:ext cx="3456384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/>
              <a:t> Как найти длину пути </a:t>
            </a:r>
            <a:r>
              <a:rPr lang="ru-RU" b="1" dirty="0" smtClean="0"/>
              <a:t>      муравья</a:t>
            </a:r>
            <a:r>
              <a:rPr lang="ru-RU" b="1" dirty="0"/>
              <a:t>, если     известно, что он прополз от муравейника до куста </a:t>
            </a:r>
            <a:r>
              <a:rPr lang="ru-RU" b="1" dirty="0" smtClean="0"/>
              <a:t>4 </a:t>
            </a:r>
            <a:r>
              <a:rPr lang="ru-RU" b="1" dirty="0" err="1"/>
              <a:t>дм</a:t>
            </a:r>
            <a:r>
              <a:rPr lang="ru-RU" b="1" dirty="0"/>
              <a:t> по прямой и ещё 3 </a:t>
            </a:r>
            <a:r>
              <a:rPr lang="ru-RU" b="1" dirty="0" err="1"/>
              <a:t>дм</a:t>
            </a:r>
            <a:r>
              <a:rPr lang="ru-RU" b="1" dirty="0"/>
              <a:t> по той же прямой до ручья? Начертите путь муравья  в тетради.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2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Проверь себя!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7554" y="3610175"/>
            <a:ext cx="5108891" cy="50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70" y="2438667"/>
            <a:ext cx="4352749" cy="48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1952412"/>
            <a:ext cx="1512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4 см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2137077"/>
            <a:ext cx="1656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</a:rPr>
              <a:t>  3 </a:t>
            </a:r>
            <a:r>
              <a:rPr lang="ru-RU" sz="3200" b="1" dirty="0">
                <a:solidFill>
                  <a:srgbClr val="C00000"/>
                </a:solidFill>
              </a:rPr>
              <a:t>см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9179" y="3244334"/>
            <a:ext cx="1109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? </a:t>
            </a:r>
            <a:r>
              <a:rPr lang="ru-RU" sz="3200" b="1" dirty="0" err="1">
                <a:solidFill>
                  <a:srgbClr val="FF0000"/>
                </a:solidFill>
              </a:rPr>
              <a:t>дм</a:t>
            </a:r>
            <a:r>
              <a:rPr lang="ru-RU" sz="3200" b="1" dirty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2770" y="3982998"/>
            <a:ext cx="4446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4 + 3 = 7 (</a:t>
            </a:r>
            <a:r>
              <a:rPr lang="ru-RU" sz="3600" b="1" dirty="0" err="1"/>
              <a:t>дм</a:t>
            </a:r>
            <a:r>
              <a:rPr lang="ru-RU" sz="3600" b="1" dirty="0"/>
              <a:t>)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398496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Ответ</a:t>
            </a:r>
            <a:r>
              <a:rPr lang="ru-RU" sz="3200" b="1" dirty="0"/>
              <a:t>:  длина пути муравья от муравейника до ручья 7 дециметров.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24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Самостоятельная работа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 см          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10 см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см + 2 см         4 см + 5 см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2 см        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5 см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2 см        8 см – 2 см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5999" y="1700808"/>
            <a:ext cx="395086" cy="410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64" y="2276872"/>
            <a:ext cx="4206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01" y="2852936"/>
            <a:ext cx="4206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31381"/>
            <a:ext cx="4206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4206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4653136"/>
            <a:ext cx="4206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4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Проверь себя!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7848872" cy="456937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 см   </a:t>
            </a:r>
            <a:r>
              <a:rPr lang="ru-RU" sz="5400" b="1" dirty="0" smtClean="0">
                <a:solidFill>
                  <a:srgbClr val="00B050"/>
                </a:solidFill>
              </a:rPr>
              <a:t>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b="1" dirty="0" smtClean="0">
                <a:solidFill>
                  <a:srgbClr val="00B050"/>
                </a:solidFill>
              </a:rPr>
              <a:t>›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10 см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400" b="1" dirty="0" smtClean="0">
                <a:solidFill>
                  <a:srgbClr val="00B050"/>
                </a:solidFill>
              </a:rPr>
              <a:t>›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см + 2 см  </a:t>
            </a:r>
            <a:r>
              <a:rPr lang="ru-RU" sz="5400" b="1" dirty="0" smtClean="0">
                <a:solidFill>
                  <a:srgbClr val="00B050"/>
                </a:solidFill>
              </a:rPr>
              <a:t>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4 см + 5 см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2 см </a:t>
            </a:r>
            <a:r>
              <a:rPr lang="ru-RU" sz="5400" b="1" dirty="0" smtClean="0">
                <a:solidFill>
                  <a:srgbClr val="00B050"/>
                </a:solidFill>
              </a:rPr>
              <a:t>›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5 см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2 см </a:t>
            </a:r>
            <a:r>
              <a:rPr lang="ru-RU" sz="5400" b="1" dirty="0" smtClean="0">
                <a:solidFill>
                  <a:srgbClr val="00B050"/>
                </a:solidFill>
              </a:rPr>
              <a:t>›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8 см – 2 см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6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Оцени свою работу на уроке!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406" y="151595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сегодня я узнал…</a:t>
            </a:r>
          </a:p>
          <a:p>
            <a:r>
              <a:rPr lang="ru-RU" sz="2400" b="1" i="1" dirty="0" smtClean="0"/>
              <a:t>было интересно…</a:t>
            </a:r>
          </a:p>
          <a:p>
            <a:r>
              <a:rPr lang="ru-RU" sz="2400" b="1" i="1" dirty="0" smtClean="0"/>
              <a:t>было трудно…</a:t>
            </a:r>
          </a:p>
          <a:p>
            <a:r>
              <a:rPr lang="ru-RU" sz="2400" b="1" i="1" dirty="0" smtClean="0"/>
              <a:t>я понял, что…</a:t>
            </a:r>
          </a:p>
          <a:p>
            <a:r>
              <a:rPr lang="ru-RU" sz="2400" b="1" i="1" dirty="0" smtClean="0"/>
              <a:t>теперь я могу…</a:t>
            </a:r>
          </a:p>
          <a:p>
            <a:r>
              <a:rPr lang="ru-RU" sz="2400" b="1" i="1" dirty="0" smtClean="0"/>
              <a:t>я научился…</a:t>
            </a:r>
          </a:p>
          <a:p>
            <a:r>
              <a:rPr lang="ru-RU" sz="2400" b="1" i="1" dirty="0" smtClean="0"/>
              <a:t>у меня получилось </a:t>
            </a:r>
          </a:p>
          <a:p>
            <a:r>
              <a:rPr lang="ru-RU" sz="2400" b="1" i="1" dirty="0" smtClean="0"/>
              <a:t>меня удивило</a:t>
            </a:r>
            <a:endParaRPr lang="ru-RU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6583"/>
            <a:ext cx="15795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68" y="2099604"/>
            <a:ext cx="1578258" cy="152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67" y="4192381"/>
            <a:ext cx="15240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2861927"/>
            <a:ext cx="2487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97" y="3517950"/>
            <a:ext cx="2133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5737322"/>
            <a:ext cx="2431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Требуется помощь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4800" b="0" i="0" u="none" strike="noStrike" kern="10" cap="none" spc="0" normalizeH="0" baseline="0" noProof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ru-RU" sz="4800" b="0" i="0" u="none" strike="noStrike" kern="10" cap="none" spc="0" normalizeH="0" baseline="0" noProof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sz="4800" b="0" i="0" u="none" strike="noStrike" kern="10" cap="none" spc="0" normalizeH="0" baseline="0" noProof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Спасибо за работу!</a:t>
            </a:r>
            <a:br>
              <a:rPr kumimoji="0" lang="ru-RU" sz="4800" b="0" i="0" u="none" strike="noStrike" kern="10" cap="none" spc="0" normalizeH="0" baseline="0" noProof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4213" y="1600200"/>
            <a:ext cx="525557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5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dirty="0" smtClean="0"/>
              <a:t>    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7030A0"/>
                </a:solidFill>
              </a:rPr>
              <a:t>Без </a:t>
            </a:r>
            <a:r>
              <a:rPr lang="ru-RU" sz="6600" b="1" dirty="0">
                <a:solidFill>
                  <a:srgbClr val="7030A0"/>
                </a:solidFill>
              </a:rPr>
              <a:t>хорошего труда нет плода.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11792"/>
            <a:ext cx="8865683" cy="707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836712"/>
            <a:ext cx="626469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Без хорошего труда нет плода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85813" y="2393951"/>
            <a:ext cx="3476625" cy="3035300"/>
            <a:chOff x="4776" y="739"/>
            <a:chExt cx="7110" cy="4860"/>
          </a:xfrm>
        </p:grpSpPr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>
              <a:off x="4776" y="739"/>
              <a:ext cx="7110" cy="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776" y="739"/>
              <a:ext cx="7110" cy="4860"/>
              <a:chOff x="672" y="1152"/>
              <a:chExt cx="2496" cy="1824"/>
            </a:xfrm>
          </p:grpSpPr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672" y="1152"/>
                <a:ext cx="2496" cy="18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8" name="Picture 8" descr="сканирование0015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1272"/>
                <a:ext cx="2400" cy="1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572000" y="2393951"/>
            <a:ext cx="3887788" cy="3035299"/>
            <a:chOff x="3024" y="960"/>
            <a:chExt cx="2280" cy="1584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024" y="960"/>
              <a:ext cx="2280" cy="1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1" name="Picture 11" descr="сканирование0016"/>
            <p:cNvPicPr>
              <a:picLocks noChangeAspect="1" noChangeArrowheads="1"/>
            </p:cNvPicPr>
            <p:nvPr/>
          </p:nvPicPr>
          <p:blipFill>
            <a:blip r:embed="rId3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016"/>
              <a:ext cx="2160" cy="14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894" y="116632"/>
            <a:ext cx="235902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2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8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ВСЁ ПОЛУЧИТСЯ</a:t>
            </a:r>
            <a:r>
              <a:rPr lang="ru-RU" sz="8000" dirty="0" smtClean="0">
                <a:solidFill>
                  <a:srgbClr val="FF0000"/>
                </a:solidFill>
              </a:rPr>
              <a:t>!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21908" cy="272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6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С какими единицами измерения длины вы знакомы?</a:t>
            </a:r>
            <a:b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</a:b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406" y="1048544"/>
            <a:ext cx="2994241" cy="295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908175" y="3892685"/>
            <a:ext cx="5408613" cy="777875"/>
            <a:chOff x="1008" y="2880"/>
            <a:chExt cx="3744" cy="490"/>
          </a:xfrm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008" y="2880"/>
              <a:ext cx="3744" cy="490"/>
              <a:chOff x="1008" y="2880"/>
              <a:chExt cx="3744" cy="490"/>
            </a:xfrm>
          </p:grpSpPr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1008" y="2880"/>
                <a:ext cx="3744" cy="480"/>
              </a:xfrm>
              <a:prstGeom prst="rect">
                <a:avLst/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cs typeface="Arial" charset="0"/>
                </a:endParaRPr>
              </a:p>
            </p:txBody>
          </p:sp>
          <p:sp>
            <p:nvSpPr>
              <p:cNvPr id="23" name="Text Box 24"/>
              <p:cNvSpPr txBox="1">
                <a:spLocks noChangeArrowheads="1"/>
              </p:cNvSpPr>
              <p:nvPr/>
            </p:nvSpPr>
            <p:spPr bwMode="auto">
              <a:xfrm>
                <a:off x="1152" y="2928"/>
                <a:ext cx="27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4000">
                    <a:latin typeface="Times New Roman" pitchFamily="18" charset="0"/>
                    <a:cs typeface="Arial" charset="0"/>
                  </a:rPr>
                  <a:t>0</a:t>
                </a:r>
              </a:p>
            </p:txBody>
          </p:sp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1488" y="302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2400">
                    <a:latin typeface="Times New Roman" pitchFamily="18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>
                <a:off x="1776" y="302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2400" dirty="0">
                    <a:latin typeface="Times New Roman" pitchFamily="18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26" name="Text Box 27"/>
              <p:cNvSpPr txBox="1">
                <a:spLocks noChangeArrowheads="1"/>
              </p:cNvSpPr>
              <p:nvPr/>
            </p:nvSpPr>
            <p:spPr bwMode="auto">
              <a:xfrm>
                <a:off x="2064" y="302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2400">
                    <a:latin typeface="Times New Roman" pitchFamily="18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27" name="Text Box 28"/>
              <p:cNvSpPr txBox="1">
                <a:spLocks noChangeArrowheads="1"/>
              </p:cNvSpPr>
              <p:nvPr/>
            </p:nvSpPr>
            <p:spPr bwMode="auto">
              <a:xfrm>
                <a:off x="2352" y="302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2400" dirty="0">
                    <a:latin typeface="Times New Roman" pitchFamily="18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28" name="Text Box 29"/>
              <p:cNvSpPr txBox="1">
                <a:spLocks noChangeArrowheads="1"/>
              </p:cNvSpPr>
              <p:nvPr/>
            </p:nvSpPr>
            <p:spPr bwMode="auto">
              <a:xfrm>
                <a:off x="2640" y="302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2400">
                    <a:latin typeface="Times New Roman" pitchFamily="18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29" name="Text Box 30"/>
              <p:cNvSpPr txBox="1">
                <a:spLocks noChangeArrowheads="1"/>
              </p:cNvSpPr>
              <p:nvPr/>
            </p:nvSpPr>
            <p:spPr bwMode="auto">
              <a:xfrm>
                <a:off x="2928" y="302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2400">
                    <a:latin typeface="Times New Roman" pitchFamily="18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30" name="Text Box 31"/>
              <p:cNvSpPr txBox="1">
                <a:spLocks noChangeArrowheads="1"/>
              </p:cNvSpPr>
              <p:nvPr/>
            </p:nvSpPr>
            <p:spPr bwMode="auto">
              <a:xfrm>
                <a:off x="3216" y="302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2400">
                    <a:latin typeface="Times New Roman" pitchFamily="18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31" name="Text Box 32"/>
              <p:cNvSpPr txBox="1">
                <a:spLocks noChangeArrowheads="1"/>
              </p:cNvSpPr>
              <p:nvPr/>
            </p:nvSpPr>
            <p:spPr bwMode="auto">
              <a:xfrm>
                <a:off x="3504" y="302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2400">
                    <a:latin typeface="Times New Roman" pitchFamily="18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32" name="Text Box 33"/>
              <p:cNvSpPr txBox="1">
                <a:spLocks noChangeArrowheads="1"/>
              </p:cNvSpPr>
              <p:nvPr/>
            </p:nvSpPr>
            <p:spPr bwMode="auto">
              <a:xfrm>
                <a:off x="3792" y="302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2400">
                    <a:latin typeface="Times New Roman" pitchFamily="18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33" name="Text Box 34"/>
              <p:cNvSpPr txBox="1">
                <a:spLocks noChangeArrowheads="1"/>
              </p:cNvSpPr>
              <p:nvPr/>
            </p:nvSpPr>
            <p:spPr bwMode="auto">
              <a:xfrm>
                <a:off x="4032" y="3024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2400">
                    <a:latin typeface="Times New Roman" pitchFamily="18" charset="0"/>
                    <a:cs typeface="Arial" charset="0"/>
                  </a:rPr>
                  <a:t>10</a:t>
                </a:r>
              </a:p>
            </p:txBody>
          </p:sp>
          <p:sp>
            <p:nvSpPr>
              <p:cNvPr id="34" name="Text Box 35"/>
              <p:cNvSpPr txBox="1">
                <a:spLocks noChangeArrowheads="1"/>
              </p:cNvSpPr>
              <p:nvPr/>
            </p:nvSpPr>
            <p:spPr bwMode="auto">
              <a:xfrm>
                <a:off x="4415" y="3023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ru-RU" sz="2400" dirty="0">
                  <a:latin typeface="Times New Roman" pitchFamily="18" charset="0"/>
                  <a:cs typeface="Arial" charset="0"/>
                </a:endParaRPr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296" y="2880"/>
              <a:ext cx="1440" cy="96"/>
              <a:chOff x="1296" y="2880"/>
              <a:chExt cx="1440" cy="96"/>
            </a:xfrm>
          </p:grpSpPr>
          <p:sp>
            <p:nvSpPr>
              <p:cNvPr id="16" name="Line 37"/>
              <p:cNvSpPr>
                <a:spLocks noChangeShapeType="1"/>
              </p:cNvSpPr>
              <p:nvPr/>
            </p:nvSpPr>
            <p:spPr bwMode="auto">
              <a:xfrm>
                <a:off x="1296" y="288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Line 38"/>
              <p:cNvSpPr>
                <a:spLocks noChangeShapeType="1"/>
              </p:cNvSpPr>
              <p:nvPr/>
            </p:nvSpPr>
            <p:spPr bwMode="auto">
              <a:xfrm>
                <a:off x="1584" y="288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Line 39"/>
              <p:cNvSpPr>
                <a:spLocks noChangeShapeType="1"/>
              </p:cNvSpPr>
              <p:nvPr/>
            </p:nvSpPr>
            <p:spPr bwMode="auto">
              <a:xfrm>
                <a:off x="1872" y="288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Line 4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2448" y="288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Line 42"/>
              <p:cNvSpPr>
                <a:spLocks noChangeShapeType="1"/>
              </p:cNvSpPr>
              <p:nvPr/>
            </p:nvSpPr>
            <p:spPr bwMode="auto">
              <a:xfrm>
                <a:off x="2736" y="288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3024" y="2880"/>
              <a:ext cx="1152" cy="96"/>
              <a:chOff x="1296" y="2880"/>
              <a:chExt cx="1152" cy="96"/>
            </a:xfrm>
          </p:grpSpPr>
          <p:sp>
            <p:nvSpPr>
              <p:cNvPr id="10" name="Line 44"/>
              <p:cNvSpPr>
                <a:spLocks noChangeShapeType="1"/>
              </p:cNvSpPr>
              <p:nvPr/>
            </p:nvSpPr>
            <p:spPr bwMode="auto">
              <a:xfrm>
                <a:off x="1296" y="288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Line 45"/>
              <p:cNvSpPr>
                <a:spLocks noChangeShapeType="1"/>
              </p:cNvSpPr>
              <p:nvPr/>
            </p:nvSpPr>
            <p:spPr bwMode="auto">
              <a:xfrm>
                <a:off x="1584" y="288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Line 46"/>
              <p:cNvSpPr>
                <a:spLocks noChangeShapeType="1"/>
              </p:cNvSpPr>
              <p:nvPr/>
            </p:nvSpPr>
            <p:spPr bwMode="auto">
              <a:xfrm>
                <a:off x="1872" y="288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Line 47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Line 48"/>
              <p:cNvSpPr>
                <a:spLocks noChangeShapeType="1"/>
              </p:cNvSpPr>
              <p:nvPr/>
            </p:nvSpPr>
            <p:spPr bwMode="auto">
              <a:xfrm>
                <a:off x="2448" y="288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6" name="Прямоугольник 35"/>
          <p:cNvSpPr/>
          <p:nvPr/>
        </p:nvSpPr>
        <p:spPr>
          <a:xfrm>
            <a:off x="3849728" y="2204864"/>
            <a:ext cx="1248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 см</a:t>
            </a:r>
            <a:endParaRPr lang="ru-RU" sz="48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84040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              </a:t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Вспоминаем то, что важно для урока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28592"/>
          </a:xfrm>
          <a:effectLst>
            <a:softEdge rad="12700"/>
          </a:effectLst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endParaRPr lang="ru-RU" sz="2800" b="1" cap="none" dirty="0" smtClean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ru-RU" sz="2800" b="1" cap="none" dirty="0" smtClean="0">
                <a:solidFill>
                  <a:srgbClr val="FF0000"/>
                </a:solidFill>
              </a:rPr>
              <a:t>План работы</a:t>
            </a:r>
          </a:p>
          <a:p>
            <a:pPr marL="0" lvl="0" indent="0" algn="ctr">
              <a:buNone/>
            </a:pPr>
            <a:endParaRPr lang="ru-RU" sz="2800" b="1" cap="none" dirty="0" smtClean="0">
              <a:solidFill>
                <a:srgbClr val="FF0000"/>
              </a:solidFill>
            </a:endParaRPr>
          </a:p>
          <a:p>
            <a:pPr marL="514350" lvl="0" indent="-514350">
              <a:buAutoNum type="arabicPeriod"/>
            </a:pPr>
            <a:r>
              <a:rPr lang="ru-RU" sz="2800" b="1" cap="none" dirty="0" smtClean="0"/>
              <a:t>Измерьте отрезок. </a:t>
            </a:r>
          </a:p>
          <a:p>
            <a:pPr marL="0" indent="0">
              <a:buNone/>
            </a:pPr>
            <a:r>
              <a:rPr lang="ru-RU" sz="2800" b="1" cap="none" dirty="0" smtClean="0"/>
              <a:t>                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 10 см</a:t>
            </a:r>
          </a:p>
          <a:p>
            <a:pPr marL="0" lvl="0" indent="0">
              <a:buNone/>
            </a:pPr>
            <a:endParaRPr lang="ru-RU" sz="2800" b="1" cap="none" dirty="0" smtClean="0"/>
          </a:p>
          <a:p>
            <a:pPr marL="0" lvl="0" indent="0">
              <a:buNone/>
            </a:pPr>
            <a:endParaRPr lang="ru-RU" sz="2800" b="1" cap="none" dirty="0" smtClean="0"/>
          </a:p>
          <a:p>
            <a:pPr marL="0" lvl="0" indent="0">
              <a:buNone/>
            </a:pPr>
            <a:r>
              <a:rPr lang="ru-RU" sz="2800" b="1" dirty="0" smtClean="0"/>
              <a:t>2.  Начертите  отрезок  10 см в тетради.</a:t>
            </a:r>
            <a:endParaRPr lang="ru-RU" sz="2800" b="1" dirty="0"/>
          </a:p>
          <a:p>
            <a:pPr marL="0" lvl="0" indent="0">
              <a:buNone/>
            </a:pPr>
            <a:r>
              <a:rPr lang="ru-RU" sz="2800" b="1" dirty="0" smtClean="0"/>
              <a:t>  </a:t>
            </a:r>
            <a:r>
              <a:rPr lang="ru-RU" sz="2800" dirty="0" smtClean="0"/>
              <a:t>  -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Что нужно вспомнить, для того чтобы начертить отрезок?</a:t>
            </a:r>
            <a:endParaRPr lang="ru-RU" sz="2800" b="1" dirty="0" smtClean="0"/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Правило: </a:t>
            </a:r>
            <a:r>
              <a:rPr lang="ru-RU" sz="2800" dirty="0" smtClean="0"/>
              <a:t>Отрезки   надо чертить в тетради только карандашом и с  помощью  линейки.</a:t>
            </a:r>
            <a:endParaRPr lang="ru-RU" sz="2800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44" y="836712"/>
            <a:ext cx="1276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56124"/>
            <a:ext cx="3493070" cy="38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85184"/>
            <a:ext cx="38100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0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Отрезок 10 см.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68" y="1697688"/>
            <a:ext cx="8136904" cy="316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16"/>
          <p:cNvGrpSpPr>
            <a:grpSpLocks/>
          </p:cNvGrpSpPr>
          <p:nvPr/>
        </p:nvGrpSpPr>
        <p:grpSpPr bwMode="auto">
          <a:xfrm>
            <a:off x="1198561" y="2852936"/>
            <a:ext cx="4453559" cy="478657"/>
            <a:chOff x="4061462" y="4407242"/>
            <a:chExt cx="2812475" cy="233356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4120188" y="4508839"/>
              <a:ext cx="2645821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Овал 6"/>
            <p:cNvSpPr/>
            <p:nvPr/>
          </p:nvSpPr>
          <p:spPr>
            <a:xfrm>
              <a:off x="4061462" y="4407242"/>
              <a:ext cx="215856" cy="2079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658081" y="4432641"/>
              <a:ext cx="215856" cy="2079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7204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Где удобно использовать дециметр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в жизни.</a:t>
            </a:r>
            <a:endParaRPr lang="ru-RU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645893" cy="266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54165"/>
            <a:ext cx="2471146" cy="264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90" y="4581128"/>
            <a:ext cx="2268207" cy="181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2046136" cy="234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3970676" cy="164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39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можно измерить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 помощью дециметра?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73303"/>
            <a:ext cx="1536325" cy="17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67" y="4401337"/>
            <a:ext cx="2261988" cy="226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69" y="2322381"/>
            <a:ext cx="3024336" cy="182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19252"/>
            <a:ext cx="2229828" cy="222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15997"/>
            <a:ext cx="3093924" cy="244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149080"/>
            <a:ext cx="2467437" cy="251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6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334</Words>
  <Application>Microsoft Office PowerPoint</Application>
  <PresentationFormat>Экран (4:3)</PresentationFormat>
  <Paragraphs>87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Урок математики</vt:lpstr>
      <vt:lpstr>Презентация PowerPoint</vt:lpstr>
      <vt:lpstr>Презентация PowerPoint</vt:lpstr>
      <vt:lpstr>Презентация PowerPoint</vt:lpstr>
      <vt:lpstr>С какими единицами измерения длины вы знакомы? </vt:lpstr>
      <vt:lpstr>                 Вспоминаем то, что важно для урока </vt:lpstr>
      <vt:lpstr>           Отрезок 10 см.</vt:lpstr>
      <vt:lpstr> Где удобно использовать дециметр  в жизни.</vt:lpstr>
      <vt:lpstr>Что можно измерить  с помощью дециметра?</vt:lpstr>
      <vt:lpstr> </vt:lpstr>
      <vt:lpstr>Начертите отрезки</vt:lpstr>
      <vt:lpstr>Презентация PowerPoint</vt:lpstr>
      <vt:lpstr>Решим задачу.</vt:lpstr>
      <vt:lpstr>Проверь себя!</vt:lpstr>
      <vt:lpstr> Самостоятельная работа </vt:lpstr>
      <vt:lpstr>Проверь себя!</vt:lpstr>
      <vt:lpstr>Оцени свою работу на уроке!</vt:lpstr>
      <vt:lpstr> Спасибо за работу!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</dc:title>
  <dc:creator>Пользователь Windows</dc:creator>
  <cp:lastModifiedBy>Елена</cp:lastModifiedBy>
  <cp:revision>17</cp:revision>
  <dcterms:created xsi:type="dcterms:W3CDTF">2013-01-20T04:59:06Z</dcterms:created>
  <dcterms:modified xsi:type="dcterms:W3CDTF">2013-01-22T11:21:06Z</dcterms:modified>
</cp:coreProperties>
</file>