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9" r:id="rId2"/>
    <p:sldId id="270" r:id="rId3"/>
    <p:sldId id="256" r:id="rId4"/>
    <p:sldId id="257" r:id="rId5"/>
    <p:sldId id="258" r:id="rId6"/>
    <p:sldId id="267" r:id="rId7"/>
    <p:sldId id="259" r:id="rId8"/>
    <p:sldId id="260" r:id="rId9"/>
    <p:sldId id="261" r:id="rId10"/>
    <p:sldId id="271" r:id="rId11"/>
    <p:sldId id="262" r:id="rId12"/>
    <p:sldId id="266" r:id="rId13"/>
    <p:sldId id="263" r:id="rId14"/>
    <p:sldId id="268"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7" d="100"/>
          <a:sy n="67" d="100"/>
        </p:scale>
        <p:origin x="-600" y="-15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29.07.2004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29.07.2004</a:t>
            </a:fld>
            <a:endParaRPr lang="ru-RU"/>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3857628"/>
            <a:ext cx="7851648" cy="1828800"/>
          </a:xfrm>
        </p:spPr>
        <p:txBody>
          <a:bodyPr>
            <a:noAutofit/>
          </a:bodyPr>
          <a:lstStyle/>
          <a:p>
            <a:pPr lvl="0"/>
            <a:r>
              <a:rPr lang="ru-RU" sz="2400" dirty="0" smtClean="0">
                <a:solidFill>
                  <a:schemeClr val="bg1"/>
                </a:solidFill>
                <a:latin typeface="Times New Roman" pitchFamily="18" charset="0"/>
                <a:cs typeface="Times New Roman" pitchFamily="18" charset="0"/>
              </a:rPr>
              <a:t>1.Проводник находится в электрическом поле. Как движутся в нём свободные электрические заряды?</a:t>
            </a:r>
            <a:br>
              <a:rPr lang="ru-RU" sz="2400" dirty="0" smtClean="0">
                <a:solidFill>
                  <a:schemeClr val="bg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А. Совершают колебательное движение</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Б. Хаотично</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В. Упорядоченно</a:t>
            </a:r>
            <a:r>
              <a:rPr lang="ru-RU" sz="2400" dirty="0" smtClean="0">
                <a:solidFill>
                  <a:schemeClr val="bg1"/>
                </a:solidFill>
                <a:latin typeface="Times New Roman" pitchFamily="18" charset="0"/>
                <a:cs typeface="Times New Roman" pitchFamily="18" charset="0"/>
              </a:rPr>
              <a:t/>
            </a:r>
            <a:br>
              <a:rPr lang="ru-RU" sz="2400" dirty="0" smtClean="0">
                <a:solidFill>
                  <a:schemeClr val="bg1"/>
                </a:solidFill>
                <a:latin typeface="Times New Roman" pitchFamily="18" charset="0"/>
                <a:cs typeface="Times New Roman" pitchFamily="18" charset="0"/>
              </a:rPr>
            </a:br>
            <a:r>
              <a:rPr lang="ru-RU" sz="2400" dirty="0" smtClean="0">
                <a:solidFill>
                  <a:schemeClr val="bg1"/>
                </a:solidFill>
                <a:latin typeface="Times New Roman" pitchFamily="18" charset="0"/>
                <a:cs typeface="Times New Roman" pitchFamily="18" charset="0"/>
              </a:rPr>
              <a:t> </a:t>
            </a:r>
            <a:br>
              <a:rPr lang="ru-RU" sz="2400" dirty="0" smtClean="0">
                <a:solidFill>
                  <a:schemeClr val="bg1"/>
                </a:solidFill>
                <a:latin typeface="Times New Roman" pitchFamily="18" charset="0"/>
                <a:cs typeface="Times New Roman" pitchFamily="18" charset="0"/>
              </a:rPr>
            </a:br>
            <a:r>
              <a:rPr lang="ru-RU" sz="2400" dirty="0" smtClean="0">
                <a:solidFill>
                  <a:schemeClr val="bg1"/>
                </a:solidFill>
                <a:latin typeface="Times New Roman" pitchFamily="18" charset="0"/>
                <a:cs typeface="Times New Roman" pitchFamily="18" charset="0"/>
              </a:rPr>
              <a:t>2. Что принято за направление электрического тока?</a:t>
            </a:r>
            <a:br>
              <a:rPr lang="ru-RU" sz="2400" dirty="0" smtClean="0">
                <a:solidFill>
                  <a:schemeClr val="bg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А. Направление упорядоченного движения положительно заряженных частиц.</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Б. Направление упорядоченного движения отрицательно заряженных частиц.</a:t>
            </a:r>
            <a:br>
              <a:rPr lang="ru-RU" sz="2400" dirty="0" smtClean="0">
                <a:solidFill>
                  <a:schemeClr val="tx1"/>
                </a:solidFill>
                <a:latin typeface="Times New Roman" pitchFamily="18" charset="0"/>
                <a:cs typeface="Times New Roman" pitchFamily="18" charset="0"/>
              </a:rPr>
            </a:br>
            <a:r>
              <a:rPr lang="ru-RU" sz="2400" dirty="0" smtClean="0">
                <a:solidFill>
                  <a:schemeClr val="tx1"/>
                </a:solidFill>
                <a:latin typeface="Times New Roman" pitchFamily="18" charset="0"/>
                <a:cs typeface="Times New Roman" pitchFamily="18" charset="0"/>
              </a:rPr>
              <a:t>В. Определённого ответа дать нельзя.</a:t>
            </a:r>
            <a:br>
              <a:rPr lang="ru-RU" sz="2400" dirty="0" smtClean="0">
                <a:solidFill>
                  <a:schemeClr val="tx1"/>
                </a:solidFill>
                <a:latin typeface="Times New Roman" pitchFamily="18" charset="0"/>
                <a:cs typeface="Times New Roman" pitchFamily="18" charset="0"/>
              </a:rPr>
            </a:br>
            <a:endParaRPr lang="ru-RU" sz="24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28794" y="0"/>
            <a:ext cx="5857884" cy="1143008"/>
          </a:xfrm>
        </p:spPr>
        <p:txBody>
          <a:bodyPr>
            <a:normAutofit/>
          </a:bodyPr>
          <a:lstStyle/>
          <a:p>
            <a:r>
              <a:rPr lang="ru-RU" sz="3600" dirty="0" err="1" smtClean="0"/>
              <a:t>Доливо</a:t>
            </a:r>
            <a:r>
              <a:rPr lang="ru-RU" sz="3600" dirty="0" smtClean="0"/>
              <a:t> - Добровольский</a:t>
            </a:r>
            <a:br>
              <a:rPr lang="ru-RU" sz="3600" dirty="0" smtClean="0"/>
            </a:br>
            <a:r>
              <a:rPr lang="ru-RU" sz="3600" dirty="0" smtClean="0"/>
              <a:t>           (1862-1919)</a:t>
            </a:r>
            <a:endParaRPr lang="ru-RU" sz="3600" dirty="0"/>
          </a:p>
        </p:txBody>
      </p:sp>
      <p:sp>
        <p:nvSpPr>
          <p:cNvPr id="3" name="Содержимое 2"/>
          <p:cNvSpPr>
            <a:spLocks noGrp="1"/>
          </p:cNvSpPr>
          <p:nvPr>
            <p:ph idx="1"/>
          </p:nvPr>
        </p:nvSpPr>
        <p:spPr>
          <a:xfrm>
            <a:off x="0" y="2071678"/>
            <a:ext cx="5500726" cy="4786322"/>
          </a:xfrm>
        </p:spPr>
        <p:txBody>
          <a:bodyPr>
            <a:noAutofit/>
          </a:bodyPr>
          <a:lstStyle/>
          <a:p>
            <a:r>
              <a:rPr lang="ru-RU" sz="4000" dirty="0" smtClean="0"/>
              <a:t>Михаил Осипович </a:t>
            </a:r>
            <a:r>
              <a:rPr lang="ru-RU" sz="4000" dirty="0" err="1" smtClean="0"/>
              <a:t>Доливо-Добровольский</a:t>
            </a:r>
            <a:r>
              <a:rPr lang="ru-RU" sz="4000" dirty="0" smtClean="0"/>
              <a:t>- </a:t>
            </a:r>
          </a:p>
          <a:p>
            <a:r>
              <a:rPr lang="ru-RU" sz="4000" dirty="0" smtClean="0"/>
              <a:t> русский инженер-электротехник, изобретатель.</a:t>
            </a:r>
            <a:endParaRPr lang="ru-RU" sz="4000" dirty="0"/>
          </a:p>
        </p:txBody>
      </p:sp>
      <p:pic>
        <p:nvPicPr>
          <p:cNvPr id="1026" name="Picture 2" descr="C:\Documents and Settings\k26\Рабочий стол\работы моих студентов 2012\Работы студентов\портреты\Doliwo-Dobrowolsky.jpg"/>
          <p:cNvPicPr>
            <a:picLocks noChangeAspect="1" noChangeArrowheads="1"/>
          </p:cNvPicPr>
          <p:nvPr/>
        </p:nvPicPr>
        <p:blipFill>
          <a:blip r:embed="rId2"/>
          <a:srcRect/>
          <a:stretch>
            <a:fillRect/>
          </a:stretch>
        </p:blipFill>
        <p:spPr bwMode="auto">
          <a:xfrm>
            <a:off x="5969805" y="2000240"/>
            <a:ext cx="3174195" cy="485776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noAutofit/>
          </a:bodyPr>
          <a:lstStyle/>
          <a:p>
            <a:r>
              <a:rPr lang="ru-RU" sz="4400" dirty="0" smtClean="0">
                <a:latin typeface="Times New Roman" pitchFamily="18" charset="0"/>
                <a:cs typeface="Times New Roman" pitchFamily="18" charset="0"/>
              </a:rPr>
              <a:t>          Электромагнитный генератор состоит из неподвижного </a:t>
            </a:r>
            <a:r>
              <a:rPr lang="ru-RU" sz="4400" dirty="0" smtClean="0">
                <a:solidFill>
                  <a:srgbClr val="FF0000"/>
                </a:solidFill>
                <a:latin typeface="Times New Roman" pitchFamily="18" charset="0"/>
                <a:cs typeface="Times New Roman" pitchFamily="18" charset="0"/>
              </a:rPr>
              <a:t>статора</a:t>
            </a:r>
            <a:r>
              <a:rPr lang="ru-RU" sz="4400" dirty="0" smtClean="0">
                <a:latin typeface="Times New Roman" pitchFamily="18" charset="0"/>
                <a:cs typeface="Times New Roman" pitchFamily="18" charset="0"/>
              </a:rPr>
              <a:t> и вращающегося внутри него </a:t>
            </a:r>
            <a:r>
              <a:rPr lang="ru-RU" sz="4400" dirty="0" smtClean="0">
                <a:solidFill>
                  <a:srgbClr val="FF0000"/>
                </a:solidFill>
                <a:latin typeface="Times New Roman" pitchFamily="18" charset="0"/>
                <a:cs typeface="Times New Roman" pitchFamily="18" charset="0"/>
              </a:rPr>
              <a:t>ротора</a:t>
            </a:r>
            <a:r>
              <a:rPr lang="ru-RU" sz="4400" dirty="0" smtClean="0">
                <a:latin typeface="Times New Roman" pitchFamily="18" charset="0"/>
                <a:cs typeface="Times New Roman" pitchFamily="18" charset="0"/>
              </a:rPr>
              <a:t>. Обмотками статора создаётся постоянное магнитное поле; в витках обмоток, размещённых в роторе, при вращении возникает переменная электродвижущая сила(ЭДС).</a:t>
            </a:r>
          </a:p>
          <a:p>
            <a:pPr>
              <a:buNone/>
            </a:pPr>
            <a:r>
              <a:rPr lang="en-US" sz="3600" dirty="0" smtClean="0">
                <a:latin typeface="Times New Roman" pitchFamily="18" charset="0"/>
                <a:cs typeface="Times New Roman" pitchFamily="18" charset="0"/>
              </a:rPr>
              <a:t>                               </a:t>
            </a:r>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txBody>
          <a:bodyPr/>
          <a:lstStyle/>
          <a:p>
            <a:endParaRPr lang="ru-RU" dirty="0"/>
          </a:p>
        </p:txBody>
      </p:sp>
      <p:pic>
        <p:nvPicPr>
          <p:cNvPr id="2050" name="Picture 2" descr="C:\Users\lenovo\Desktop\Electric_motor_cycle_2.png"/>
          <p:cNvPicPr>
            <a:picLocks noChangeAspect="1" noChangeArrowheads="1"/>
          </p:cNvPicPr>
          <p:nvPr/>
        </p:nvPicPr>
        <p:blipFill>
          <a:blip r:embed="rId2"/>
          <a:srcRect/>
          <a:stretch>
            <a:fillRect/>
          </a:stretch>
        </p:blipFill>
        <p:spPr bwMode="auto">
          <a:xfrm>
            <a:off x="0" y="71414"/>
            <a:ext cx="9144000" cy="6786586"/>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857232"/>
            <a:ext cx="8229600" cy="1143000"/>
          </a:xfrm>
        </p:spPr>
        <p:txBody>
          <a:bodyPr>
            <a:normAutofit fontScale="90000"/>
          </a:bodyPr>
          <a:lstStyle/>
          <a:p>
            <a:r>
              <a:rPr lang="ru-RU" dirty="0" smtClean="0">
                <a:solidFill>
                  <a:schemeClr val="tx1"/>
                </a:solidFill>
                <a:latin typeface="Times New Roman" pitchFamily="18" charset="0"/>
                <a:cs typeface="Times New Roman" pitchFamily="18" charset="0"/>
              </a:rPr>
              <a:t>        Построение графика синусоидального тока по данным таблицы.</a:t>
            </a:r>
            <a:endParaRPr lang="ru-RU" dirty="0">
              <a:solidFill>
                <a:schemeClr val="tx1"/>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nvPr>
        </p:nvGraphicFramePr>
        <p:xfrm>
          <a:off x="-2" y="3071810"/>
          <a:ext cx="9144000" cy="1261872"/>
        </p:xfrm>
        <a:graphic>
          <a:graphicData uri="http://schemas.openxmlformats.org/drawingml/2006/table">
            <a:tbl>
              <a:tblPr firstRow="1" bandRow="1">
                <a:tableStyleId>{5C22544A-7EE6-4342-B048-85BDC9FD1C3A}</a:tableStyleId>
              </a:tblPr>
              <a:tblGrid>
                <a:gridCol w="1143000"/>
                <a:gridCol w="1143000"/>
                <a:gridCol w="1143000"/>
                <a:gridCol w="1143000"/>
                <a:gridCol w="1143000"/>
                <a:gridCol w="1143000"/>
                <a:gridCol w="1143000"/>
                <a:gridCol w="1143000"/>
              </a:tblGrid>
              <a:tr h="370840">
                <a:tc>
                  <a:txBody>
                    <a:bodyPr/>
                    <a:lstStyle/>
                    <a:p>
                      <a:pPr>
                        <a:lnSpc>
                          <a:spcPct val="115000"/>
                        </a:lnSpc>
                        <a:spcAft>
                          <a:spcPts val="0"/>
                        </a:spcAft>
                      </a:pPr>
                      <a:r>
                        <a:rPr lang="en-US" sz="3600" dirty="0">
                          <a:latin typeface="Times New Roman"/>
                          <a:ea typeface="Times New Roman"/>
                          <a:cs typeface="Times New Roman"/>
                        </a:rPr>
                        <a:t>t</a:t>
                      </a:r>
                      <a:r>
                        <a:rPr lang="ru-RU" sz="3600" dirty="0">
                          <a:latin typeface="Times New Roman"/>
                          <a:ea typeface="Times New Roman"/>
                          <a:cs typeface="Times New Roman"/>
                        </a:rPr>
                        <a:t>, </a:t>
                      </a:r>
                      <a:r>
                        <a:rPr lang="en-US" sz="3600" dirty="0">
                          <a:latin typeface="Times New Roman"/>
                          <a:ea typeface="Times New Roman"/>
                          <a:cs typeface="Times New Roman"/>
                        </a:rPr>
                        <a:t>c</a:t>
                      </a:r>
                      <a:endParaRPr lang="ru-RU" sz="3600" dirty="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0.1</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0,2</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0.3</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0.4</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0.5</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0.6</a:t>
                      </a:r>
                      <a:endParaRPr lang="ru-RU" sz="3600">
                        <a:latin typeface="Calibri"/>
                        <a:ea typeface="Times New Roman"/>
                        <a:cs typeface="Times New Roman"/>
                      </a:endParaRPr>
                    </a:p>
                  </a:txBody>
                  <a:tcPr marL="68580" marR="68580" marT="0" marB="0"/>
                </a:tc>
              </a:tr>
              <a:tr h="370840">
                <a:tc>
                  <a:txBody>
                    <a:bodyPr/>
                    <a:lstStyle/>
                    <a:p>
                      <a:pPr>
                        <a:lnSpc>
                          <a:spcPct val="115000"/>
                        </a:lnSpc>
                        <a:spcAft>
                          <a:spcPts val="0"/>
                        </a:spcAft>
                      </a:pPr>
                      <a:r>
                        <a:rPr lang="en-US" sz="3600">
                          <a:latin typeface="Times New Roman"/>
                          <a:ea typeface="Times New Roman"/>
                          <a:cs typeface="Times New Roman"/>
                        </a:rPr>
                        <a:t>i</a:t>
                      </a:r>
                      <a:r>
                        <a:rPr lang="ru-RU" sz="3600">
                          <a:latin typeface="Times New Roman"/>
                          <a:ea typeface="Times New Roman"/>
                          <a:cs typeface="Times New Roman"/>
                        </a:rPr>
                        <a:t>, А</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50</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-50</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50</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a:latin typeface="Times New Roman"/>
                          <a:ea typeface="Times New Roman"/>
                          <a:cs typeface="Times New Roman"/>
                        </a:rPr>
                        <a:t>0</a:t>
                      </a:r>
                      <a:endParaRPr lang="ru-RU" sz="3600">
                        <a:latin typeface="Calibri"/>
                        <a:ea typeface="Times New Roman"/>
                        <a:cs typeface="Times New Roman"/>
                      </a:endParaRPr>
                    </a:p>
                  </a:txBody>
                  <a:tcPr marL="68580" marR="68580" marT="0" marB="0"/>
                </a:tc>
                <a:tc>
                  <a:txBody>
                    <a:bodyPr/>
                    <a:lstStyle/>
                    <a:p>
                      <a:pPr>
                        <a:lnSpc>
                          <a:spcPct val="115000"/>
                        </a:lnSpc>
                        <a:spcAft>
                          <a:spcPts val="0"/>
                        </a:spcAft>
                      </a:pPr>
                      <a:r>
                        <a:rPr lang="ru-RU" sz="3600" dirty="0">
                          <a:latin typeface="Times New Roman"/>
                          <a:ea typeface="Times New Roman"/>
                          <a:cs typeface="Times New Roman"/>
                        </a:rPr>
                        <a:t>-50</a:t>
                      </a:r>
                      <a:endParaRPr lang="ru-RU" sz="3600" dirty="0">
                        <a:latin typeface="Calibri"/>
                        <a:ea typeface="Times New Roman"/>
                        <a:cs typeface="Times New Roman"/>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Прямая со стрелкой 8"/>
          <p:cNvCxnSpPr/>
          <p:nvPr/>
        </p:nvCxnSpPr>
        <p:spPr>
          <a:xfrm>
            <a:off x="1785918" y="3929066"/>
            <a:ext cx="4357718"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Прямая со стрелкой 12"/>
          <p:cNvCxnSpPr/>
          <p:nvPr/>
        </p:nvCxnSpPr>
        <p:spPr>
          <a:xfrm rot="5400000" flipH="1" flipV="1">
            <a:off x="-35751" y="3536157"/>
            <a:ext cx="4214842"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5" name="Прямая соединительная линия 14"/>
          <p:cNvCxnSpPr/>
          <p:nvPr/>
        </p:nvCxnSpPr>
        <p:spPr>
          <a:xfrm>
            <a:off x="1928794" y="321468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17" name="Прямая соединительная линия 16"/>
          <p:cNvCxnSpPr/>
          <p:nvPr/>
        </p:nvCxnSpPr>
        <p:spPr>
          <a:xfrm>
            <a:off x="1928794" y="2214554"/>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18" name="Прямая соединительная линия 17"/>
          <p:cNvCxnSpPr/>
          <p:nvPr/>
        </p:nvCxnSpPr>
        <p:spPr>
          <a:xfrm>
            <a:off x="1928794" y="5357826"/>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19" name="Прямая соединительная линия 18"/>
          <p:cNvCxnSpPr/>
          <p:nvPr/>
        </p:nvCxnSpPr>
        <p:spPr>
          <a:xfrm>
            <a:off x="1928794" y="4572008"/>
            <a:ext cx="285752" cy="1588"/>
          </a:xfrm>
          <a:prstGeom prst="line">
            <a:avLst/>
          </a:prstGeom>
        </p:spPr>
        <p:style>
          <a:lnRef idx="1">
            <a:schemeClr val="dk1"/>
          </a:lnRef>
          <a:fillRef idx="0">
            <a:schemeClr val="dk1"/>
          </a:fillRef>
          <a:effectRef idx="0">
            <a:schemeClr val="dk1"/>
          </a:effectRef>
          <a:fontRef idx="minor">
            <a:schemeClr val="tx1"/>
          </a:fontRef>
        </p:style>
      </p:cxnSp>
      <p:sp>
        <p:nvSpPr>
          <p:cNvPr id="20" name="Дуга 19"/>
          <p:cNvSpPr/>
          <p:nvPr/>
        </p:nvSpPr>
        <p:spPr>
          <a:xfrm>
            <a:off x="1500166" y="2214554"/>
            <a:ext cx="1357322" cy="3429024"/>
          </a:xfrm>
          <a:prstGeom prst="arc">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ru-RU"/>
          </a:p>
        </p:txBody>
      </p:sp>
      <p:sp>
        <p:nvSpPr>
          <p:cNvPr id="25" name="Полилиния 24"/>
          <p:cNvSpPr/>
          <p:nvPr/>
        </p:nvSpPr>
        <p:spPr>
          <a:xfrm>
            <a:off x="2852382" y="3930555"/>
            <a:ext cx="614149" cy="1519451"/>
          </a:xfrm>
          <a:custGeom>
            <a:avLst/>
            <a:gdLst>
              <a:gd name="connsiteX0" fmla="*/ 0 w 614149"/>
              <a:gd name="connsiteY0" fmla="*/ 0 h 1519451"/>
              <a:gd name="connsiteX1" fmla="*/ 109182 w 614149"/>
              <a:gd name="connsiteY1" fmla="*/ 1310185 h 1519451"/>
              <a:gd name="connsiteX2" fmla="*/ 409433 w 614149"/>
              <a:gd name="connsiteY2" fmla="*/ 1255594 h 1519451"/>
              <a:gd name="connsiteX3" fmla="*/ 614149 w 614149"/>
              <a:gd name="connsiteY3" fmla="*/ 0 h 1519451"/>
              <a:gd name="connsiteX4" fmla="*/ 614149 w 614149"/>
              <a:gd name="connsiteY4" fmla="*/ 0 h 1519451"/>
              <a:gd name="connsiteX0" fmla="*/ 0 w 614149"/>
              <a:gd name="connsiteY0" fmla="*/ 0 h 1519451"/>
              <a:gd name="connsiteX1" fmla="*/ 109182 w 614149"/>
              <a:gd name="connsiteY1" fmla="*/ 1310185 h 1519451"/>
              <a:gd name="connsiteX2" fmla="*/ 409433 w 614149"/>
              <a:gd name="connsiteY2" fmla="*/ 1255594 h 1519451"/>
              <a:gd name="connsiteX3" fmla="*/ 614149 w 614149"/>
              <a:gd name="connsiteY3" fmla="*/ 0 h 1519451"/>
              <a:gd name="connsiteX4" fmla="*/ 614149 w 614149"/>
              <a:gd name="connsiteY4" fmla="*/ 0 h 1519451"/>
              <a:gd name="connsiteX0" fmla="*/ 0 w 614149"/>
              <a:gd name="connsiteY0" fmla="*/ 0 h 1519451"/>
              <a:gd name="connsiteX1" fmla="*/ 109182 w 614149"/>
              <a:gd name="connsiteY1" fmla="*/ 1310185 h 1519451"/>
              <a:gd name="connsiteX2" fmla="*/ 409433 w 614149"/>
              <a:gd name="connsiteY2" fmla="*/ 1255594 h 1519451"/>
              <a:gd name="connsiteX3" fmla="*/ 614149 w 614149"/>
              <a:gd name="connsiteY3" fmla="*/ 0 h 1519451"/>
              <a:gd name="connsiteX4" fmla="*/ 614149 w 614149"/>
              <a:gd name="connsiteY4" fmla="*/ 0 h 1519451"/>
              <a:gd name="connsiteX0" fmla="*/ 0 w 614149"/>
              <a:gd name="connsiteY0" fmla="*/ 0 h 1519451"/>
              <a:gd name="connsiteX1" fmla="*/ 109182 w 614149"/>
              <a:gd name="connsiteY1" fmla="*/ 1310185 h 1519451"/>
              <a:gd name="connsiteX2" fmla="*/ 409433 w 614149"/>
              <a:gd name="connsiteY2" fmla="*/ 1255594 h 1519451"/>
              <a:gd name="connsiteX3" fmla="*/ 614149 w 614149"/>
              <a:gd name="connsiteY3" fmla="*/ 0 h 1519451"/>
              <a:gd name="connsiteX4" fmla="*/ 614149 w 614149"/>
              <a:gd name="connsiteY4" fmla="*/ 0 h 15194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4149" h="1519451">
                <a:moveTo>
                  <a:pt x="0" y="0"/>
                </a:moveTo>
                <a:cubicBezTo>
                  <a:pt x="20471" y="550459"/>
                  <a:pt x="40943" y="1100919"/>
                  <a:pt x="109182" y="1310185"/>
                </a:cubicBezTo>
                <a:cubicBezTo>
                  <a:pt x="177421" y="1519451"/>
                  <a:pt x="325272" y="1473958"/>
                  <a:pt x="409433" y="1255594"/>
                </a:cubicBezTo>
                <a:cubicBezTo>
                  <a:pt x="493594" y="1037230"/>
                  <a:pt x="580030" y="209266"/>
                  <a:pt x="614149" y="0"/>
                </a:cubicBezTo>
                <a:lnTo>
                  <a:pt x="614149" y="0"/>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ru-RU"/>
          </a:p>
        </p:txBody>
      </p:sp>
      <p:sp>
        <p:nvSpPr>
          <p:cNvPr id="26" name="Полилиния 25"/>
          <p:cNvSpPr/>
          <p:nvPr/>
        </p:nvSpPr>
        <p:spPr>
          <a:xfrm>
            <a:off x="4196224" y="3866617"/>
            <a:ext cx="732966" cy="1562647"/>
          </a:xfrm>
          <a:custGeom>
            <a:avLst/>
            <a:gdLst>
              <a:gd name="connsiteX0" fmla="*/ 0 w 614149"/>
              <a:gd name="connsiteY0" fmla="*/ 0 h 1519451"/>
              <a:gd name="connsiteX1" fmla="*/ 109182 w 614149"/>
              <a:gd name="connsiteY1" fmla="*/ 1310185 h 1519451"/>
              <a:gd name="connsiteX2" fmla="*/ 409433 w 614149"/>
              <a:gd name="connsiteY2" fmla="*/ 1255594 h 1519451"/>
              <a:gd name="connsiteX3" fmla="*/ 614149 w 614149"/>
              <a:gd name="connsiteY3" fmla="*/ 0 h 1519451"/>
              <a:gd name="connsiteX4" fmla="*/ 614149 w 614149"/>
              <a:gd name="connsiteY4" fmla="*/ 0 h 1519451"/>
              <a:gd name="connsiteX0" fmla="*/ 0 w 614149"/>
              <a:gd name="connsiteY0" fmla="*/ 0 h 1519451"/>
              <a:gd name="connsiteX1" fmla="*/ 109182 w 614149"/>
              <a:gd name="connsiteY1" fmla="*/ 1310185 h 1519451"/>
              <a:gd name="connsiteX2" fmla="*/ 409433 w 614149"/>
              <a:gd name="connsiteY2" fmla="*/ 1255594 h 1519451"/>
              <a:gd name="connsiteX3" fmla="*/ 614149 w 614149"/>
              <a:gd name="connsiteY3" fmla="*/ 0 h 1519451"/>
              <a:gd name="connsiteX4" fmla="*/ 614149 w 614149"/>
              <a:gd name="connsiteY4" fmla="*/ 0 h 1519451"/>
              <a:gd name="connsiteX0" fmla="*/ 15954 w 630103"/>
              <a:gd name="connsiteY0" fmla="*/ 0 h 1473958"/>
              <a:gd name="connsiteX1" fmla="*/ 18197 w 630103"/>
              <a:gd name="connsiteY1" fmla="*/ 366400 h 1473958"/>
              <a:gd name="connsiteX2" fmla="*/ 125136 w 630103"/>
              <a:gd name="connsiteY2" fmla="*/ 1310185 h 1473958"/>
              <a:gd name="connsiteX3" fmla="*/ 425387 w 630103"/>
              <a:gd name="connsiteY3" fmla="*/ 1255594 h 1473958"/>
              <a:gd name="connsiteX4" fmla="*/ 630103 w 630103"/>
              <a:gd name="connsiteY4" fmla="*/ 0 h 1473958"/>
              <a:gd name="connsiteX5" fmla="*/ 630103 w 630103"/>
              <a:gd name="connsiteY5" fmla="*/ 0 h 1473958"/>
              <a:gd name="connsiteX0" fmla="*/ 17753 w 631902"/>
              <a:gd name="connsiteY0" fmla="*/ 59645 h 1533603"/>
              <a:gd name="connsiteX1" fmla="*/ 6959 w 631902"/>
              <a:gd name="connsiteY1" fmla="*/ 61067 h 1533603"/>
              <a:gd name="connsiteX2" fmla="*/ 19996 w 631902"/>
              <a:gd name="connsiteY2" fmla="*/ 426045 h 1533603"/>
              <a:gd name="connsiteX3" fmla="*/ 126935 w 631902"/>
              <a:gd name="connsiteY3" fmla="*/ 1369830 h 1533603"/>
              <a:gd name="connsiteX4" fmla="*/ 427186 w 631902"/>
              <a:gd name="connsiteY4" fmla="*/ 1315239 h 1533603"/>
              <a:gd name="connsiteX5" fmla="*/ 631902 w 631902"/>
              <a:gd name="connsiteY5" fmla="*/ 59645 h 1533603"/>
              <a:gd name="connsiteX6" fmla="*/ 631902 w 631902"/>
              <a:gd name="connsiteY6" fmla="*/ 59645 h 1533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1902" h="1533603">
                <a:moveTo>
                  <a:pt x="17753" y="59645"/>
                </a:moveTo>
                <a:cubicBezTo>
                  <a:pt x="15954" y="59882"/>
                  <a:pt x="6585" y="0"/>
                  <a:pt x="6959" y="61067"/>
                </a:cubicBezTo>
                <a:cubicBezTo>
                  <a:pt x="7333" y="122134"/>
                  <a:pt x="0" y="207918"/>
                  <a:pt x="19996" y="426045"/>
                </a:cubicBezTo>
                <a:cubicBezTo>
                  <a:pt x="39992" y="644172"/>
                  <a:pt x="59070" y="1221631"/>
                  <a:pt x="126935" y="1369830"/>
                </a:cubicBezTo>
                <a:cubicBezTo>
                  <a:pt x="194800" y="1518029"/>
                  <a:pt x="343025" y="1533603"/>
                  <a:pt x="427186" y="1315239"/>
                </a:cubicBezTo>
                <a:cubicBezTo>
                  <a:pt x="511347" y="1096875"/>
                  <a:pt x="631902" y="59645"/>
                  <a:pt x="631902" y="59645"/>
                </a:cubicBezTo>
                <a:lnTo>
                  <a:pt x="631902" y="59645"/>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ru-RU"/>
          </a:p>
        </p:txBody>
      </p:sp>
      <p:sp>
        <p:nvSpPr>
          <p:cNvPr id="27" name="Полилиния 26"/>
          <p:cNvSpPr/>
          <p:nvPr/>
        </p:nvSpPr>
        <p:spPr>
          <a:xfrm rot="10800000">
            <a:off x="3439236" y="2428868"/>
            <a:ext cx="746781" cy="1616475"/>
          </a:xfrm>
          <a:custGeom>
            <a:avLst/>
            <a:gdLst>
              <a:gd name="connsiteX0" fmla="*/ 0 w 614149"/>
              <a:gd name="connsiteY0" fmla="*/ 0 h 1519451"/>
              <a:gd name="connsiteX1" fmla="*/ 109182 w 614149"/>
              <a:gd name="connsiteY1" fmla="*/ 1310185 h 1519451"/>
              <a:gd name="connsiteX2" fmla="*/ 409433 w 614149"/>
              <a:gd name="connsiteY2" fmla="*/ 1255594 h 1519451"/>
              <a:gd name="connsiteX3" fmla="*/ 614149 w 614149"/>
              <a:gd name="connsiteY3" fmla="*/ 0 h 1519451"/>
              <a:gd name="connsiteX4" fmla="*/ 614149 w 614149"/>
              <a:gd name="connsiteY4" fmla="*/ 0 h 1519451"/>
              <a:gd name="connsiteX0" fmla="*/ 0 w 668967"/>
              <a:gd name="connsiteY0" fmla="*/ 97024 h 1616475"/>
              <a:gd name="connsiteX1" fmla="*/ 109182 w 668967"/>
              <a:gd name="connsiteY1" fmla="*/ 1407209 h 1616475"/>
              <a:gd name="connsiteX2" fmla="*/ 409433 w 668967"/>
              <a:gd name="connsiteY2" fmla="*/ 1352618 h 1616475"/>
              <a:gd name="connsiteX3" fmla="*/ 614149 w 668967"/>
              <a:gd name="connsiteY3" fmla="*/ 97024 h 1616475"/>
              <a:gd name="connsiteX4" fmla="*/ 614149 w 668967"/>
              <a:gd name="connsiteY4" fmla="*/ 97024 h 16164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8967" h="1616475">
                <a:moveTo>
                  <a:pt x="0" y="97024"/>
                </a:moveTo>
                <a:cubicBezTo>
                  <a:pt x="20471" y="647483"/>
                  <a:pt x="40943" y="1197943"/>
                  <a:pt x="109182" y="1407209"/>
                </a:cubicBezTo>
                <a:cubicBezTo>
                  <a:pt x="177421" y="1616475"/>
                  <a:pt x="325272" y="1570982"/>
                  <a:pt x="409433" y="1352618"/>
                </a:cubicBezTo>
                <a:cubicBezTo>
                  <a:pt x="493594" y="1134254"/>
                  <a:pt x="668967" y="0"/>
                  <a:pt x="614149" y="97024"/>
                </a:cubicBezTo>
                <a:lnTo>
                  <a:pt x="614149" y="97024"/>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ru-RU"/>
          </a:p>
        </p:txBody>
      </p:sp>
      <p:sp>
        <p:nvSpPr>
          <p:cNvPr id="30" name="Дуга 29"/>
          <p:cNvSpPr/>
          <p:nvPr/>
        </p:nvSpPr>
        <p:spPr>
          <a:xfrm rot="11182812">
            <a:off x="4916812" y="2164782"/>
            <a:ext cx="1884059" cy="3739400"/>
          </a:xfrm>
          <a:prstGeom prst="arc">
            <a:avLst>
              <a:gd name="adj1" fmla="val 16748"/>
              <a:gd name="adj2" fmla="val 5216756"/>
            </a:avLst>
          </a:prstGeom>
        </p:spPr>
        <p:style>
          <a:lnRef idx="1">
            <a:schemeClr val="dk1"/>
          </a:lnRef>
          <a:fillRef idx="0">
            <a:schemeClr val="dk1"/>
          </a:fillRef>
          <a:effectRef idx="0">
            <a:schemeClr val="dk1"/>
          </a:effectRef>
          <a:fontRef idx="minor">
            <a:schemeClr val="tx1"/>
          </a:fontRef>
        </p:style>
        <p:txBody>
          <a:bodyPr rtlCol="0" anchor="ctr"/>
          <a:lstStyle/>
          <a:p>
            <a:pPr algn="ctr"/>
            <a:endParaRPr lang="ru-RU"/>
          </a:p>
        </p:txBody>
      </p:sp>
      <p:cxnSp>
        <p:nvCxnSpPr>
          <p:cNvPr id="34" name="Прямая соединительная линия 33"/>
          <p:cNvCxnSpPr/>
          <p:nvPr/>
        </p:nvCxnSpPr>
        <p:spPr>
          <a:xfrm rot="5400000">
            <a:off x="3001158" y="3928272"/>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37" name="Прямая соединительная линия 36"/>
          <p:cNvCxnSpPr/>
          <p:nvPr/>
        </p:nvCxnSpPr>
        <p:spPr>
          <a:xfrm rot="5400000">
            <a:off x="2643968" y="3928272"/>
            <a:ext cx="428628" cy="1588"/>
          </a:xfrm>
          <a:prstGeom prst="line">
            <a:avLst/>
          </a:prstGeom>
        </p:spPr>
        <p:style>
          <a:lnRef idx="1">
            <a:schemeClr val="dk1"/>
          </a:lnRef>
          <a:fillRef idx="0">
            <a:schemeClr val="dk1"/>
          </a:fillRef>
          <a:effectRef idx="0">
            <a:schemeClr val="dk1"/>
          </a:effectRef>
          <a:fontRef idx="minor">
            <a:schemeClr val="tx1"/>
          </a:fontRef>
        </p:style>
      </p:cxnSp>
      <p:sp>
        <p:nvSpPr>
          <p:cNvPr id="45" name="TextBox 44"/>
          <p:cNvSpPr txBox="1"/>
          <p:nvPr/>
        </p:nvSpPr>
        <p:spPr>
          <a:xfrm>
            <a:off x="2928926" y="4214818"/>
            <a:ext cx="481222" cy="369332"/>
          </a:xfrm>
          <a:prstGeom prst="rect">
            <a:avLst/>
          </a:prstGeom>
          <a:noFill/>
        </p:spPr>
        <p:txBody>
          <a:bodyPr wrap="none" rtlCol="0">
            <a:spAutoFit/>
          </a:bodyPr>
          <a:lstStyle/>
          <a:p>
            <a:r>
              <a:rPr lang="ru-RU" dirty="0" smtClean="0"/>
              <a:t>0,2</a:t>
            </a:r>
            <a:endParaRPr lang="ru-RU" dirty="0"/>
          </a:p>
        </p:txBody>
      </p:sp>
      <p:sp>
        <p:nvSpPr>
          <p:cNvPr id="46" name="TextBox 45"/>
          <p:cNvSpPr txBox="1"/>
          <p:nvPr/>
        </p:nvSpPr>
        <p:spPr>
          <a:xfrm>
            <a:off x="3643306" y="4143380"/>
            <a:ext cx="490840" cy="369332"/>
          </a:xfrm>
          <a:prstGeom prst="rect">
            <a:avLst/>
          </a:prstGeom>
          <a:noFill/>
        </p:spPr>
        <p:txBody>
          <a:bodyPr wrap="none" rtlCol="0">
            <a:spAutoFit/>
          </a:bodyPr>
          <a:lstStyle/>
          <a:p>
            <a:r>
              <a:rPr lang="ru-RU" dirty="0" smtClean="0"/>
              <a:t>0,4</a:t>
            </a:r>
            <a:endParaRPr lang="ru-RU" dirty="0"/>
          </a:p>
        </p:txBody>
      </p:sp>
      <p:sp>
        <p:nvSpPr>
          <p:cNvPr id="47" name="TextBox 46"/>
          <p:cNvSpPr txBox="1"/>
          <p:nvPr/>
        </p:nvSpPr>
        <p:spPr>
          <a:xfrm>
            <a:off x="4357686" y="4143380"/>
            <a:ext cx="494046" cy="369332"/>
          </a:xfrm>
          <a:prstGeom prst="rect">
            <a:avLst/>
          </a:prstGeom>
          <a:noFill/>
        </p:spPr>
        <p:txBody>
          <a:bodyPr wrap="none" rtlCol="0">
            <a:spAutoFit/>
          </a:bodyPr>
          <a:lstStyle/>
          <a:p>
            <a:r>
              <a:rPr lang="ru-RU" dirty="0" smtClean="0"/>
              <a:t>0,6</a:t>
            </a:r>
            <a:endParaRPr lang="ru-RU" dirty="0"/>
          </a:p>
        </p:txBody>
      </p:sp>
      <p:sp>
        <p:nvSpPr>
          <p:cNvPr id="48" name="TextBox 47"/>
          <p:cNvSpPr txBox="1"/>
          <p:nvPr/>
        </p:nvSpPr>
        <p:spPr>
          <a:xfrm>
            <a:off x="5143504" y="4143380"/>
            <a:ext cx="492443" cy="369332"/>
          </a:xfrm>
          <a:prstGeom prst="rect">
            <a:avLst/>
          </a:prstGeom>
          <a:noFill/>
        </p:spPr>
        <p:txBody>
          <a:bodyPr wrap="none" rtlCol="0">
            <a:spAutoFit/>
          </a:bodyPr>
          <a:lstStyle/>
          <a:p>
            <a:r>
              <a:rPr lang="ru-RU" dirty="0" smtClean="0"/>
              <a:t>0,8</a:t>
            </a:r>
            <a:endParaRPr lang="ru-RU" dirty="0"/>
          </a:p>
        </p:txBody>
      </p:sp>
      <p:sp>
        <p:nvSpPr>
          <p:cNvPr id="49" name="TextBox 48"/>
          <p:cNvSpPr txBox="1"/>
          <p:nvPr/>
        </p:nvSpPr>
        <p:spPr>
          <a:xfrm>
            <a:off x="5857884" y="3500438"/>
            <a:ext cx="483594" cy="369332"/>
          </a:xfrm>
          <a:prstGeom prst="rect">
            <a:avLst/>
          </a:prstGeom>
          <a:noFill/>
        </p:spPr>
        <p:txBody>
          <a:bodyPr wrap="none" rtlCol="0">
            <a:spAutoFit/>
          </a:bodyPr>
          <a:lstStyle/>
          <a:p>
            <a:r>
              <a:rPr lang="en-US" dirty="0" smtClean="0"/>
              <a:t>t, </a:t>
            </a:r>
            <a:r>
              <a:rPr lang="ru-RU" dirty="0" smtClean="0"/>
              <a:t>с</a:t>
            </a:r>
            <a:endParaRPr lang="ru-RU" dirty="0"/>
          </a:p>
        </p:txBody>
      </p:sp>
      <p:sp>
        <p:nvSpPr>
          <p:cNvPr id="54" name="TextBox 53"/>
          <p:cNvSpPr txBox="1"/>
          <p:nvPr/>
        </p:nvSpPr>
        <p:spPr>
          <a:xfrm>
            <a:off x="1500166" y="4357694"/>
            <a:ext cx="485839" cy="369332"/>
          </a:xfrm>
          <a:prstGeom prst="rect">
            <a:avLst/>
          </a:prstGeom>
          <a:noFill/>
        </p:spPr>
        <p:txBody>
          <a:bodyPr wrap="none" rtlCol="0">
            <a:spAutoFit/>
          </a:bodyPr>
          <a:lstStyle/>
          <a:p>
            <a:r>
              <a:rPr lang="ru-RU" dirty="0" smtClean="0"/>
              <a:t>-25</a:t>
            </a:r>
            <a:endParaRPr lang="ru-RU" dirty="0"/>
          </a:p>
        </p:txBody>
      </p:sp>
      <p:sp>
        <p:nvSpPr>
          <p:cNvPr id="55" name="TextBox 54"/>
          <p:cNvSpPr txBox="1"/>
          <p:nvPr/>
        </p:nvSpPr>
        <p:spPr>
          <a:xfrm>
            <a:off x="1500166" y="5143512"/>
            <a:ext cx="502061" cy="369332"/>
          </a:xfrm>
          <a:prstGeom prst="rect">
            <a:avLst/>
          </a:prstGeom>
          <a:noFill/>
        </p:spPr>
        <p:txBody>
          <a:bodyPr wrap="none" rtlCol="0">
            <a:spAutoFit/>
          </a:bodyPr>
          <a:lstStyle/>
          <a:p>
            <a:r>
              <a:rPr lang="ru-RU" dirty="0" smtClean="0"/>
              <a:t>-50</a:t>
            </a:r>
            <a:endParaRPr lang="ru-RU" dirty="0"/>
          </a:p>
        </p:txBody>
      </p:sp>
      <p:sp>
        <p:nvSpPr>
          <p:cNvPr id="56" name="TextBox 55"/>
          <p:cNvSpPr txBox="1"/>
          <p:nvPr/>
        </p:nvSpPr>
        <p:spPr>
          <a:xfrm>
            <a:off x="1571604" y="3000372"/>
            <a:ext cx="402482" cy="369332"/>
          </a:xfrm>
          <a:prstGeom prst="rect">
            <a:avLst/>
          </a:prstGeom>
          <a:noFill/>
        </p:spPr>
        <p:txBody>
          <a:bodyPr wrap="none" rtlCol="0">
            <a:spAutoFit/>
          </a:bodyPr>
          <a:lstStyle/>
          <a:p>
            <a:r>
              <a:rPr lang="ru-RU" dirty="0" smtClean="0"/>
              <a:t>25</a:t>
            </a:r>
            <a:endParaRPr lang="ru-RU" dirty="0"/>
          </a:p>
        </p:txBody>
      </p:sp>
      <p:sp>
        <p:nvSpPr>
          <p:cNvPr id="57" name="TextBox 56"/>
          <p:cNvSpPr txBox="1"/>
          <p:nvPr/>
        </p:nvSpPr>
        <p:spPr>
          <a:xfrm>
            <a:off x="1571604" y="2000240"/>
            <a:ext cx="418704" cy="369332"/>
          </a:xfrm>
          <a:prstGeom prst="rect">
            <a:avLst/>
          </a:prstGeom>
          <a:noFill/>
        </p:spPr>
        <p:txBody>
          <a:bodyPr wrap="none" rtlCol="0">
            <a:spAutoFit/>
          </a:bodyPr>
          <a:lstStyle/>
          <a:p>
            <a:r>
              <a:rPr lang="ru-RU" dirty="0" smtClean="0"/>
              <a:t>50</a:t>
            </a:r>
          </a:p>
        </p:txBody>
      </p:sp>
      <p:sp>
        <p:nvSpPr>
          <p:cNvPr id="58" name="TextBox 57"/>
          <p:cNvSpPr txBox="1"/>
          <p:nvPr/>
        </p:nvSpPr>
        <p:spPr>
          <a:xfrm>
            <a:off x="1428728" y="1285860"/>
            <a:ext cx="519501" cy="369332"/>
          </a:xfrm>
          <a:prstGeom prst="rect">
            <a:avLst/>
          </a:prstGeom>
          <a:noFill/>
        </p:spPr>
        <p:txBody>
          <a:bodyPr wrap="none" rtlCol="0">
            <a:spAutoFit/>
          </a:bodyPr>
          <a:lstStyle/>
          <a:p>
            <a:r>
              <a:rPr lang="en-US" dirty="0" smtClean="0"/>
              <a:t>i, A</a:t>
            </a:r>
            <a:endParaRPr lang="ru-RU" dirty="0"/>
          </a:p>
        </p:txBody>
      </p:sp>
      <p:sp>
        <p:nvSpPr>
          <p:cNvPr id="59" name="TextBox 58"/>
          <p:cNvSpPr txBox="1"/>
          <p:nvPr/>
        </p:nvSpPr>
        <p:spPr>
          <a:xfrm>
            <a:off x="1857356" y="3643314"/>
            <a:ext cx="309700" cy="369332"/>
          </a:xfrm>
          <a:prstGeom prst="rect">
            <a:avLst/>
          </a:prstGeom>
          <a:noFill/>
        </p:spPr>
        <p:txBody>
          <a:bodyPr wrap="none" rtlCol="0">
            <a:spAutoFit/>
          </a:bodyPr>
          <a:lstStyle/>
          <a:p>
            <a:r>
              <a:rPr lang="ru-RU" dirty="0" smtClean="0"/>
              <a:t>0</a:t>
            </a:r>
            <a:endParaRPr lang="ru-RU" dirty="0"/>
          </a:p>
        </p:txBody>
      </p:sp>
      <p:cxnSp>
        <p:nvCxnSpPr>
          <p:cNvPr id="65" name="Прямая соединительная линия 64"/>
          <p:cNvCxnSpPr/>
          <p:nvPr/>
        </p:nvCxnSpPr>
        <p:spPr>
          <a:xfrm rot="5400000">
            <a:off x="3358348" y="3928272"/>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66" name="Прямая соединительная линия 65"/>
          <p:cNvCxnSpPr/>
          <p:nvPr/>
        </p:nvCxnSpPr>
        <p:spPr>
          <a:xfrm rot="5400000">
            <a:off x="3715538" y="3928272"/>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67" name="Прямая соединительная линия 66"/>
          <p:cNvCxnSpPr/>
          <p:nvPr/>
        </p:nvCxnSpPr>
        <p:spPr>
          <a:xfrm rot="5400000">
            <a:off x="4072728" y="3928272"/>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68" name="Прямая соединительная линия 67"/>
          <p:cNvCxnSpPr/>
          <p:nvPr/>
        </p:nvCxnSpPr>
        <p:spPr>
          <a:xfrm rot="5400000">
            <a:off x="4429918" y="3928272"/>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69" name="Прямая соединительная линия 68"/>
          <p:cNvCxnSpPr/>
          <p:nvPr/>
        </p:nvCxnSpPr>
        <p:spPr>
          <a:xfrm rot="5400000">
            <a:off x="4787108" y="3928272"/>
            <a:ext cx="285752" cy="1588"/>
          </a:xfrm>
          <a:prstGeom prst="line">
            <a:avLst/>
          </a:prstGeom>
        </p:spPr>
        <p:style>
          <a:lnRef idx="1">
            <a:schemeClr val="dk1"/>
          </a:lnRef>
          <a:fillRef idx="0">
            <a:schemeClr val="dk1"/>
          </a:fillRef>
          <a:effectRef idx="0">
            <a:schemeClr val="dk1"/>
          </a:effectRef>
          <a:fontRef idx="minor">
            <a:schemeClr val="tx1"/>
          </a:fontRef>
        </p:style>
      </p:cxnSp>
      <p:cxnSp>
        <p:nvCxnSpPr>
          <p:cNvPr id="70" name="Прямая соединительная линия 69"/>
          <p:cNvCxnSpPr/>
          <p:nvPr/>
        </p:nvCxnSpPr>
        <p:spPr>
          <a:xfrm rot="5400000">
            <a:off x="5215736" y="3928272"/>
            <a:ext cx="285752" cy="1588"/>
          </a:xfrm>
          <a:prstGeom prst="line">
            <a:avLst/>
          </a:prstGeom>
        </p:spPr>
        <p:style>
          <a:lnRef idx="1">
            <a:schemeClr val="dk1"/>
          </a:lnRef>
          <a:fillRef idx="0">
            <a:schemeClr val="dk1"/>
          </a:fillRef>
          <a:effectRef idx="0">
            <a:schemeClr val="dk1"/>
          </a:effectRef>
          <a:fontRef idx="minor">
            <a:schemeClr val="tx1"/>
          </a:fontRef>
        </p:style>
      </p:cxnSp>
      <p:sp>
        <p:nvSpPr>
          <p:cNvPr id="32" name="Прямоугольник 31"/>
          <p:cNvSpPr/>
          <p:nvPr/>
        </p:nvSpPr>
        <p:spPr>
          <a:xfrm>
            <a:off x="1214414" y="285728"/>
            <a:ext cx="7000924" cy="707886"/>
          </a:xfrm>
          <a:prstGeom prst="rect">
            <a:avLst/>
          </a:prstGeom>
        </p:spPr>
        <p:txBody>
          <a:bodyPr wrap="square">
            <a:spAutoFit/>
          </a:bodyPr>
          <a:lstStyle/>
          <a:p>
            <a:r>
              <a:rPr lang="ru-RU" sz="4000" dirty="0" smtClean="0">
                <a:latin typeface="Times New Roman" pitchFamily="18" charset="0"/>
                <a:cs typeface="Times New Roman" pitchFamily="18" charset="0"/>
              </a:rPr>
              <a:t>График синусоидального тока.</a:t>
            </a:r>
            <a:endParaRPr lang="ru-RU" sz="4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0"/>
            <a:ext cx="8229600" cy="4389120"/>
          </a:xfrm>
        </p:spPr>
        <p:txBody>
          <a:bodyPr>
            <a:noAutofit/>
          </a:bodyPr>
          <a:lstStyle/>
          <a:p>
            <a:pPr>
              <a:buNone/>
            </a:pPr>
            <a:r>
              <a:rPr lang="ru-RU" sz="2400" b="1" dirty="0" smtClean="0">
                <a:solidFill>
                  <a:schemeClr val="bg1"/>
                </a:solidFill>
                <a:latin typeface="Times New Roman" pitchFamily="18" charset="0"/>
                <a:cs typeface="Times New Roman" pitchFamily="18" charset="0"/>
              </a:rPr>
              <a:t>3. Какова роль источника тока в электрической цепи?</a:t>
            </a:r>
            <a:endParaRPr lang="ru-RU" sz="2400" dirty="0" smtClean="0">
              <a:solidFill>
                <a:schemeClr val="bg1"/>
              </a:solidFill>
              <a:latin typeface="Times New Roman" pitchFamily="18" charset="0"/>
              <a:cs typeface="Times New Roman" pitchFamily="18" charset="0"/>
            </a:endParaRPr>
          </a:p>
          <a:p>
            <a:pPr>
              <a:buNone/>
            </a:pPr>
            <a:r>
              <a:rPr lang="ru-RU" sz="2400" dirty="0" smtClean="0">
                <a:latin typeface="Times New Roman" pitchFamily="18" charset="0"/>
                <a:cs typeface="Times New Roman" pitchFamily="18" charset="0"/>
              </a:rPr>
              <a:t>А. Порождает заряженные частицы.</a:t>
            </a:r>
          </a:p>
          <a:p>
            <a:pPr>
              <a:buNone/>
            </a:pPr>
            <a:r>
              <a:rPr lang="ru-RU" sz="2400" dirty="0" smtClean="0">
                <a:latin typeface="Times New Roman" pitchFamily="18" charset="0"/>
                <a:cs typeface="Times New Roman" pitchFamily="18" charset="0"/>
              </a:rPr>
              <a:t>Б. Создаёт и поддерживает разность потенциалов в электрической цепи.</a:t>
            </a:r>
          </a:p>
          <a:p>
            <a:pPr>
              <a:buNone/>
            </a:pPr>
            <a:r>
              <a:rPr lang="ru-RU" sz="2400" dirty="0" smtClean="0">
                <a:latin typeface="Times New Roman" pitchFamily="18" charset="0"/>
                <a:cs typeface="Times New Roman" pitchFamily="18" charset="0"/>
              </a:rPr>
              <a:t>В. Разделяет положительные и отрицательные заряды.</a:t>
            </a:r>
          </a:p>
          <a:p>
            <a:pPr>
              <a:buNone/>
            </a:pPr>
            <a:r>
              <a:rPr lang="ru-RU" sz="2400" b="1" dirty="0" smtClean="0">
                <a:solidFill>
                  <a:schemeClr val="bg1"/>
                </a:solidFill>
                <a:latin typeface="Times New Roman" pitchFamily="18" charset="0"/>
                <a:cs typeface="Times New Roman" pitchFamily="18" charset="0"/>
              </a:rPr>
              <a:t>4. В проводнике отсутствуют электрическое поле. Как движутся в нём свободные электрические заряды?</a:t>
            </a:r>
            <a:endParaRPr lang="ru-RU" sz="2400" dirty="0" smtClean="0">
              <a:solidFill>
                <a:schemeClr val="bg1"/>
              </a:solidFill>
              <a:latin typeface="Times New Roman" pitchFamily="18" charset="0"/>
              <a:cs typeface="Times New Roman" pitchFamily="18" charset="0"/>
            </a:endParaRPr>
          </a:p>
          <a:p>
            <a:pPr>
              <a:buNone/>
            </a:pPr>
            <a:r>
              <a:rPr lang="ru-RU" sz="2400" dirty="0" smtClean="0">
                <a:latin typeface="Times New Roman" pitchFamily="18" charset="0"/>
                <a:cs typeface="Times New Roman" pitchFamily="18" charset="0"/>
              </a:rPr>
              <a:t>А. Совершают колебательное движение.</a:t>
            </a:r>
          </a:p>
          <a:p>
            <a:pPr>
              <a:buNone/>
            </a:pPr>
            <a:r>
              <a:rPr lang="ru-RU" sz="2400" dirty="0" smtClean="0">
                <a:latin typeface="Times New Roman" pitchFamily="18" charset="0"/>
                <a:cs typeface="Times New Roman" pitchFamily="18" charset="0"/>
              </a:rPr>
              <a:t>Б. Хаотично.</a:t>
            </a:r>
          </a:p>
          <a:p>
            <a:pPr>
              <a:buNone/>
            </a:pPr>
            <a:r>
              <a:rPr lang="ru-RU" sz="2400" dirty="0" smtClean="0">
                <a:latin typeface="Times New Roman" pitchFamily="18" charset="0"/>
                <a:cs typeface="Times New Roman" pitchFamily="18" charset="0"/>
              </a:rPr>
              <a:t>В. Упорядоченно.</a:t>
            </a:r>
          </a:p>
          <a:p>
            <a:pPr>
              <a:buNone/>
            </a:pPr>
            <a:r>
              <a:rPr lang="ru-RU" sz="2400" b="1" dirty="0" smtClean="0">
                <a:solidFill>
                  <a:schemeClr val="bg1"/>
                </a:solidFill>
                <a:latin typeface="Times New Roman" pitchFamily="18" charset="0"/>
                <a:cs typeface="Times New Roman" pitchFamily="18" charset="0"/>
              </a:rPr>
              <a:t>5.Какие силы вызывают разделение зарядов в источнике тока?</a:t>
            </a:r>
            <a:endParaRPr lang="ru-RU" sz="2400" dirty="0" smtClean="0">
              <a:solidFill>
                <a:schemeClr val="bg1"/>
              </a:solidFill>
              <a:latin typeface="Times New Roman" pitchFamily="18" charset="0"/>
              <a:cs typeface="Times New Roman" pitchFamily="18" charset="0"/>
            </a:endParaRPr>
          </a:p>
          <a:p>
            <a:pPr>
              <a:buNone/>
            </a:pPr>
            <a:r>
              <a:rPr lang="ru-RU" sz="2400" dirty="0" smtClean="0">
                <a:latin typeface="Times New Roman" pitchFamily="18" charset="0"/>
                <a:cs typeface="Times New Roman" pitchFamily="18" charset="0"/>
              </a:rPr>
              <a:t>А. Кулоновские силы отталкивания.</a:t>
            </a:r>
          </a:p>
          <a:p>
            <a:pPr>
              <a:buNone/>
            </a:pPr>
            <a:r>
              <a:rPr lang="ru-RU" sz="2400" dirty="0" smtClean="0">
                <a:latin typeface="Times New Roman" pitchFamily="18" charset="0"/>
                <a:cs typeface="Times New Roman" pitchFamily="18" charset="0"/>
              </a:rPr>
              <a:t>Б. Сторонние (неэлектрические) силы.</a:t>
            </a:r>
          </a:p>
          <a:p>
            <a:pPr>
              <a:buNone/>
            </a:pPr>
            <a:r>
              <a:rPr lang="ru-RU" sz="2400" dirty="0" smtClean="0">
                <a:latin typeface="Times New Roman" pitchFamily="18" charset="0"/>
                <a:cs typeface="Times New Roman" pitchFamily="18" charset="0"/>
              </a:rPr>
              <a:t>В. Кулоновские силы отталкивания и сторонние (неэлектрические) силы. </a:t>
            </a:r>
          </a:p>
          <a:p>
            <a:pPr>
              <a:buNone/>
            </a:pPr>
            <a:endParaRPr lang="ru-RU"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85720" y="428604"/>
            <a:ext cx="8429684" cy="5572164"/>
          </a:xfrm>
        </p:spPr>
        <p:txBody>
          <a:bodyPr>
            <a:normAutofit fontScale="85000" lnSpcReduction="20000"/>
          </a:bodyPr>
          <a:lstStyle/>
          <a:p>
            <a:pPr algn="ctr"/>
            <a:endParaRPr lang="ru-RU" sz="4800" b="1" i="1" dirty="0" smtClean="0">
              <a:solidFill>
                <a:schemeClr val="tx1"/>
              </a:solidFill>
              <a:latin typeface="Times New Roman" pitchFamily="18" charset="0"/>
              <a:cs typeface="Times New Roman" pitchFamily="18" charset="0"/>
            </a:endParaRPr>
          </a:p>
          <a:p>
            <a:pPr algn="ctr"/>
            <a:r>
              <a:rPr lang="ru-RU" sz="4800" b="1" i="1" dirty="0" smtClean="0">
                <a:solidFill>
                  <a:schemeClr val="tx1"/>
                </a:solidFill>
                <a:latin typeface="Times New Roman" pitchFamily="18" charset="0"/>
                <a:cs typeface="Times New Roman" pitchFamily="18" charset="0"/>
              </a:rPr>
              <a:t> Переменный ток . </a:t>
            </a:r>
          </a:p>
          <a:p>
            <a:pPr algn="ctr"/>
            <a:r>
              <a:rPr lang="ru-RU" sz="4800" b="1" i="1" dirty="0" smtClean="0">
                <a:solidFill>
                  <a:schemeClr val="tx1"/>
                </a:solidFill>
                <a:latin typeface="Times New Roman" pitchFamily="18" charset="0"/>
                <a:cs typeface="Times New Roman" pitchFamily="18" charset="0"/>
              </a:rPr>
              <a:t> Параметры, характеризующие  переменный ток.</a:t>
            </a:r>
          </a:p>
          <a:p>
            <a:pPr algn="ctr"/>
            <a:r>
              <a:rPr lang="ru-RU" sz="4800" b="1" i="1" dirty="0" smtClean="0">
                <a:solidFill>
                  <a:schemeClr val="tx1"/>
                </a:solidFill>
                <a:latin typeface="Times New Roman" pitchFamily="18" charset="0"/>
                <a:cs typeface="Times New Roman" pitchFamily="18" charset="0"/>
              </a:rPr>
              <a:t> Графическое изображение переменного тока</a:t>
            </a:r>
            <a:r>
              <a:rPr lang="ru-RU" sz="4800" i="1" dirty="0" smtClean="0">
                <a:solidFill>
                  <a:schemeClr val="tx1"/>
                </a:solidFill>
                <a:latin typeface="Times New Roman" pitchFamily="18" charset="0"/>
                <a:cs typeface="Times New Roman" pitchFamily="18" charset="0"/>
              </a:rPr>
              <a:t>.</a:t>
            </a:r>
          </a:p>
          <a:p>
            <a:endParaRPr lang="ru-RU" sz="2800" i="1" dirty="0" smtClean="0">
              <a:latin typeface="Times New Roman" pitchFamily="18" charset="0"/>
              <a:cs typeface="Times New Roman" pitchFamily="18" charset="0"/>
            </a:endParaRPr>
          </a:p>
          <a:p>
            <a:endParaRPr lang="ru-RU" sz="2800" i="1" dirty="0" smtClean="0">
              <a:latin typeface="Times New Roman" pitchFamily="18" charset="0"/>
              <a:cs typeface="Times New Roman" pitchFamily="18" charset="0"/>
            </a:endParaRPr>
          </a:p>
          <a:p>
            <a:endParaRPr lang="ru-RU" sz="2800" i="1" dirty="0" smtClean="0">
              <a:latin typeface="Times New Roman" pitchFamily="18" charset="0"/>
              <a:cs typeface="Times New Roman" pitchFamily="18" charset="0"/>
            </a:endParaRPr>
          </a:p>
          <a:p>
            <a:endParaRPr lang="ru-RU" sz="2800" i="1" dirty="0" smtClean="0">
              <a:latin typeface="Times New Roman" pitchFamily="18" charset="0"/>
              <a:cs typeface="Times New Roman" pitchFamily="18" charset="0"/>
            </a:endParaRPr>
          </a:p>
          <a:p>
            <a:r>
              <a:rPr lang="ru-RU" sz="2800" i="1" dirty="0" smtClean="0">
                <a:latin typeface="Times New Roman" pitchFamily="18" charset="0"/>
                <a:cs typeface="Times New Roman" pitchFamily="18" charset="0"/>
              </a:rPr>
              <a:t>.</a:t>
            </a:r>
            <a:endParaRPr lang="ru-RU" sz="2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p:cNvSpPr>
            <a:spLocks noGrp="1"/>
          </p:cNvSpPr>
          <p:nvPr>
            <p:ph type="subTitle" idx="1"/>
          </p:nvPr>
        </p:nvSpPr>
        <p:spPr>
          <a:xfrm>
            <a:off x="0" y="214290"/>
            <a:ext cx="9144000" cy="6643710"/>
          </a:xfrm>
        </p:spPr>
        <p:txBody>
          <a:bodyPr>
            <a:normAutofit fontScale="92500" lnSpcReduction="10000"/>
          </a:bodyPr>
          <a:lstStyle/>
          <a:p>
            <a:pPr algn="l"/>
            <a:r>
              <a:rPr lang="ru-RU" sz="3600" dirty="0" smtClean="0">
                <a:latin typeface="Times New Roman" pitchFamily="18" charset="0"/>
                <a:cs typeface="Times New Roman" pitchFamily="18" charset="0"/>
              </a:rPr>
              <a:t>                                  </a:t>
            </a:r>
            <a:r>
              <a:rPr lang="ru-RU" sz="3600" i="1" u="sng" dirty="0" smtClean="0">
                <a:latin typeface="Times New Roman" pitchFamily="18" charset="0"/>
                <a:cs typeface="Times New Roman" pitchFamily="18" charset="0"/>
              </a:rPr>
              <a:t>знать: </a:t>
            </a:r>
            <a:endParaRPr lang="en-US" sz="3600" i="1" u="sng" dirty="0" smtClean="0">
              <a:latin typeface="Times New Roman" pitchFamily="18" charset="0"/>
              <a:cs typeface="Times New Roman" pitchFamily="18" charset="0"/>
            </a:endParaRPr>
          </a:p>
          <a:p>
            <a:pPr algn="l"/>
            <a:r>
              <a:rPr lang="ru-RU" sz="3600" i="1" u="sng" dirty="0" smtClean="0">
                <a:latin typeface="Times New Roman" pitchFamily="18" charset="0"/>
                <a:cs typeface="Times New Roman" pitchFamily="18" charset="0"/>
              </a:rPr>
              <a:t>        </a:t>
            </a:r>
            <a:endParaRPr lang="ru-RU" sz="3600" dirty="0" smtClean="0">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a:t>
            </a:r>
            <a:r>
              <a:rPr lang="ru-RU" sz="3600" dirty="0" smtClean="0">
                <a:solidFill>
                  <a:schemeClr val="tx1"/>
                </a:solidFill>
                <a:latin typeface="Times New Roman" pitchFamily="18" charset="0"/>
                <a:cs typeface="Times New Roman" pitchFamily="18" charset="0"/>
              </a:rPr>
              <a:t>определение переменного тока</a:t>
            </a:r>
            <a:r>
              <a:rPr lang="en-US" sz="3600" dirty="0" smtClean="0">
                <a:solidFill>
                  <a:schemeClr val="tx1"/>
                </a:solidFill>
                <a:latin typeface="Times New Roman" pitchFamily="18" charset="0"/>
                <a:cs typeface="Times New Roman" pitchFamily="18" charset="0"/>
              </a:rPr>
              <a:t>;</a:t>
            </a:r>
            <a:endParaRPr lang="ru-RU"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      * </a:t>
            </a:r>
            <a:r>
              <a:rPr lang="ru-RU" sz="3600" dirty="0" smtClean="0">
                <a:solidFill>
                  <a:schemeClr val="tx1"/>
                </a:solidFill>
                <a:latin typeface="Times New Roman" pitchFamily="18" charset="0"/>
                <a:cs typeface="Times New Roman" pitchFamily="18" charset="0"/>
              </a:rPr>
              <a:t>параметры переменного тока ( амплитуда, период, частота , фаза)</a:t>
            </a:r>
            <a:r>
              <a:rPr lang="en-US" sz="3600" dirty="0" smtClean="0">
                <a:solidFill>
                  <a:schemeClr val="tx1"/>
                </a:solidFill>
                <a:latin typeface="Times New Roman" pitchFamily="18" charset="0"/>
                <a:cs typeface="Times New Roman" pitchFamily="18" charset="0"/>
              </a:rPr>
              <a:t>;</a:t>
            </a:r>
            <a:endParaRPr lang="ru-RU"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a:t>
            </a:r>
            <a:r>
              <a:rPr lang="ru-RU" sz="3600" dirty="0" smtClean="0">
                <a:solidFill>
                  <a:schemeClr val="tx1"/>
                </a:solidFill>
                <a:latin typeface="Times New Roman" pitchFamily="18" charset="0"/>
                <a:cs typeface="Times New Roman" pitchFamily="18" charset="0"/>
              </a:rPr>
              <a:t>способ получения переменного тока</a:t>
            </a:r>
            <a:r>
              <a:rPr lang="en-US" sz="3600" dirty="0" smtClean="0">
                <a:latin typeface="Times New Roman" pitchFamily="18" charset="0"/>
                <a:cs typeface="Times New Roman" pitchFamily="18" charset="0"/>
              </a:rPr>
              <a:t>.</a:t>
            </a:r>
            <a:endParaRPr lang="ru-RU" sz="3600" dirty="0" smtClean="0">
              <a:solidFill>
                <a:schemeClr val="tx1"/>
              </a:solidFill>
              <a:latin typeface="Times New Roman" pitchFamily="18" charset="0"/>
              <a:cs typeface="Times New Roman" pitchFamily="18" charset="0"/>
            </a:endParaRPr>
          </a:p>
          <a:p>
            <a:pPr algn="ctr"/>
            <a:r>
              <a:rPr lang="ru-RU" sz="3600" i="1" dirty="0" smtClean="0">
                <a:solidFill>
                  <a:schemeClr val="tx1"/>
                </a:solidFill>
                <a:latin typeface="Times New Roman" pitchFamily="18" charset="0"/>
                <a:cs typeface="Times New Roman" pitchFamily="18" charset="0"/>
              </a:rPr>
              <a:t> </a:t>
            </a:r>
            <a:r>
              <a:rPr lang="ru-RU" sz="3600" i="1" u="sng" dirty="0" smtClean="0">
                <a:solidFill>
                  <a:schemeClr val="tx1"/>
                </a:solidFill>
                <a:latin typeface="Times New Roman" pitchFamily="18" charset="0"/>
                <a:cs typeface="Times New Roman" pitchFamily="18" charset="0"/>
              </a:rPr>
              <a:t>у</a:t>
            </a:r>
            <a:r>
              <a:rPr lang="ru-RU" sz="3600" i="1" u="sng" dirty="0" smtClean="0">
                <a:latin typeface="Times New Roman" pitchFamily="18" charset="0"/>
                <a:cs typeface="Times New Roman" pitchFamily="18" charset="0"/>
              </a:rPr>
              <a:t>меть</a:t>
            </a:r>
            <a:r>
              <a:rPr lang="ru-RU" sz="3600" i="1" u="sng" dirty="0" smtClean="0">
                <a:solidFill>
                  <a:schemeClr val="tx1"/>
                </a:solidFill>
                <a:latin typeface="Times New Roman" pitchFamily="18" charset="0"/>
                <a:cs typeface="Times New Roman" pitchFamily="18" charset="0"/>
              </a:rPr>
              <a:t>:</a:t>
            </a:r>
            <a:endParaRPr lang="en-US" sz="3600" i="1" u="sng" dirty="0" smtClean="0">
              <a:solidFill>
                <a:schemeClr val="tx1"/>
              </a:solidFill>
              <a:latin typeface="Times New Roman" pitchFamily="18" charset="0"/>
              <a:cs typeface="Times New Roman" pitchFamily="18" charset="0"/>
            </a:endParaRPr>
          </a:p>
          <a:p>
            <a:pPr algn="ctr"/>
            <a:endParaRPr lang="ru-RU" sz="3600" dirty="0" smtClean="0">
              <a:solidFill>
                <a:schemeClr val="tx1"/>
              </a:solidFill>
              <a:latin typeface="Times New Roman" pitchFamily="18" charset="0"/>
              <a:cs typeface="Times New Roman" pitchFamily="18" charset="0"/>
            </a:endParaRPr>
          </a:p>
          <a:p>
            <a:pPr algn="l"/>
            <a:r>
              <a:rPr lang="en-US" sz="3600" dirty="0" smtClean="0">
                <a:solidFill>
                  <a:schemeClr val="tx1"/>
                </a:solidFill>
                <a:latin typeface="Times New Roman" pitchFamily="18" charset="0"/>
                <a:cs typeface="Times New Roman" pitchFamily="18" charset="0"/>
              </a:rPr>
              <a:t>  </a:t>
            </a:r>
            <a:r>
              <a:rPr lang="ru-RU" sz="3600" dirty="0" smtClean="0">
                <a:solidFill>
                  <a:schemeClr val="tx1"/>
                </a:solidFill>
                <a:latin typeface="Times New Roman" pitchFamily="18" charset="0"/>
                <a:cs typeface="Times New Roman" pitchFamily="18" charset="0"/>
              </a:rPr>
              <a:t>  </a:t>
            </a:r>
            <a:r>
              <a:rPr lang="en-US" sz="3600" dirty="0" smtClean="0">
                <a:solidFill>
                  <a:schemeClr val="tx1"/>
                </a:solidFill>
                <a:latin typeface="Times New Roman" pitchFamily="18" charset="0"/>
                <a:cs typeface="Times New Roman" pitchFamily="18" charset="0"/>
              </a:rPr>
              <a:t> </a:t>
            </a:r>
            <a:r>
              <a:rPr lang="ru-RU" sz="3600" dirty="0" smtClean="0">
                <a:solidFill>
                  <a:schemeClr val="tx1"/>
                </a:solidFill>
                <a:latin typeface="Times New Roman" pitchFamily="18" charset="0"/>
                <a:cs typeface="Times New Roman" pitchFamily="18" charset="0"/>
              </a:rPr>
              <a:t>-определять параметры переменного тока</a:t>
            </a:r>
            <a:r>
              <a:rPr lang="en-US" sz="3600" dirty="0" smtClean="0">
                <a:solidFill>
                  <a:schemeClr val="tx1"/>
                </a:solidFill>
                <a:latin typeface="Times New Roman" pitchFamily="18" charset="0"/>
                <a:cs typeface="Times New Roman" pitchFamily="18" charset="0"/>
              </a:rPr>
              <a:t>;</a:t>
            </a:r>
            <a:endParaRPr lang="ru-RU" sz="3600" dirty="0" smtClean="0">
              <a:solidFill>
                <a:schemeClr val="tx1"/>
              </a:solidFill>
              <a:latin typeface="Times New Roman" pitchFamily="18" charset="0"/>
              <a:cs typeface="Times New Roman" pitchFamily="18" charset="0"/>
            </a:endParaRPr>
          </a:p>
          <a:p>
            <a:pPr algn="l"/>
            <a:r>
              <a:rPr lang="ru-RU" sz="3600" dirty="0" smtClean="0">
                <a:solidFill>
                  <a:schemeClr val="tx1"/>
                </a:solidFill>
                <a:latin typeface="Times New Roman" pitchFamily="18" charset="0"/>
                <a:cs typeface="Times New Roman" pitchFamily="18" charset="0"/>
              </a:rPr>
              <a:t>     - строить по данным таблицы   график  переменного тока</a:t>
            </a:r>
            <a:r>
              <a:rPr lang="en-US" sz="3600" dirty="0" smtClean="0">
                <a:solidFill>
                  <a:schemeClr val="tx1"/>
                </a:solidFill>
                <a:latin typeface="Times New Roman" pitchFamily="18" charset="0"/>
                <a:cs typeface="Times New Roman" pitchFamily="18" charset="0"/>
              </a:rPr>
              <a:t>.</a:t>
            </a:r>
            <a:r>
              <a:rPr lang="ru-RU" sz="3600" dirty="0" smtClean="0">
                <a:solidFill>
                  <a:schemeClr val="tx1"/>
                </a:solidFill>
                <a:latin typeface="Times New Roman" pitchFamily="18" charset="0"/>
                <a:cs typeface="Times New Roman" pitchFamily="18" charset="0"/>
              </a:rPr>
              <a:t> </a:t>
            </a:r>
          </a:p>
          <a:p>
            <a:pPr algn="l"/>
            <a:r>
              <a:rPr lang="ru-RU" sz="3600" dirty="0" smtClean="0">
                <a:solidFill>
                  <a:schemeClr val="tx1"/>
                </a:solidFill>
                <a:latin typeface="Times New Roman" pitchFamily="18" charset="0"/>
                <a:cs typeface="Times New Roman" pitchFamily="18" charset="0"/>
              </a:rPr>
              <a:t> </a:t>
            </a:r>
            <a:endParaRPr lang="ru-RU"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2"/>
          <p:cNvSpPr>
            <a:spLocks noGrp="1"/>
          </p:cNvSpPr>
          <p:nvPr>
            <p:ph type="ctrTitle"/>
          </p:nvPr>
        </p:nvSpPr>
        <p:spPr>
          <a:xfrm>
            <a:off x="642910" y="4857760"/>
            <a:ext cx="7851648" cy="1828800"/>
          </a:xfrm>
        </p:spPr>
        <p:txBody>
          <a:bodyPr>
            <a:noAutofit/>
          </a:bodyPr>
          <a:lstStyle/>
          <a:p>
            <a:pPr algn="l"/>
            <a:r>
              <a:rPr lang="ru-RU" sz="3600" dirty="0" smtClean="0">
                <a:solidFill>
                  <a:schemeClr val="tx1"/>
                </a:solidFill>
                <a:latin typeface="Times New Roman" pitchFamily="18" charset="0"/>
                <a:cs typeface="Times New Roman" pitchFamily="18" charset="0"/>
              </a:rPr>
              <a:t/>
            </a:r>
            <a:br>
              <a:rPr lang="ru-RU" sz="3600" dirty="0" smtClean="0">
                <a:solidFill>
                  <a:schemeClr val="tx1"/>
                </a:solidFill>
                <a:latin typeface="Times New Roman" pitchFamily="18" charset="0"/>
                <a:cs typeface="Times New Roman" pitchFamily="18" charset="0"/>
              </a:rPr>
            </a:br>
            <a:r>
              <a:rPr lang="ru-RU" sz="3600" dirty="0" smtClean="0">
                <a:solidFill>
                  <a:schemeClr val="tx1"/>
                </a:solidFill>
                <a:latin typeface="Times New Roman" pitchFamily="18" charset="0"/>
                <a:cs typeface="Times New Roman" pitchFamily="18" charset="0"/>
              </a:rPr>
              <a:t/>
            </a:r>
            <a:br>
              <a:rPr lang="ru-RU" sz="3600" dirty="0" smtClean="0">
                <a:solidFill>
                  <a:schemeClr val="tx1"/>
                </a:solidFill>
                <a:latin typeface="Times New Roman" pitchFamily="18" charset="0"/>
                <a:cs typeface="Times New Roman" pitchFamily="18" charset="0"/>
              </a:rPr>
            </a:br>
            <a:r>
              <a:rPr lang="ru-RU" sz="3600" dirty="0" smtClean="0">
                <a:solidFill>
                  <a:schemeClr val="tx1"/>
                </a:solidFill>
                <a:latin typeface="Times New Roman" pitchFamily="18" charset="0"/>
                <a:cs typeface="Times New Roman" pitchFamily="18" charset="0"/>
              </a:rPr>
              <a:t>    </a:t>
            </a:r>
            <a:br>
              <a:rPr lang="ru-RU" sz="3600" dirty="0" smtClean="0">
                <a:solidFill>
                  <a:schemeClr val="tx1"/>
                </a:solidFill>
                <a:latin typeface="Times New Roman" pitchFamily="18" charset="0"/>
                <a:cs typeface="Times New Roman" pitchFamily="18" charset="0"/>
              </a:rPr>
            </a:br>
            <a:r>
              <a:rPr lang="ru-RU" sz="3600" dirty="0" smtClean="0">
                <a:solidFill>
                  <a:schemeClr val="tx1"/>
                </a:solidFill>
                <a:latin typeface="Times New Roman" pitchFamily="18" charset="0"/>
                <a:cs typeface="Times New Roman" pitchFamily="18" charset="0"/>
              </a:rPr>
              <a:t/>
            </a:r>
            <a:br>
              <a:rPr lang="ru-RU" sz="3600" dirty="0" smtClean="0">
                <a:solidFill>
                  <a:schemeClr val="tx1"/>
                </a:solidFill>
                <a:latin typeface="Times New Roman" pitchFamily="18" charset="0"/>
                <a:cs typeface="Times New Roman" pitchFamily="18" charset="0"/>
              </a:rPr>
            </a:br>
            <a:r>
              <a:rPr lang="ru-RU" sz="3600" dirty="0" smtClean="0">
                <a:solidFill>
                  <a:schemeClr val="tx1"/>
                </a:solidFill>
                <a:latin typeface="Times New Roman" pitchFamily="18" charset="0"/>
                <a:cs typeface="Times New Roman" pitchFamily="18" charset="0"/>
              </a:rPr>
              <a:t>    а) </a:t>
            </a:r>
            <a:r>
              <a:rPr lang="ru-RU" sz="4400" b="1" u="sng" dirty="0" smtClean="0">
                <a:solidFill>
                  <a:schemeClr val="tx1"/>
                </a:solidFill>
                <a:latin typeface="Times New Roman" pitchFamily="18" charset="0"/>
                <a:cs typeface="Times New Roman" pitchFamily="18" charset="0"/>
              </a:rPr>
              <a:t>Переменный ток</a:t>
            </a:r>
            <a:r>
              <a:rPr lang="ru-RU" sz="4400" u="sng" dirty="0" smtClean="0">
                <a:solidFill>
                  <a:schemeClr val="tx1"/>
                </a:solidFill>
                <a:latin typeface="Times New Roman" pitchFamily="18" charset="0"/>
                <a:cs typeface="Times New Roman" pitchFamily="18" charset="0"/>
              </a:rPr>
              <a:t> </a:t>
            </a:r>
            <a:r>
              <a:rPr lang="ru-RU" sz="3600" dirty="0" smtClean="0">
                <a:solidFill>
                  <a:schemeClr val="tx1"/>
                </a:solidFill>
                <a:latin typeface="Times New Roman" pitchFamily="18" charset="0"/>
                <a:cs typeface="Times New Roman" pitchFamily="18" charset="0"/>
              </a:rPr>
              <a:t>– это ток, изменение которого по величине и направлению повторяется периодически через равные  промежутки времени и который характеризуется </a:t>
            </a:r>
            <a:r>
              <a:rPr lang="ru-RU" sz="3600" i="1" dirty="0" smtClean="0">
                <a:solidFill>
                  <a:schemeClr val="tx1"/>
                </a:solidFill>
                <a:latin typeface="Times New Roman" pitchFamily="18" charset="0"/>
                <a:cs typeface="Times New Roman" pitchFamily="18" charset="0"/>
              </a:rPr>
              <a:t>амплитудой, периодом, частотой, фазой</a:t>
            </a:r>
            <a:r>
              <a:rPr lang="ru-RU" sz="3600" dirty="0" smtClean="0">
                <a:solidFill>
                  <a:schemeClr val="tx1"/>
                </a:solidFill>
                <a:latin typeface="Times New Roman" pitchFamily="18" charset="0"/>
                <a:cs typeface="Times New Roman" pitchFamily="18" charset="0"/>
              </a:rPr>
              <a:t>.</a:t>
            </a:r>
            <a:br>
              <a:rPr lang="ru-RU" sz="3600" dirty="0" smtClean="0">
                <a:solidFill>
                  <a:schemeClr val="tx1"/>
                </a:solidFill>
                <a:latin typeface="Times New Roman" pitchFamily="18" charset="0"/>
                <a:cs typeface="Times New Roman" pitchFamily="18" charset="0"/>
              </a:rPr>
            </a:br>
            <a:r>
              <a:rPr lang="ru-RU" sz="3600" dirty="0" smtClean="0">
                <a:solidFill>
                  <a:schemeClr val="tx1"/>
                </a:solidFill>
                <a:latin typeface="Times New Roman" pitchFamily="18" charset="0"/>
                <a:cs typeface="Times New Roman" pitchFamily="18" charset="0"/>
              </a:rPr>
              <a:t>    б) </a:t>
            </a:r>
            <a:r>
              <a:rPr lang="ru-RU" sz="4400" b="1" u="sng" dirty="0" smtClean="0">
                <a:solidFill>
                  <a:schemeClr val="tx1"/>
                </a:solidFill>
                <a:latin typeface="Times New Roman" pitchFamily="18" charset="0"/>
                <a:cs typeface="Times New Roman" pitchFamily="18" charset="0"/>
              </a:rPr>
              <a:t>Амплитуда </a:t>
            </a:r>
            <a:r>
              <a:rPr lang="ru-RU" sz="3600" dirty="0" smtClean="0">
                <a:solidFill>
                  <a:schemeClr val="tx1"/>
                </a:solidFill>
                <a:latin typeface="Times New Roman" pitchFamily="18" charset="0"/>
                <a:cs typeface="Times New Roman" pitchFamily="18" charset="0"/>
              </a:rPr>
              <a:t>- максимальное значение физической величины.(обозначают  прописными буквами с индексом  </a:t>
            </a:r>
            <a:r>
              <a:rPr lang="en-US" sz="3600" dirty="0" smtClean="0">
                <a:solidFill>
                  <a:schemeClr val="tx1"/>
                </a:solidFill>
                <a:latin typeface="Times New Roman" pitchFamily="18" charset="0"/>
                <a:cs typeface="Times New Roman" pitchFamily="18" charset="0"/>
              </a:rPr>
              <a:t>m</a:t>
            </a:r>
            <a:r>
              <a:rPr lang="ru-RU" sz="3600" dirty="0" smtClean="0">
                <a:solidFill>
                  <a:schemeClr val="tx1"/>
                </a:solidFill>
                <a:latin typeface="Times New Roman" pitchFamily="18" charset="0"/>
                <a:cs typeface="Times New Roman" pitchFamily="18" charset="0"/>
              </a:rPr>
              <a:t>:  </a:t>
            </a:r>
            <a:r>
              <a:rPr lang="en-US" sz="3600" dirty="0" err="1" smtClean="0">
                <a:solidFill>
                  <a:schemeClr val="tx1"/>
                </a:solidFill>
                <a:latin typeface="Times New Roman" pitchFamily="18" charset="0"/>
                <a:cs typeface="Times New Roman" pitchFamily="18" charset="0"/>
              </a:rPr>
              <a:t>Im</a:t>
            </a:r>
            <a:r>
              <a:rPr lang="en-US" sz="3600" dirty="0" smtClean="0">
                <a:solidFill>
                  <a:schemeClr val="tx1"/>
                </a:solidFill>
                <a:latin typeface="Times New Roman" pitchFamily="18" charset="0"/>
                <a:cs typeface="Times New Roman" pitchFamily="18" charset="0"/>
              </a:rPr>
              <a:t> </a:t>
            </a:r>
            <a:r>
              <a:rPr lang="ru-RU" sz="3600" dirty="0" smtClean="0">
                <a:solidFill>
                  <a:schemeClr val="tx1"/>
                </a:solidFill>
                <a:latin typeface="Times New Roman" pitchFamily="18" charset="0"/>
                <a:cs typeface="Times New Roman" pitchFamily="18" charset="0"/>
              </a:rPr>
              <a:t>,</a:t>
            </a:r>
            <a:r>
              <a:rPr lang="en-US" sz="3600" dirty="0" smtClean="0">
                <a:solidFill>
                  <a:schemeClr val="tx1"/>
                </a:solidFill>
                <a:latin typeface="Times New Roman" pitchFamily="18" charset="0"/>
                <a:cs typeface="Times New Roman" pitchFamily="18" charset="0"/>
              </a:rPr>
              <a:t>Um</a:t>
            </a:r>
            <a:r>
              <a:rPr lang="ru-RU" sz="3600" dirty="0" smtClean="0">
                <a:solidFill>
                  <a:schemeClr val="tx1"/>
                </a:solidFill>
                <a:latin typeface="Times New Roman" pitchFamily="18" charset="0"/>
                <a:cs typeface="Times New Roman" pitchFamily="18" charset="0"/>
              </a:rPr>
              <a:t>, </a:t>
            </a:r>
            <a:r>
              <a:rPr lang="en-US" sz="3600" dirty="0" err="1" smtClean="0">
                <a:solidFill>
                  <a:schemeClr val="tx1"/>
                </a:solidFill>
                <a:latin typeface="Times New Roman" pitchFamily="18" charset="0"/>
                <a:cs typeface="Times New Roman" pitchFamily="18" charset="0"/>
              </a:rPr>
              <a:t>Em</a:t>
            </a:r>
            <a:r>
              <a:rPr lang="ru-RU" sz="3600" dirty="0" smtClean="0">
                <a:solidFill>
                  <a:schemeClr val="tx1"/>
                </a:solidFill>
                <a:latin typeface="Times New Roman" pitchFamily="18" charset="0"/>
                <a:cs typeface="Times New Roman" pitchFamily="18" charset="0"/>
              </a:rPr>
              <a:t/>
            </a:r>
            <a:br>
              <a:rPr lang="ru-RU" sz="3600" dirty="0" smtClean="0">
                <a:solidFill>
                  <a:schemeClr val="tx1"/>
                </a:solidFill>
                <a:latin typeface="Times New Roman" pitchFamily="18" charset="0"/>
                <a:cs typeface="Times New Roman" pitchFamily="18" charset="0"/>
              </a:rPr>
            </a:br>
            <a:endParaRPr lang="ru-RU" sz="36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одзаголовок 2"/>
          <p:cNvSpPr>
            <a:spLocks noGrp="1"/>
          </p:cNvSpPr>
          <p:nvPr>
            <p:ph type="ctrTitle"/>
          </p:nvPr>
        </p:nvSpPr>
        <p:spPr>
          <a:xfrm>
            <a:off x="642910" y="4714884"/>
            <a:ext cx="7851648" cy="1828800"/>
          </a:xfrm>
        </p:spPr>
        <p:txBody>
          <a:bodyPr>
            <a:noAutofit/>
          </a:bodyPr>
          <a:lstStyle/>
          <a:p>
            <a:pPr algn="l"/>
            <a:r>
              <a:rPr lang="ru-RU" sz="4800" dirty="0" smtClean="0">
                <a:solidFill>
                  <a:schemeClr val="tx1"/>
                </a:solidFill>
                <a:latin typeface="Times New Roman" pitchFamily="18" charset="0"/>
                <a:cs typeface="Times New Roman" pitchFamily="18" charset="0"/>
              </a:rPr>
              <a:t/>
            </a:r>
            <a:br>
              <a:rPr lang="ru-RU" sz="4800" dirty="0" smtClean="0">
                <a:solidFill>
                  <a:schemeClr val="tx1"/>
                </a:solidFill>
                <a:latin typeface="Times New Roman" pitchFamily="18" charset="0"/>
                <a:cs typeface="Times New Roman" pitchFamily="18" charset="0"/>
              </a:rPr>
            </a:br>
            <a:r>
              <a:rPr lang="ru-RU" sz="4800" dirty="0" smtClean="0">
                <a:solidFill>
                  <a:schemeClr val="tx1"/>
                </a:solidFill>
                <a:latin typeface="Times New Roman" pitchFamily="18" charset="0"/>
                <a:cs typeface="Times New Roman" pitchFamily="18" charset="0"/>
              </a:rPr>
              <a:t/>
            </a:r>
            <a:br>
              <a:rPr lang="ru-RU" sz="4800" dirty="0" smtClean="0">
                <a:solidFill>
                  <a:schemeClr val="tx1"/>
                </a:solidFill>
                <a:latin typeface="Times New Roman" pitchFamily="18" charset="0"/>
                <a:cs typeface="Times New Roman" pitchFamily="18" charset="0"/>
              </a:rPr>
            </a:br>
            <a:r>
              <a:rPr lang="ru-RU" sz="4800" dirty="0" smtClean="0">
                <a:solidFill>
                  <a:schemeClr val="tx1"/>
                </a:solidFill>
                <a:latin typeface="Times New Roman" pitchFamily="18" charset="0"/>
                <a:cs typeface="Times New Roman" pitchFamily="18" charset="0"/>
              </a:rPr>
              <a:t>   в)</a:t>
            </a:r>
            <a:r>
              <a:rPr lang="ru-RU" sz="4800" b="1" dirty="0" smtClean="0">
                <a:solidFill>
                  <a:schemeClr val="tx1"/>
                </a:solidFill>
                <a:latin typeface="Times New Roman" pitchFamily="18" charset="0"/>
                <a:cs typeface="Times New Roman" pitchFamily="18" charset="0"/>
              </a:rPr>
              <a:t> </a:t>
            </a:r>
            <a:r>
              <a:rPr lang="ru-RU" sz="4800" b="1" u="sng" dirty="0" smtClean="0">
                <a:solidFill>
                  <a:schemeClr val="tx1"/>
                </a:solidFill>
                <a:latin typeface="Times New Roman" pitchFamily="18" charset="0"/>
                <a:cs typeface="Times New Roman" pitchFamily="18" charset="0"/>
              </a:rPr>
              <a:t>Период</a:t>
            </a:r>
            <a:r>
              <a:rPr lang="ru-RU" sz="4800" dirty="0" smtClean="0">
                <a:solidFill>
                  <a:schemeClr val="tx1"/>
                </a:solidFill>
                <a:latin typeface="Times New Roman" pitchFamily="18" charset="0"/>
                <a:cs typeface="Times New Roman" pitchFamily="18" charset="0"/>
              </a:rPr>
              <a:t> </a:t>
            </a:r>
            <a:r>
              <a:rPr lang="ru-RU" sz="4400" dirty="0" smtClean="0">
                <a:solidFill>
                  <a:schemeClr val="tx1"/>
                </a:solidFill>
                <a:latin typeface="Times New Roman" pitchFamily="18" charset="0"/>
                <a:cs typeface="Times New Roman" pitchFamily="18" charset="0"/>
              </a:rPr>
              <a:t>– время,  в течение которого переменный ток совершает полный цикл своих изменений.</a:t>
            </a:r>
            <a:br>
              <a:rPr lang="ru-RU" sz="4400" dirty="0" smtClean="0">
                <a:solidFill>
                  <a:schemeClr val="tx1"/>
                </a:solidFill>
                <a:latin typeface="Times New Roman" pitchFamily="18" charset="0"/>
                <a:cs typeface="Times New Roman" pitchFamily="18" charset="0"/>
              </a:rPr>
            </a:br>
            <a:r>
              <a:rPr lang="ru-RU" sz="4400" dirty="0" smtClean="0">
                <a:solidFill>
                  <a:schemeClr val="tx1"/>
                </a:solidFill>
                <a:latin typeface="Times New Roman" pitchFamily="18" charset="0"/>
                <a:cs typeface="Times New Roman" pitchFamily="18" charset="0"/>
              </a:rPr>
              <a:t>  Т – период, с.</a:t>
            </a:r>
            <a:r>
              <a:rPr lang="ru-RU" sz="4800" dirty="0" smtClean="0">
                <a:solidFill>
                  <a:schemeClr val="tx1"/>
                </a:solidFill>
                <a:latin typeface="Times New Roman" pitchFamily="18" charset="0"/>
                <a:cs typeface="Times New Roman" pitchFamily="18" charset="0"/>
              </a:rPr>
              <a:t/>
            </a:r>
            <a:br>
              <a:rPr lang="ru-RU" sz="4800" dirty="0" smtClean="0">
                <a:solidFill>
                  <a:schemeClr val="tx1"/>
                </a:solidFill>
                <a:latin typeface="Times New Roman" pitchFamily="18" charset="0"/>
                <a:cs typeface="Times New Roman" pitchFamily="18" charset="0"/>
              </a:rPr>
            </a:br>
            <a:r>
              <a:rPr lang="ru-RU" sz="4800" dirty="0" smtClean="0">
                <a:solidFill>
                  <a:schemeClr val="tx1"/>
                </a:solidFill>
                <a:latin typeface="Times New Roman" pitchFamily="18" charset="0"/>
                <a:cs typeface="Times New Roman" pitchFamily="18" charset="0"/>
              </a:rPr>
              <a:t>   г) </a:t>
            </a:r>
            <a:r>
              <a:rPr lang="ru-RU" sz="4800" b="1" u="sng" dirty="0" smtClean="0">
                <a:solidFill>
                  <a:schemeClr val="tx1"/>
                </a:solidFill>
                <a:latin typeface="Times New Roman" pitchFamily="18" charset="0"/>
                <a:cs typeface="Times New Roman" pitchFamily="18" charset="0"/>
              </a:rPr>
              <a:t>Частота</a:t>
            </a:r>
            <a:r>
              <a:rPr lang="ru-RU" sz="4800" dirty="0" smtClean="0">
                <a:solidFill>
                  <a:schemeClr val="tx1"/>
                </a:solidFill>
                <a:latin typeface="Times New Roman" pitchFamily="18" charset="0"/>
                <a:cs typeface="Times New Roman" pitchFamily="18" charset="0"/>
              </a:rPr>
              <a:t>- это число периодов в секунду .</a:t>
            </a:r>
            <a:br>
              <a:rPr lang="ru-RU" sz="4800" dirty="0" smtClean="0">
                <a:solidFill>
                  <a:schemeClr val="tx1"/>
                </a:solidFill>
                <a:latin typeface="Times New Roman" pitchFamily="18" charset="0"/>
                <a:cs typeface="Times New Roman" pitchFamily="18" charset="0"/>
              </a:rPr>
            </a:br>
            <a:r>
              <a:rPr lang="ru-RU" sz="4800" dirty="0" smtClean="0">
                <a:solidFill>
                  <a:schemeClr val="tx1"/>
                </a:solidFill>
                <a:latin typeface="Times New Roman" pitchFamily="18" charset="0"/>
                <a:cs typeface="Times New Roman" pitchFamily="18" charset="0"/>
              </a:rPr>
              <a:t> </a:t>
            </a:r>
            <a:r>
              <a:rPr lang="en-US" sz="4800" dirty="0" smtClean="0">
                <a:solidFill>
                  <a:schemeClr val="tx1"/>
                </a:solidFill>
                <a:latin typeface="Times New Roman" pitchFamily="18" charset="0"/>
                <a:cs typeface="Times New Roman" pitchFamily="18" charset="0"/>
              </a:rPr>
              <a:t>f</a:t>
            </a:r>
            <a:r>
              <a:rPr lang="ru-RU" sz="4800" dirty="0" smtClean="0">
                <a:solidFill>
                  <a:schemeClr val="tx1"/>
                </a:solidFill>
                <a:latin typeface="Times New Roman" pitchFamily="18" charset="0"/>
                <a:cs typeface="Times New Roman" pitchFamily="18" charset="0"/>
              </a:rPr>
              <a:t>- частота, Гц.</a:t>
            </a:r>
            <a:br>
              <a:rPr lang="ru-RU" sz="4800" dirty="0" smtClean="0">
                <a:solidFill>
                  <a:schemeClr val="tx1"/>
                </a:solidFill>
                <a:latin typeface="Times New Roman" pitchFamily="18" charset="0"/>
                <a:cs typeface="Times New Roman" pitchFamily="18" charset="0"/>
              </a:rPr>
            </a:br>
            <a:endParaRPr lang="ru-RU" sz="4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214338"/>
            <a:ext cx="7772400" cy="928669"/>
          </a:xfrm>
        </p:spPr>
        <p:txBody>
          <a:bodyPr/>
          <a:lstStyle/>
          <a:p>
            <a:r>
              <a:rPr lang="ru-RU" dirty="0" smtClean="0">
                <a:latin typeface="Times New Roman" pitchFamily="18" charset="0"/>
                <a:cs typeface="Times New Roman" pitchFamily="18" charset="0"/>
              </a:rPr>
              <a:t>Это интересно</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0" y="500042"/>
            <a:ext cx="9144000" cy="6000768"/>
          </a:xfrm>
        </p:spPr>
        <p:txBody>
          <a:bodyPr>
            <a:noAutofit/>
          </a:bodyPr>
          <a:lstStyle/>
          <a:p>
            <a:pPr algn="ctr"/>
            <a:r>
              <a:rPr lang="ru-RU" sz="2800" dirty="0" smtClean="0">
                <a:solidFill>
                  <a:schemeClr val="bg1"/>
                </a:solidFill>
                <a:latin typeface="Times New Roman" pitchFamily="18" charset="0"/>
                <a:cs typeface="Times New Roman" pitchFamily="18" charset="0"/>
              </a:rPr>
              <a:t>       В России и Европе промышленной частотой является 50Гц, в Америке , Китае и Японии – 60 Гц. Выбор промышленной частоты обусловлен технико-экономическими соображениями. При меньших частотах заметно мигание света осветительных приборов, а при больших – затрудняется передача энергии на дальние расстояния. В различных отраслях техники кроме переменных токов промышленной частоты используют переменные токи других частот. Диапазоны частот этих токов начинается с долей герц, достигает нескольких миллиардов герц. В радиотехнике, телевидении переменные токи высокой частоты используют для передачи электрических сигналов без проводов посредством электромагнитных волн.</a:t>
            </a:r>
            <a:endParaRPr lang="ru-RU" sz="28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0" y="0"/>
          <a:ext cx="9144000" cy="6793253"/>
        </p:xfrm>
        <a:graphic>
          <a:graphicData uri="http://schemas.openxmlformats.org/drawingml/2006/table">
            <a:tbl>
              <a:tblPr firstRow="1" bandRow="1">
                <a:tableStyleId>{5C22544A-7EE6-4342-B048-85BDC9FD1C3A}</a:tableStyleId>
              </a:tblPr>
              <a:tblGrid>
                <a:gridCol w="2286000"/>
                <a:gridCol w="2286000"/>
                <a:gridCol w="2286000"/>
                <a:gridCol w="2286000"/>
              </a:tblGrid>
              <a:tr h="1612823">
                <a:tc>
                  <a:txBody>
                    <a:bodyPr/>
                    <a:lstStyle/>
                    <a:p>
                      <a:r>
                        <a:rPr lang="ru-RU" sz="2400" b="1" kern="1200" dirty="0" smtClean="0">
                          <a:solidFill>
                            <a:schemeClr val="lt1"/>
                          </a:solidFill>
                          <a:latin typeface="Times New Roman" pitchFamily="18" charset="0"/>
                          <a:ea typeface="+mn-ea"/>
                          <a:cs typeface="Times New Roman" pitchFamily="18" charset="0"/>
                        </a:rPr>
                        <a:t>Физические величины</a:t>
                      </a:r>
                      <a:endParaRPr lang="ru-RU" sz="2400" dirty="0">
                        <a:latin typeface="Times New Roman" pitchFamily="18" charset="0"/>
                        <a:cs typeface="Times New Roman" pitchFamily="18" charset="0"/>
                      </a:endParaRPr>
                    </a:p>
                  </a:txBody>
                  <a:tcPr/>
                </a:tc>
                <a:tc>
                  <a:txBody>
                    <a:bodyPr/>
                    <a:lstStyle/>
                    <a:p>
                      <a:pPr>
                        <a:lnSpc>
                          <a:spcPct val="115000"/>
                        </a:lnSpc>
                        <a:spcAft>
                          <a:spcPts val="0"/>
                        </a:spcAft>
                      </a:pPr>
                      <a:r>
                        <a:rPr lang="ru-RU" sz="2400" dirty="0">
                          <a:latin typeface="Times New Roman" pitchFamily="18" charset="0"/>
                          <a:ea typeface="Times New Roman"/>
                          <a:cs typeface="Times New Roman" pitchFamily="18" charset="0"/>
                        </a:rPr>
                        <a:t>Амплитудные значения</a:t>
                      </a:r>
                    </a:p>
                  </a:txBody>
                  <a:tcPr marL="68580" marR="68580" marT="0" marB="0"/>
                </a:tc>
                <a:tc>
                  <a:txBody>
                    <a:bodyPr/>
                    <a:lstStyle/>
                    <a:p>
                      <a:pPr>
                        <a:lnSpc>
                          <a:spcPct val="115000"/>
                        </a:lnSpc>
                        <a:spcAft>
                          <a:spcPts val="0"/>
                        </a:spcAft>
                      </a:pPr>
                      <a:r>
                        <a:rPr lang="ru-RU" sz="2400">
                          <a:latin typeface="Times New Roman" pitchFamily="18" charset="0"/>
                          <a:ea typeface="Times New Roman"/>
                          <a:cs typeface="Times New Roman" pitchFamily="18" charset="0"/>
                        </a:rPr>
                        <a:t>Действующие значения</a:t>
                      </a:r>
                    </a:p>
                  </a:txBody>
                  <a:tcPr marL="68580" marR="68580" marT="0" marB="0"/>
                </a:tc>
                <a:tc>
                  <a:txBody>
                    <a:bodyPr/>
                    <a:lstStyle/>
                    <a:p>
                      <a:pPr>
                        <a:lnSpc>
                          <a:spcPct val="115000"/>
                        </a:lnSpc>
                        <a:spcAft>
                          <a:spcPts val="0"/>
                        </a:spcAft>
                      </a:pPr>
                      <a:r>
                        <a:rPr lang="ru-RU" sz="2400" dirty="0">
                          <a:latin typeface="Times New Roman" pitchFamily="18" charset="0"/>
                          <a:ea typeface="Times New Roman"/>
                          <a:cs typeface="Times New Roman" pitchFamily="18" charset="0"/>
                        </a:rPr>
                        <a:t>Мгновенные значения</a:t>
                      </a:r>
                    </a:p>
                  </a:txBody>
                  <a:tcPr marL="68580" marR="68580" marT="0" marB="0"/>
                </a:tc>
              </a:tr>
              <a:tr h="1612823">
                <a:tc>
                  <a:txBody>
                    <a:bodyPr/>
                    <a:lstStyle/>
                    <a:p>
                      <a:r>
                        <a:rPr lang="ru-RU" sz="2400" kern="1200" dirty="0" smtClean="0">
                          <a:solidFill>
                            <a:schemeClr val="dk1"/>
                          </a:solidFill>
                          <a:latin typeface="Times New Roman" pitchFamily="18" charset="0"/>
                          <a:ea typeface="+mn-ea"/>
                          <a:cs typeface="Times New Roman" pitchFamily="18" charset="0"/>
                        </a:rPr>
                        <a:t>Сила тока, А</a:t>
                      </a:r>
                      <a:endParaRPr lang="ru-RU" sz="2400" dirty="0">
                        <a:latin typeface="Times New Roman" pitchFamily="18" charset="0"/>
                        <a:cs typeface="Times New Roman" pitchFamily="18" charset="0"/>
                      </a:endParaRPr>
                    </a:p>
                  </a:txBody>
                  <a:tcPr/>
                </a:tc>
                <a:tc>
                  <a:txBody>
                    <a:bodyPr/>
                    <a:lstStyle/>
                    <a:p>
                      <a:pPr>
                        <a:lnSpc>
                          <a:spcPct val="115000"/>
                        </a:lnSpc>
                        <a:spcAft>
                          <a:spcPts val="0"/>
                        </a:spcAft>
                      </a:pPr>
                      <a:r>
                        <a:rPr lang="en-US" sz="2400" dirty="0" err="1">
                          <a:latin typeface="Times New Roman" pitchFamily="18" charset="0"/>
                          <a:ea typeface="Times New Roman"/>
                          <a:cs typeface="Times New Roman" pitchFamily="18" charset="0"/>
                        </a:rPr>
                        <a:t>Im</a:t>
                      </a:r>
                      <a:r>
                        <a:rPr lang="ru-RU" sz="2400" dirty="0" smtClean="0">
                          <a:latin typeface="Times New Roman" pitchFamily="18" charset="0"/>
                          <a:ea typeface="Times New Roman"/>
                          <a:cs typeface="Times New Roman" pitchFamily="18" charset="0"/>
                        </a:rPr>
                        <a:t>- тока</a:t>
                      </a:r>
                      <a:endParaRPr lang="ru-RU" sz="2400" dirty="0">
                        <a:latin typeface="Times New Roman" pitchFamily="18" charset="0"/>
                        <a:ea typeface="Times New Roman"/>
                        <a:cs typeface="Times New Roman" pitchFamily="18" charset="0"/>
                      </a:endParaRPr>
                    </a:p>
                  </a:txBody>
                  <a:tcPr marL="68580" marR="6858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Times New Roman" pitchFamily="18" charset="0"/>
                          <a:ea typeface="+mn-ea"/>
                          <a:cs typeface="Times New Roman" pitchFamily="18" charset="0"/>
                        </a:rPr>
                        <a:t>I</a:t>
                      </a:r>
                      <a:r>
                        <a:rPr lang="ru-RU" sz="1800" kern="1200" dirty="0" err="1" smtClean="0">
                          <a:solidFill>
                            <a:schemeClr val="dk1"/>
                          </a:solidFill>
                          <a:latin typeface="Times New Roman" pitchFamily="18" charset="0"/>
                          <a:ea typeface="+mn-ea"/>
                          <a:cs typeface="Times New Roman" pitchFamily="18" charset="0"/>
                        </a:rPr>
                        <a:t>д</a:t>
                      </a:r>
                      <a:r>
                        <a:rPr lang="ru-RU" sz="1800" kern="1200" dirty="0" smtClean="0">
                          <a:solidFill>
                            <a:schemeClr val="dk1"/>
                          </a:solidFill>
                          <a:latin typeface="Times New Roman" pitchFamily="18" charset="0"/>
                          <a:ea typeface="+mn-ea"/>
                          <a:cs typeface="Times New Roman" pitchFamily="18" charset="0"/>
                        </a:rPr>
                        <a:t> = </a:t>
                      </a:r>
                      <a:r>
                        <a:rPr lang="en-US" sz="1800" kern="1200" dirty="0" err="1" smtClean="0">
                          <a:solidFill>
                            <a:schemeClr val="dk1"/>
                          </a:solidFill>
                          <a:latin typeface="Times New Roman" pitchFamily="18" charset="0"/>
                          <a:ea typeface="+mn-ea"/>
                          <a:cs typeface="Times New Roman" pitchFamily="18" charset="0"/>
                        </a:rPr>
                        <a:t>I</a:t>
                      </a:r>
                      <a:r>
                        <a:rPr lang="en-US" sz="1800" u="sng" kern="1200" dirty="0" err="1" smtClean="0">
                          <a:solidFill>
                            <a:schemeClr val="dk1"/>
                          </a:solidFill>
                          <a:latin typeface="Times New Roman" pitchFamily="18" charset="0"/>
                          <a:ea typeface="+mn-ea"/>
                          <a:cs typeface="Times New Roman" pitchFamily="18" charset="0"/>
                        </a:rPr>
                        <a:t>m</a:t>
                      </a:r>
                      <a:endParaRPr lang="ru-RU" sz="1800" u="sng" kern="1200" dirty="0" smtClean="0">
                        <a:solidFill>
                          <a:schemeClr val="dk1"/>
                        </a:solidFill>
                        <a:latin typeface="Times New Roman" pitchFamily="18" charset="0"/>
                        <a:ea typeface="+mn-ea"/>
                        <a:cs typeface="Times New Roman" pitchFamily="18" charset="0"/>
                      </a:endParaRPr>
                    </a:p>
                    <a:p>
                      <a:r>
                        <a:rPr lang="en-US" sz="1800" kern="1200" dirty="0" smtClean="0">
                          <a:solidFill>
                            <a:schemeClr val="dk1"/>
                          </a:solidFill>
                          <a:latin typeface="Times New Roman" pitchFamily="18" charset="0"/>
                          <a:ea typeface="+mn-ea"/>
                          <a:cs typeface="Times New Roman" pitchFamily="18" charset="0"/>
                        </a:rPr>
                        <a:t>       √2</a:t>
                      </a:r>
                      <a:endParaRPr lang="ru-RU" sz="1800" kern="1200" dirty="0" smtClean="0">
                        <a:solidFill>
                          <a:schemeClr val="dk1"/>
                        </a:solidFill>
                        <a:latin typeface="Times New Roman" pitchFamily="18" charset="0"/>
                        <a:ea typeface="+mn-ea"/>
                        <a:cs typeface="Times New Roman" pitchFamily="18" charset="0"/>
                      </a:endParaRPr>
                    </a:p>
                    <a:p>
                      <a:r>
                        <a:rPr lang="en-US" sz="1800" kern="1200" dirty="0" smtClean="0">
                          <a:solidFill>
                            <a:schemeClr val="dk1"/>
                          </a:solidFill>
                          <a:latin typeface="Times New Roman" pitchFamily="18" charset="0"/>
                          <a:ea typeface="+mn-ea"/>
                          <a:cs typeface="Times New Roman" pitchFamily="18" charset="0"/>
                        </a:rPr>
                        <a:t>I</a:t>
                      </a:r>
                      <a:r>
                        <a:rPr lang="ru-RU" sz="1800" kern="1200" dirty="0" err="1" smtClean="0">
                          <a:solidFill>
                            <a:schemeClr val="dk1"/>
                          </a:solidFill>
                          <a:latin typeface="Times New Roman" pitchFamily="18" charset="0"/>
                          <a:ea typeface="+mn-ea"/>
                          <a:cs typeface="Times New Roman" pitchFamily="18" charset="0"/>
                        </a:rPr>
                        <a:t>д</a:t>
                      </a:r>
                      <a:r>
                        <a:rPr lang="ru-RU" sz="1800" kern="1200" dirty="0" smtClean="0">
                          <a:solidFill>
                            <a:schemeClr val="dk1"/>
                          </a:solidFill>
                          <a:latin typeface="Times New Roman" pitchFamily="18" charset="0"/>
                          <a:ea typeface="+mn-ea"/>
                          <a:cs typeface="Times New Roman" pitchFamily="18" charset="0"/>
                        </a:rPr>
                        <a:t> = </a:t>
                      </a:r>
                      <a:r>
                        <a:rPr lang="en-US" sz="1800" kern="1200" dirty="0" smtClean="0">
                          <a:solidFill>
                            <a:schemeClr val="dk1"/>
                          </a:solidFill>
                          <a:latin typeface="Times New Roman" pitchFamily="18" charset="0"/>
                          <a:ea typeface="+mn-ea"/>
                          <a:cs typeface="Times New Roman" pitchFamily="18" charset="0"/>
                        </a:rPr>
                        <a:t>   </a:t>
                      </a:r>
                      <a:r>
                        <a:rPr lang="en-US" sz="1800" u="sng" kern="1200" dirty="0" smtClean="0">
                          <a:solidFill>
                            <a:schemeClr val="dk1"/>
                          </a:solidFill>
                          <a:latin typeface="Times New Roman" pitchFamily="18" charset="0"/>
                          <a:ea typeface="+mn-ea"/>
                          <a:cs typeface="Times New Roman" pitchFamily="18" charset="0"/>
                        </a:rPr>
                        <a:t>5</a:t>
                      </a:r>
                      <a:endParaRPr lang="ru-RU" sz="1800" u="sng" kern="1200" dirty="0" smtClean="0">
                        <a:solidFill>
                          <a:schemeClr val="dk1"/>
                        </a:solidFill>
                        <a:latin typeface="Times New Roman" pitchFamily="18" charset="0"/>
                        <a:ea typeface="+mn-ea"/>
                        <a:cs typeface="Times New Roman" pitchFamily="18" charset="0"/>
                      </a:endParaRPr>
                    </a:p>
                    <a:p>
                      <a:pPr>
                        <a:lnSpc>
                          <a:spcPct val="115000"/>
                        </a:lnSpc>
                        <a:spcAft>
                          <a:spcPts val="0"/>
                        </a:spcAft>
                      </a:pPr>
                      <a:r>
                        <a:rPr lang="en-US" sz="1800" dirty="0" smtClean="0">
                          <a:latin typeface="Times New Roman" pitchFamily="18" charset="0"/>
                          <a:ea typeface="Times New Roman"/>
                          <a:cs typeface="Times New Roman" pitchFamily="18" charset="0"/>
                        </a:rPr>
                        <a:t>        </a:t>
                      </a:r>
                      <a:r>
                        <a:rPr lang="en-US" sz="1800" kern="1200" dirty="0" smtClean="0">
                          <a:solidFill>
                            <a:schemeClr val="dk1"/>
                          </a:solidFill>
                          <a:latin typeface="Times New Roman" pitchFamily="18" charset="0"/>
                          <a:ea typeface="+mn-ea"/>
                          <a:cs typeface="Times New Roman" pitchFamily="18" charset="0"/>
                        </a:rPr>
                        <a:t>√2</a:t>
                      </a:r>
                      <a:endParaRPr lang="ru-RU" sz="1800" dirty="0">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en-US" sz="1800" dirty="0" err="1">
                          <a:latin typeface="Times New Roman" pitchFamily="18" charset="0"/>
                          <a:ea typeface="Times New Roman"/>
                          <a:cs typeface="Times New Roman" pitchFamily="18" charset="0"/>
                        </a:rPr>
                        <a:t>i</a:t>
                      </a:r>
                      <a:r>
                        <a:rPr lang="en-US" sz="1800" dirty="0" smtClean="0">
                          <a:latin typeface="Times New Roman" pitchFamily="18" charset="0"/>
                          <a:ea typeface="Times New Roman"/>
                          <a:cs typeface="Times New Roman" pitchFamily="18" charset="0"/>
                        </a:rPr>
                        <a:t>=</a:t>
                      </a:r>
                      <a:r>
                        <a:rPr lang="ru-RU" sz="1800" dirty="0" smtClean="0">
                          <a:latin typeface="Times New Roman" pitchFamily="18" charset="0"/>
                          <a:ea typeface="Times New Roman"/>
                          <a:cs typeface="Times New Roman" pitchFamily="18" charset="0"/>
                        </a:rPr>
                        <a:t> </a:t>
                      </a:r>
                      <a:r>
                        <a:rPr lang="en-US" sz="1800" dirty="0" smtClean="0">
                          <a:latin typeface="Times New Roman" pitchFamily="18" charset="0"/>
                          <a:ea typeface="Times New Roman"/>
                          <a:cs typeface="Times New Roman" pitchFamily="18" charset="0"/>
                        </a:rPr>
                        <a:t> </a:t>
                      </a:r>
                      <a:r>
                        <a:rPr lang="en-US" sz="1800" dirty="0" err="1">
                          <a:latin typeface="Times New Roman" pitchFamily="18" charset="0"/>
                          <a:ea typeface="Times New Roman"/>
                          <a:cs typeface="Times New Roman" pitchFamily="18" charset="0"/>
                        </a:rPr>
                        <a:t>Im</a:t>
                      </a:r>
                      <a:r>
                        <a:rPr lang="en-US" sz="1800" dirty="0">
                          <a:latin typeface="Times New Roman" pitchFamily="18" charset="0"/>
                          <a:ea typeface="Times New Roman"/>
                          <a:cs typeface="Times New Roman" pitchFamily="18" charset="0"/>
                        </a:rPr>
                        <a:t> sin(ωt+φ0),</a:t>
                      </a:r>
                      <a:endParaRPr lang="ru-RU" sz="1800" dirty="0">
                        <a:latin typeface="Times New Roman" pitchFamily="18" charset="0"/>
                        <a:ea typeface="Times New Roman"/>
                        <a:cs typeface="Times New Roman" pitchFamily="18" charset="0"/>
                      </a:endParaRPr>
                    </a:p>
                    <a:p>
                      <a:pPr>
                        <a:lnSpc>
                          <a:spcPct val="115000"/>
                        </a:lnSpc>
                        <a:spcAft>
                          <a:spcPts val="0"/>
                        </a:spcAft>
                      </a:pPr>
                      <a:r>
                        <a:rPr lang="en-US" sz="1800" dirty="0" err="1">
                          <a:latin typeface="Times New Roman" pitchFamily="18" charset="0"/>
                          <a:ea typeface="Times New Roman"/>
                          <a:cs typeface="Times New Roman" pitchFamily="18" charset="0"/>
                        </a:rPr>
                        <a:t>i</a:t>
                      </a:r>
                      <a:r>
                        <a:rPr lang="en-US" sz="1800" dirty="0">
                          <a:latin typeface="Times New Roman" pitchFamily="18" charset="0"/>
                          <a:ea typeface="Times New Roman"/>
                          <a:cs typeface="Times New Roman" pitchFamily="18" charset="0"/>
                        </a:rPr>
                        <a:t>= 5sin  (2πƒt + φ0) =5sin(2π50t+ φ0 )=</a:t>
                      </a:r>
                      <a:endParaRPr lang="ru-RU" sz="1800" dirty="0">
                        <a:latin typeface="Times New Roman" pitchFamily="18" charset="0"/>
                        <a:ea typeface="Times New Roman"/>
                        <a:cs typeface="Times New Roman" pitchFamily="18" charset="0"/>
                      </a:endParaRPr>
                    </a:p>
                    <a:p>
                      <a:pPr>
                        <a:lnSpc>
                          <a:spcPct val="115000"/>
                        </a:lnSpc>
                        <a:spcAft>
                          <a:spcPts val="0"/>
                        </a:spcAft>
                      </a:pPr>
                      <a:r>
                        <a:rPr lang="en-US" sz="1800" dirty="0">
                          <a:latin typeface="Times New Roman" pitchFamily="18" charset="0"/>
                          <a:ea typeface="Times New Roman"/>
                          <a:cs typeface="Times New Roman" pitchFamily="18" charset="0"/>
                        </a:rPr>
                        <a:t>=5sin</a:t>
                      </a:r>
                      <a:r>
                        <a:rPr lang="ru-RU" sz="1800" dirty="0">
                          <a:latin typeface="Times New Roman" pitchFamily="18" charset="0"/>
                          <a:ea typeface="Times New Roman"/>
                          <a:cs typeface="Times New Roman" pitchFamily="18" charset="0"/>
                        </a:rPr>
                        <a:t>(</a:t>
                      </a:r>
                      <a:r>
                        <a:rPr lang="en-US" sz="1800" dirty="0">
                          <a:latin typeface="Times New Roman" pitchFamily="18" charset="0"/>
                          <a:ea typeface="Times New Roman"/>
                          <a:cs typeface="Times New Roman" pitchFamily="18" charset="0"/>
                        </a:rPr>
                        <a:t>100πt</a:t>
                      </a:r>
                      <a:r>
                        <a:rPr lang="ru-RU" sz="1800" dirty="0">
                          <a:latin typeface="Times New Roman" pitchFamily="18" charset="0"/>
                          <a:ea typeface="Times New Roman"/>
                          <a:cs typeface="Times New Roman" pitchFamily="18" charset="0"/>
                        </a:rPr>
                        <a:t>+ </a:t>
                      </a:r>
                      <a:r>
                        <a:rPr lang="en-US" sz="1800" dirty="0">
                          <a:latin typeface="Times New Roman" pitchFamily="18" charset="0"/>
                          <a:ea typeface="Times New Roman"/>
                          <a:cs typeface="Times New Roman" pitchFamily="18" charset="0"/>
                        </a:rPr>
                        <a:t>φ0</a:t>
                      </a:r>
                      <a:r>
                        <a:rPr lang="ru-RU" sz="1800" dirty="0">
                          <a:latin typeface="Times New Roman" pitchFamily="18" charset="0"/>
                          <a:ea typeface="Times New Roman"/>
                          <a:cs typeface="Times New Roman" pitchFamily="18" charset="0"/>
                        </a:rPr>
                        <a:t>  </a:t>
                      </a:r>
                      <a:r>
                        <a:rPr lang="en-US" sz="1800" dirty="0">
                          <a:latin typeface="Times New Roman" pitchFamily="18" charset="0"/>
                          <a:ea typeface="Times New Roman"/>
                          <a:cs typeface="Times New Roman" pitchFamily="18" charset="0"/>
                        </a:rPr>
                        <a:t>, </a:t>
                      </a:r>
                      <a:r>
                        <a:rPr lang="ru-RU" sz="1800" dirty="0">
                          <a:latin typeface="Times New Roman" pitchFamily="18" charset="0"/>
                          <a:ea typeface="Times New Roman"/>
                          <a:cs typeface="Times New Roman" pitchFamily="18" charset="0"/>
                        </a:rPr>
                        <a:t>А</a:t>
                      </a:r>
                    </a:p>
                  </a:txBody>
                  <a:tcPr marL="68580" marR="68580" marT="0" marB="0"/>
                </a:tc>
              </a:tr>
              <a:tr h="1815007">
                <a:tc>
                  <a:txBody>
                    <a:bodyPr/>
                    <a:lstStyle/>
                    <a:p>
                      <a:r>
                        <a:rPr lang="ru-RU" sz="2400" kern="1200" dirty="0" smtClean="0">
                          <a:solidFill>
                            <a:schemeClr val="dk1"/>
                          </a:solidFill>
                          <a:latin typeface="Times New Roman" pitchFamily="18" charset="0"/>
                          <a:ea typeface="+mn-ea"/>
                          <a:cs typeface="Times New Roman" pitchFamily="18" charset="0"/>
                        </a:rPr>
                        <a:t>Напряжение, В</a:t>
                      </a:r>
                      <a:endParaRPr lang="ru-RU" sz="2400" dirty="0">
                        <a:latin typeface="Times New Roman" pitchFamily="18" charset="0"/>
                        <a:cs typeface="Times New Roman" pitchFamily="18" charset="0"/>
                      </a:endParaRPr>
                    </a:p>
                  </a:txBody>
                  <a:tcPr/>
                </a:tc>
                <a:tc>
                  <a:txBody>
                    <a:bodyPr/>
                    <a:lstStyle/>
                    <a:p>
                      <a:r>
                        <a:rPr lang="en-US" sz="2400" kern="1200" dirty="0" smtClean="0">
                          <a:solidFill>
                            <a:schemeClr val="dk1"/>
                          </a:solidFill>
                          <a:latin typeface="Times New Roman" pitchFamily="18" charset="0"/>
                          <a:ea typeface="+mn-ea"/>
                          <a:cs typeface="Times New Roman" pitchFamily="18" charset="0"/>
                        </a:rPr>
                        <a:t>Um</a:t>
                      </a:r>
                      <a:r>
                        <a:rPr lang="ru-RU" sz="2400" kern="1200" dirty="0" smtClean="0">
                          <a:solidFill>
                            <a:schemeClr val="dk1"/>
                          </a:solidFill>
                          <a:latin typeface="Times New Roman" pitchFamily="18" charset="0"/>
                          <a:ea typeface="+mn-ea"/>
                          <a:cs typeface="Times New Roman" pitchFamily="18" charset="0"/>
                        </a:rPr>
                        <a:t>-напряжения</a:t>
                      </a:r>
                      <a:endParaRPr lang="ru-RU" sz="2400" dirty="0">
                        <a:latin typeface="Times New Roman" pitchFamily="18" charset="0"/>
                        <a:cs typeface="Times New Roman" pitchFamily="18" charset="0"/>
                      </a:endParaRPr>
                    </a:p>
                  </a:txBody>
                  <a:tcPr/>
                </a:tc>
                <a:tc>
                  <a:txBody>
                    <a:bodyPr/>
                    <a:lstStyle/>
                    <a:p>
                      <a:pPr>
                        <a:lnSpc>
                          <a:spcPct val="115000"/>
                        </a:lnSpc>
                        <a:spcAft>
                          <a:spcPts val="0"/>
                        </a:spcAft>
                      </a:pPr>
                      <a:r>
                        <a:rPr lang="en-US" sz="1800" dirty="0">
                          <a:latin typeface="Times New Roman" pitchFamily="18" charset="0"/>
                          <a:ea typeface="Times New Roman"/>
                          <a:cs typeface="Times New Roman" pitchFamily="18" charset="0"/>
                        </a:rPr>
                        <a:t>U</a:t>
                      </a:r>
                      <a:r>
                        <a:rPr lang="ru-RU" sz="1800" dirty="0" err="1">
                          <a:latin typeface="Times New Roman" pitchFamily="18" charset="0"/>
                          <a:ea typeface="Times New Roman"/>
                          <a:cs typeface="Times New Roman" pitchFamily="18" charset="0"/>
                        </a:rPr>
                        <a:t>д</a:t>
                      </a:r>
                      <a:r>
                        <a:rPr lang="en-US" sz="1800" dirty="0">
                          <a:latin typeface="Times New Roman" pitchFamily="18" charset="0"/>
                          <a:ea typeface="Times New Roman"/>
                          <a:cs typeface="Times New Roman" pitchFamily="18" charset="0"/>
                        </a:rPr>
                        <a:t>=</a:t>
                      </a:r>
                      <a:r>
                        <a:rPr lang="ru-RU" sz="1800" u="sng" dirty="0">
                          <a:latin typeface="Times New Roman" pitchFamily="18" charset="0"/>
                          <a:ea typeface="Times New Roman"/>
                          <a:cs typeface="Times New Roman" pitchFamily="18" charset="0"/>
                        </a:rPr>
                        <a:t> </a:t>
                      </a:r>
                      <a:r>
                        <a:rPr lang="en-US" sz="1800" u="sng" dirty="0" smtClean="0">
                          <a:latin typeface="Times New Roman" pitchFamily="18" charset="0"/>
                          <a:ea typeface="Times New Roman"/>
                          <a:cs typeface="Times New Roman" pitchFamily="18" charset="0"/>
                        </a:rPr>
                        <a:t>Um</a:t>
                      </a:r>
                      <a:endParaRPr lang="ru-RU" sz="1800" u="sng" dirty="0">
                        <a:latin typeface="Times New Roman" pitchFamily="18" charset="0"/>
                        <a:ea typeface="Times New Roman"/>
                        <a:cs typeface="Times New Roman" pitchFamily="18" charset="0"/>
                      </a:endParaRPr>
                    </a:p>
                    <a:p>
                      <a:pPr>
                        <a:lnSpc>
                          <a:spcPct val="115000"/>
                        </a:lnSpc>
                        <a:spcAft>
                          <a:spcPts val="0"/>
                        </a:spcAft>
                      </a:pPr>
                      <a:r>
                        <a:rPr lang="en-US" sz="1800" dirty="0" smtClean="0">
                          <a:latin typeface="Times New Roman" pitchFamily="18" charset="0"/>
                          <a:ea typeface="Times New Roman"/>
                          <a:cs typeface="Times New Roman" pitchFamily="18" charset="0"/>
                        </a:rPr>
                        <a:t>       </a:t>
                      </a:r>
                      <a:r>
                        <a:rPr lang="en-US" sz="1800" kern="1200" dirty="0" smtClean="0">
                          <a:solidFill>
                            <a:schemeClr val="dk1"/>
                          </a:solidFill>
                          <a:latin typeface="Times New Roman" pitchFamily="18" charset="0"/>
                          <a:ea typeface="+mn-ea"/>
                          <a:cs typeface="Times New Roman" pitchFamily="18" charset="0"/>
                        </a:rPr>
                        <a:t>√2</a:t>
                      </a:r>
                      <a:endParaRPr lang="en-US" sz="1800" dirty="0" smtClean="0">
                        <a:latin typeface="Times New Roman" pitchFamily="18" charset="0"/>
                        <a:ea typeface="Times New Roman"/>
                        <a:cs typeface="Times New Roman" pitchFamily="18" charset="0"/>
                      </a:endParaRPr>
                    </a:p>
                    <a:p>
                      <a:pPr>
                        <a:lnSpc>
                          <a:spcPct val="115000"/>
                        </a:lnSpc>
                        <a:spcAft>
                          <a:spcPts val="0"/>
                        </a:spcAft>
                      </a:pPr>
                      <a:r>
                        <a:rPr lang="en-US" sz="1800" dirty="0" smtClean="0">
                          <a:latin typeface="Times New Roman" pitchFamily="18" charset="0"/>
                          <a:ea typeface="Times New Roman"/>
                          <a:cs typeface="Times New Roman" pitchFamily="18" charset="0"/>
                        </a:rPr>
                        <a:t>U</a:t>
                      </a:r>
                      <a:r>
                        <a:rPr lang="ru-RU" sz="1800" dirty="0" err="1">
                          <a:latin typeface="Times New Roman" pitchFamily="18" charset="0"/>
                          <a:ea typeface="Times New Roman"/>
                          <a:cs typeface="Times New Roman" pitchFamily="18" charset="0"/>
                        </a:rPr>
                        <a:t>д</a:t>
                      </a:r>
                      <a:r>
                        <a:rPr lang="en-US" sz="1800" dirty="0">
                          <a:latin typeface="Times New Roman" pitchFamily="18" charset="0"/>
                          <a:ea typeface="Times New Roman"/>
                          <a:cs typeface="Times New Roman" pitchFamily="18" charset="0"/>
                        </a:rPr>
                        <a:t>=</a:t>
                      </a:r>
                      <a:r>
                        <a:rPr lang="ru-RU" sz="1800" u="sng" dirty="0">
                          <a:latin typeface="Times New Roman" pitchFamily="18" charset="0"/>
                          <a:ea typeface="Times New Roman"/>
                          <a:cs typeface="Times New Roman" pitchFamily="18" charset="0"/>
                        </a:rPr>
                        <a:t> </a:t>
                      </a:r>
                      <a:r>
                        <a:rPr lang="en-US" sz="1800" u="sng" dirty="0" smtClean="0">
                          <a:latin typeface="Times New Roman" pitchFamily="18" charset="0"/>
                          <a:ea typeface="Times New Roman"/>
                          <a:cs typeface="Times New Roman" pitchFamily="18" charset="0"/>
                        </a:rPr>
                        <a:t>380</a:t>
                      </a:r>
                    </a:p>
                    <a:p>
                      <a:pPr>
                        <a:lnSpc>
                          <a:spcPct val="115000"/>
                        </a:lnSpc>
                        <a:spcAft>
                          <a:spcPts val="0"/>
                        </a:spcAft>
                      </a:pPr>
                      <a:r>
                        <a:rPr lang="en-US" sz="1800" kern="1200" baseline="0" dirty="0" smtClean="0">
                          <a:solidFill>
                            <a:schemeClr val="dk1"/>
                          </a:solidFill>
                          <a:latin typeface="Times New Roman" pitchFamily="18" charset="0"/>
                          <a:ea typeface="+mn-ea"/>
                          <a:cs typeface="Times New Roman" pitchFamily="18" charset="0"/>
                        </a:rPr>
                        <a:t>           </a:t>
                      </a:r>
                      <a:r>
                        <a:rPr lang="en-US" sz="1800" kern="1200" dirty="0" smtClean="0">
                          <a:solidFill>
                            <a:schemeClr val="dk1"/>
                          </a:solidFill>
                          <a:latin typeface="Times New Roman" pitchFamily="18" charset="0"/>
                          <a:ea typeface="+mn-ea"/>
                          <a:cs typeface="Times New Roman" pitchFamily="18" charset="0"/>
                        </a:rPr>
                        <a:t>√2</a:t>
                      </a:r>
                      <a:endParaRPr lang="ru-RU" sz="1800" u="sng" dirty="0">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en-US" sz="1800" dirty="0" smtClean="0">
                          <a:latin typeface="Times New Roman" pitchFamily="18" charset="0"/>
                          <a:ea typeface="Times New Roman"/>
                          <a:cs typeface="Times New Roman" pitchFamily="18" charset="0"/>
                        </a:rPr>
                        <a:t>U=Um</a:t>
                      </a:r>
                      <a:r>
                        <a:rPr lang="ru-RU" sz="1800" dirty="0" smtClean="0">
                          <a:latin typeface="Times New Roman" pitchFamily="18" charset="0"/>
                          <a:ea typeface="Times New Roman"/>
                          <a:cs typeface="Times New Roman" pitchFamily="18" charset="0"/>
                        </a:rPr>
                        <a:t> </a:t>
                      </a:r>
                      <a:r>
                        <a:rPr lang="en-US" sz="1800" dirty="0" smtClean="0">
                          <a:latin typeface="Times New Roman" pitchFamily="18" charset="0"/>
                          <a:ea typeface="Times New Roman"/>
                          <a:cs typeface="Times New Roman" pitchFamily="18" charset="0"/>
                        </a:rPr>
                        <a:t>sin </a:t>
                      </a:r>
                      <a:r>
                        <a:rPr lang="en-US" sz="1800" dirty="0">
                          <a:latin typeface="Times New Roman" pitchFamily="18" charset="0"/>
                          <a:ea typeface="Times New Roman"/>
                          <a:cs typeface="Times New Roman" pitchFamily="18" charset="0"/>
                        </a:rPr>
                        <a:t>(ωt+φ0) =</a:t>
                      </a:r>
                      <a:endParaRPr lang="ru-RU" sz="1800" dirty="0">
                        <a:latin typeface="Times New Roman" pitchFamily="18" charset="0"/>
                        <a:ea typeface="Times New Roman"/>
                        <a:cs typeface="Times New Roman" pitchFamily="18" charset="0"/>
                      </a:endParaRPr>
                    </a:p>
                    <a:p>
                      <a:pPr>
                        <a:lnSpc>
                          <a:spcPct val="115000"/>
                        </a:lnSpc>
                        <a:spcAft>
                          <a:spcPts val="0"/>
                        </a:spcAft>
                      </a:pPr>
                      <a:r>
                        <a:rPr lang="en-US" sz="1800" dirty="0">
                          <a:latin typeface="Times New Roman" pitchFamily="18" charset="0"/>
                          <a:ea typeface="Times New Roman"/>
                          <a:cs typeface="Times New Roman" pitchFamily="18" charset="0"/>
                        </a:rPr>
                        <a:t>= 380sin(2π50t+ φ0) = 380(100 </a:t>
                      </a:r>
                      <a:r>
                        <a:rPr lang="en-US" sz="1800" dirty="0" err="1">
                          <a:latin typeface="Times New Roman" pitchFamily="18" charset="0"/>
                          <a:ea typeface="Times New Roman"/>
                          <a:cs typeface="Times New Roman" pitchFamily="18" charset="0"/>
                        </a:rPr>
                        <a:t>πt</a:t>
                      </a:r>
                      <a:r>
                        <a:rPr lang="en-US" sz="1800" dirty="0">
                          <a:latin typeface="Times New Roman" pitchFamily="18" charset="0"/>
                          <a:ea typeface="Times New Roman"/>
                          <a:cs typeface="Times New Roman" pitchFamily="18" charset="0"/>
                        </a:rPr>
                        <a:t> + φ0),</a:t>
                      </a:r>
                      <a:r>
                        <a:rPr lang="ru-RU" sz="1800" dirty="0">
                          <a:latin typeface="Times New Roman" pitchFamily="18" charset="0"/>
                          <a:ea typeface="Times New Roman"/>
                          <a:cs typeface="Times New Roman" pitchFamily="18" charset="0"/>
                        </a:rPr>
                        <a:t>В</a:t>
                      </a:r>
                    </a:p>
                  </a:txBody>
                  <a:tcPr marL="68580" marR="68580" marT="0" marB="0"/>
                </a:tc>
              </a:tr>
              <a:tr h="1616765">
                <a:tc>
                  <a:txBody>
                    <a:bodyPr/>
                    <a:lstStyle/>
                    <a:p>
                      <a:r>
                        <a:rPr lang="ru-RU" sz="2400" kern="1200" dirty="0" smtClean="0">
                          <a:solidFill>
                            <a:schemeClr val="dk1"/>
                          </a:solidFill>
                          <a:latin typeface="Times New Roman" pitchFamily="18" charset="0"/>
                          <a:ea typeface="+mn-ea"/>
                          <a:cs typeface="Times New Roman" pitchFamily="18" charset="0"/>
                        </a:rPr>
                        <a:t>ЭДС, В</a:t>
                      </a:r>
                      <a:endParaRPr lang="ru-RU" sz="2400" dirty="0">
                        <a:latin typeface="Times New Roman" pitchFamily="18" charset="0"/>
                        <a:cs typeface="Times New Roman" pitchFamily="18" charset="0"/>
                      </a:endParaRPr>
                    </a:p>
                  </a:txBody>
                  <a:tcPr/>
                </a:tc>
                <a:tc>
                  <a:txBody>
                    <a:bodyPr/>
                    <a:lstStyle/>
                    <a:p>
                      <a:pPr>
                        <a:lnSpc>
                          <a:spcPct val="115000"/>
                        </a:lnSpc>
                        <a:spcAft>
                          <a:spcPts val="0"/>
                        </a:spcAft>
                      </a:pPr>
                      <a:r>
                        <a:rPr lang="ru-RU" sz="4800" dirty="0" err="1" smtClean="0">
                          <a:latin typeface="Times New Roman" pitchFamily="18" charset="0"/>
                          <a:ea typeface="Times New Roman"/>
                          <a:cs typeface="Times New Roman" pitchFamily="18" charset="0"/>
                        </a:rPr>
                        <a:t>ε</a:t>
                      </a:r>
                      <a:r>
                        <a:rPr lang="en-US" sz="2400" dirty="0" smtClean="0">
                          <a:latin typeface="Times New Roman" pitchFamily="18" charset="0"/>
                          <a:ea typeface="Times New Roman"/>
                          <a:cs typeface="Times New Roman" pitchFamily="18" charset="0"/>
                        </a:rPr>
                        <a:t>m</a:t>
                      </a:r>
                      <a:r>
                        <a:rPr lang="ru-RU" sz="2400" dirty="0">
                          <a:latin typeface="Times New Roman" pitchFamily="18" charset="0"/>
                          <a:ea typeface="Times New Roman"/>
                          <a:cs typeface="Times New Roman" pitchFamily="18" charset="0"/>
                        </a:rPr>
                        <a:t>-ЭДС</a:t>
                      </a:r>
                    </a:p>
                  </a:txBody>
                  <a:tcPr marL="68580" marR="68580" marT="0" marB="0"/>
                </a:tc>
                <a:tc>
                  <a:txBody>
                    <a:bodyPr/>
                    <a:lstStyle/>
                    <a:p>
                      <a:pPr>
                        <a:lnSpc>
                          <a:spcPct val="115000"/>
                        </a:lnSpc>
                        <a:spcAft>
                          <a:spcPts val="0"/>
                        </a:spcAft>
                      </a:pPr>
                      <a:r>
                        <a:rPr lang="el-GR" sz="3200" dirty="0" smtClean="0">
                          <a:latin typeface="Times New Roman" pitchFamily="18" charset="0"/>
                          <a:ea typeface="Times New Roman"/>
                          <a:cs typeface="Times New Roman" pitchFamily="18" charset="0"/>
                        </a:rPr>
                        <a:t>ε</a:t>
                      </a:r>
                      <a:r>
                        <a:rPr lang="ru-RU" sz="1800" dirty="0" err="1" smtClean="0">
                          <a:latin typeface="Times New Roman" pitchFamily="18" charset="0"/>
                          <a:ea typeface="Times New Roman"/>
                          <a:cs typeface="Times New Roman" pitchFamily="18" charset="0"/>
                        </a:rPr>
                        <a:t>д</a:t>
                      </a:r>
                      <a:r>
                        <a:rPr lang="ru-RU" sz="1800" dirty="0" smtClean="0">
                          <a:latin typeface="Times New Roman" pitchFamily="18" charset="0"/>
                          <a:ea typeface="Times New Roman"/>
                          <a:cs typeface="Times New Roman" pitchFamily="18" charset="0"/>
                        </a:rPr>
                        <a:t> </a:t>
                      </a:r>
                      <a:r>
                        <a:rPr lang="en-US" sz="1800" dirty="0" smtClean="0">
                          <a:latin typeface="Times New Roman" pitchFamily="18" charset="0"/>
                          <a:ea typeface="Times New Roman"/>
                          <a:cs typeface="Times New Roman" pitchFamily="18" charset="0"/>
                        </a:rPr>
                        <a:t>=</a:t>
                      </a:r>
                      <a:r>
                        <a:rPr lang="ru-RU" sz="1800" dirty="0" smtClean="0">
                          <a:latin typeface="Times New Roman" pitchFamily="18" charset="0"/>
                          <a:ea typeface="Times New Roman"/>
                          <a:cs typeface="Times New Roman" pitchFamily="18" charset="0"/>
                        </a:rPr>
                        <a:t> </a:t>
                      </a:r>
                      <a:r>
                        <a:rPr lang="en-US" sz="1800" u="sng" dirty="0" err="1" smtClean="0">
                          <a:latin typeface="Times New Roman" pitchFamily="18" charset="0"/>
                          <a:ea typeface="Times New Roman"/>
                          <a:cs typeface="Times New Roman" pitchFamily="18" charset="0"/>
                        </a:rPr>
                        <a:t>Em</a:t>
                      </a:r>
                      <a:endParaRPr lang="en-US" sz="1800" u="none" dirty="0" smtClean="0">
                        <a:latin typeface="Times New Roman" pitchFamily="18" charset="0"/>
                        <a:ea typeface="Times New Roman"/>
                        <a:cs typeface="Times New Roman" pitchFamily="18" charset="0"/>
                      </a:endParaRPr>
                    </a:p>
                    <a:p>
                      <a:pPr>
                        <a:lnSpc>
                          <a:spcPct val="115000"/>
                        </a:lnSpc>
                        <a:spcAft>
                          <a:spcPts val="0"/>
                        </a:spcAft>
                      </a:pPr>
                      <a:r>
                        <a:rPr lang="en-US" sz="1800" u="none" dirty="0" smtClean="0">
                          <a:latin typeface="Times New Roman" pitchFamily="18" charset="0"/>
                          <a:ea typeface="Times New Roman"/>
                          <a:cs typeface="Times New Roman" pitchFamily="18" charset="0"/>
                        </a:rPr>
                        <a:t>        </a:t>
                      </a:r>
                      <a:r>
                        <a:rPr lang="en-US" sz="1800" kern="1200" baseline="0" dirty="0" smtClean="0">
                          <a:solidFill>
                            <a:schemeClr val="dk1"/>
                          </a:solidFill>
                          <a:latin typeface="Times New Roman" pitchFamily="18" charset="0"/>
                          <a:ea typeface="+mn-ea"/>
                          <a:cs typeface="Times New Roman" pitchFamily="18" charset="0"/>
                        </a:rPr>
                        <a:t> </a:t>
                      </a:r>
                      <a:r>
                        <a:rPr lang="en-US" sz="1800" kern="1200" dirty="0" smtClean="0">
                          <a:solidFill>
                            <a:schemeClr val="dk1"/>
                          </a:solidFill>
                          <a:latin typeface="Times New Roman" pitchFamily="18" charset="0"/>
                          <a:ea typeface="+mn-ea"/>
                          <a:cs typeface="Times New Roman" pitchFamily="18" charset="0"/>
                        </a:rPr>
                        <a:t>√2</a:t>
                      </a:r>
                      <a:endParaRPr lang="en-US" sz="1800" dirty="0" smtClean="0">
                        <a:latin typeface="Times New Roman" pitchFamily="18" charset="0"/>
                        <a:ea typeface="Times New Roman"/>
                        <a:cs typeface="Times New Roman" pitchFamily="18" charset="0"/>
                      </a:endParaRPr>
                    </a:p>
                    <a:p>
                      <a:pPr>
                        <a:lnSpc>
                          <a:spcPct val="115000"/>
                        </a:lnSpc>
                        <a:spcAft>
                          <a:spcPts val="0"/>
                        </a:spcAft>
                      </a:pPr>
                      <a:r>
                        <a:rPr lang="el-GR" sz="3200" dirty="0" smtClean="0">
                          <a:latin typeface="Times New Roman" pitchFamily="18" charset="0"/>
                          <a:ea typeface="Times New Roman"/>
                          <a:cs typeface="Times New Roman" pitchFamily="18" charset="0"/>
                        </a:rPr>
                        <a:t>ε</a:t>
                      </a:r>
                      <a:r>
                        <a:rPr lang="ru-RU" sz="1800" dirty="0" err="1" smtClean="0">
                          <a:latin typeface="Times New Roman" pitchFamily="18" charset="0"/>
                          <a:ea typeface="Times New Roman"/>
                          <a:cs typeface="Times New Roman" pitchFamily="18" charset="0"/>
                        </a:rPr>
                        <a:t>д</a:t>
                      </a:r>
                      <a:r>
                        <a:rPr lang="en-US" sz="1800" dirty="0" smtClean="0">
                          <a:latin typeface="Times New Roman" pitchFamily="18" charset="0"/>
                          <a:ea typeface="Times New Roman"/>
                          <a:cs typeface="Times New Roman" pitchFamily="18" charset="0"/>
                        </a:rPr>
                        <a:t>=</a:t>
                      </a:r>
                      <a:r>
                        <a:rPr lang="ru-RU" sz="1800" dirty="0" smtClean="0">
                          <a:latin typeface="Times New Roman" pitchFamily="18" charset="0"/>
                          <a:ea typeface="Times New Roman"/>
                          <a:cs typeface="Times New Roman" pitchFamily="18" charset="0"/>
                        </a:rPr>
                        <a:t> </a:t>
                      </a:r>
                      <a:r>
                        <a:rPr lang="en-US" sz="1800" u="sng" dirty="0" smtClean="0">
                          <a:latin typeface="Times New Roman" pitchFamily="18" charset="0"/>
                          <a:ea typeface="Times New Roman"/>
                          <a:cs typeface="Times New Roman" pitchFamily="18" charset="0"/>
                        </a:rPr>
                        <a:t>12</a:t>
                      </a:r>
                      <a:endParaRPr lang="en-US" sz="1800" u="none" dirty="0" smtClean="0">
                        <a:latin typeface="Times New Roman" pitchFamily="18" charset="0"/>
                        <a:ea typeface="Times New Roman"/>
                        <a:cs typeface="Times New Roman" pitchFamily="18" charset="0"/>
                      </a:endParaRPr>
                    </a:p>
                    <a:p>
                      <a:pPr>
                        <a:lnSpc>
                          <a:spcPct val="115000"/>
                        </a:lnSpc>
                        <a:spcAft>
                          <a:spcPts val="0"/>
                        </a:spcAft>
                      </a:pPr>
                      <a:r>
                        <a:rPr lang="en-US" sz="1800" u="none" dirty="0" smtClean="0">
                          <a:latin typeface="Times New Roman" pitchFamily="18" charset="0"/>
                          <a:ea typeface="Times New Roman"/>
                          <a:cs typeface="Times New Roman" pitchFamily="18" charset="0"/>
                        </a:rPr>
                        <a:t>       </a:t>
                      </a:r>
                      <a:r>
                        <a:rPr lang="en-US" sz="1800" kern="1200" baseline="0" dirty="0" smtClean="0">
                          <a:solidFill>
                            <a:schemeClr val="dk1"/>
                          </a:solidFill>
                          <a:latin typeface="Times New Roman" pitchFamily="18" charset="0"/>
                          <a:ea typeface="+mn-ea"/>
                          <a:cs typeface="Times New Roman" pitchFamily="18" charset="0"/>
                        </a:rPr>
                        <a:t> </a:t>
                      </a:r>
                      <a:r>
                        <a:rPr lang="en-US" sz="1800" kern="1200" dirty="0" smtClean="0">
                          <a:solidFill>
                            <a:schemeClr val="dk1"/>
                          </a:solidFill>
                          <a:latin typeface="Times New Roman" pitchFamily="18" charset="0"/>
                          <a:ea typeface="+mn-ea"/>
                          <a:cs typeface="Times New Roman" pitchFamily="18" charset="0"/>
                        </a:rPr>
                        <a:t>√2</a:t>
                      </a:r>
                      <a:endParaRPr lang="ru-RU" sz="1800" dirty="0">
                        <a:latin typeface="Times New Roman" pitchFamily="18" charset="0"/>
                        <a:ea typeface="Times New Roman"/>
                        <a:cs typeface="Times New Roman" pitchFamily="18" charset="0"/>
                      </a:endParaRPr>
                    </a:p>
                  </a:txBody>
                  <a:tcPr marL="68580" marR="68580" marT="0" marB="0"/>
                </a:tc>
                <a:tc>
                  <a:txBody>
                    <a:bodyPr/>
                    <a:lstStyle/>
                    <a:p>
                      <a:pPr>
                        <a:lnSpc>
                          <a:spcPct val="115000"/>
                        </a:lnSpc>
                        <a:spcAft>
                          <a:spcPts val="0"/>
                        </a:spcAft>
                      </a:pPr>
                      <a:r>
                        <a:rPr lang="en-US" sz="2800" dirty="0">
                          <a:latin typeface="Times New Roman" pitchFamily="18" charset="0"/>
                          <a:ea typeface="Times New Roman"/>
                          <a:cs typeface="Times New Roman" pitchFamily="18" charset="0"/>
                        </a:rPr>
                        <a:t>ε</a:t>
                      </a:r>
                      <a:r>
                        <a:rPr lang="en-US" sz="1800" dirty="0">
                          <a:latin typeface="Times New Roman" pitchFamily="18" charset="0"/>
                          <a:ea typeface="Times New Roman"/>
                          <a:cs typeface="Times New Roman" pitchFamily="18" charset="0"/>
                        </a:rPr>
                        <a:t>=</a:t>
                      </a:r>
                      <a:r>
                        <a:rPr lang="ru-RU" sz="1800" dirty="0">
                          <a:latin typeface="Times New Roman" pitchFamily="18" charset="0"/>
                          <a:ea typeface="Times New Roman"/>
                          <a:cs typeface="Times New Roman" pitchFamily="18" charset="0"/>
                        </a:rPr>
                        <a:t> </a:t>
                      </a:r>
                      <a:r>
                        <a:rPr lang="en-US" sz="1800" dirty="0">
                          <a:latin typeface="Times New Roman" pitchFamily="18" charset="0"/>
                          <a:ea typeface="Times New Roman"/>
                          <a:cs typeface="Times New Roman" pitchFamily="18" charset="0"/>
                        </a:rPr>
                        <a:t>sin(ωt+φ0)=</a:t>
                      </a:r>
                      <a:endParaRPr lang="ru-RU" sz="1800" dirty="0">
                        <a:latin typeface="Times New Roman" pitchFamily="18" charset="0"/>
                        <a:ea typeface="Times New Roman"/>
                        <a:cs typeface="Times New Roman" pitchFamily="18" charset="0"/>
                      </a:endParaRPr>
                    </a:p>
                    <a:p>
                      <a:pPr>
                        <a:lnSpc>
                          <a:spcPct val="115000"/>
                        </a:lnSpc>
                        <a:spcAft>
                          <a:spcPts val="0"/>
                        </a:spcAft>
                      </a:pPr>
                      <a:r>
                        <a:rPr lang="en-US" sz="1800" dirty="0">
                          <a:latin typeface="Times New Roman" pitchFamily="18" charset="0"/>
                          <a:ea typeface="Times New Roman"/>
                          <a:cs typeface="Times New Roman" pitchFamily="18" charset="0"/>
                        </a:rPr>
                        <a:t>=12sin(2π50t  +φ0) =12(100 </a:t>
                      </a:r>
                      <a:r>
                        <a:rPr lang="en-US" sz="1800" dirty="0" err="1">
                          <a:latin typeface="Times New Roman" pitchFamily="18" charset="0"/>
                          <a:ea typeface="Times New Roman"/>
                          <a:cs typeface="Times New Roman" pitchFamily="18" charset="0"/>
                        </a:rPr>
                        <a:t>πt</a:t>
                      </a:r>
                      <a:r>
                        <a:rPr lang="en-US" sz="1800" dirty="0">
                          <a:latin typeface="Times New Roman" pitchFamily="18" charset="0"/>
                          <a:ea typeface="Times New Roman"/>
                          <a:cs typeface="Times New Roman" pitchFamily="18" charset="0"/>
                        </a:rPr>
                        <a:t>+ φ0 ),</a:t>
                      </a:r>
                      <a:r>
                        <a:rPr lang="ru-RU" sz="1800" dirty="0">
                          <a:latin typeface="Times New Roman" pitchFamily="18" charset="0"/>
                          <a:ea typeface="Times New Roman"/>
                          <a:cs typeface="Times New Roman" pitchFamily="18" charset="0"/>
                        </a:rPr>
                        <a:t>В</a:t>
                      </a:r>
                    </a:p>
                  </a:txBody>
                  <a:tcPr marL="68580" marR="68580" marT="0" marB="0"/>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lenovo\Desktop\Gen_3F.jpg"/>
          <p:cNvPicPr>
            <a:picLocks noChangeAspect="1" noChangeArrowheads="1"/>
          </p:cNvPicPr>
          <p:nvPr/>
        </p:nvPicPr>
        <p:blipFill>
          <a:blip r:embed="rId2"/>
          <a:srcRect/>
          <a:stretch>
            <a:fillRect/>
          </a:stretch>
        </p:blipFill>
        <p:spPr bwMode="auto">
          <a:xfrm>
            <a:off x="1285852" y="2095854"/>
            <a:ext cx="5955347" cy="4762146"/>
          </a:xfrm>
          <a:prstGeom prst="rect">
            <a:avLst/>
          </a:prstGeom>
          <a:noFill/>
        </p:spPr>
      </p:pic>
      <p:sp>
        <p:nvSpPr>
          <p:cNvPr id="2" name="Заголовок 1"/>
          <p:cNvSpPr>
            <a:spLocks noGrp="1"/>
          </p:cNvSpPr>
          <p:nvPr>
            <p:ph type="title"/>
          </p:nvPr>
        </p:nvSpPr>
        <p:spPr>
          <a:xfrm>
            <a:off x="457200" y="0"/>
            <a:ext cx="8229600" cy="857232"/>
          </a:xfrm>
        </p:spPr>
        <p:txBody>
          <a:bodyPr/>
          <a:lstStyle/>
          <a:p>
            <a:r>
              <a:rPr lang="ru-RU" dirty="0" smtClean="0">
                <a:solidFill>
                  <a:schemeClr val="tx1"/>
                </a:solidFill>
                <a:latin typeface="Times New Roman" pitchFamily="18" charset="0"/>
                <a:cs typeface="Times New Roman" pitchFamily="18" charset="0"/>
              </a:rPr>
              <a:t>Получение переменного тока</a:t>
            </a:r>
            <a:endParaRPr lang="ru-RU" dirty="0">
              <a:solidFill>
                <a:schemeClr val="tx1"/>
              </a:solidFill>
              <a:latin typeface="Times New Roman" pitchFamily="18" charset="0"/>
              <a:cs typeface="Times New Roman" pitchFamily="18" charset="0"/>
            </a:endParaRPr>
          </a:p>
        </p:txBody>
      </p:sp>
      <p:sp>
        <p:nvSpPr>
          <p:cNvPr id="3" name="Содержимое 2"/>
          <p:cNvSpPr>
            <a:spLocks noGrp="1"/>
          </p:cNvSpPr>
          <p:nvPr>
            <p:ph idx="1"/>
          </p:nvPr>
        </p:nvSpPr>
        <p:spPr>
          <a:xfrm>
            <a:off x="0" y="785794"/>
            <a:ext cx="9144000" cy="6072206"/>
          </a:xfrm>
        </p:spPr>
        <p:txBody>
          <a:bodyPr/>
          <a:lstStyle/>
          <a:p>
            <a:r>
              <a:rPr lang="ru-RU" sz="3600" dirty="0" smtClean="0">
                <a:latin typeface="Times New Roman" pitchFamily="18" charset="0"/>
                <a:cs typeface="Times New Roman" pitchFamily="18" charset="0"/>
              </a:rPr>
              <a:t>Генератор(от латинского </a:t>
            </a:r>
            <a:r>
              <a:rPr lang="en-US" sz="3600" dirty="0" smtClean="0">
                <a:latin typeface="Times New Roman" pitchFamily="18" charset="0"/>
                <a:cs typeface="Times New Roman" pitchFamily="18" charset="0"/>
              </a:rPr>
              <a:t>generator – </a:t>
            </a:r>
            <a:r>
              <a:rPr lang="ru-RU" sz="3600" dirty="0" smtClean="0">
                <a:latin typeface="Times New Roman" pitchFamily="18" charset="0"/>
                <a:cs typeface="Times New Roman" pitchFamily="18" charset="0"/>
              </a:rPr>
              <a:t>производитель).   </a:t>
            </a:r>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176</TotalTime>
  <Words>516</Words>
  <PresentationFormat>Экран (4:3)</PresentationFormat>
  <Paragraphs>101</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Поток</vt:lpstr>
      <vt:lpstr>1.Проводник находится в электрическом поле. Как движутся в нём свободные электрические заряды? А. Совершают колебательное движение Б. Хаотично В. Упорядоченно   2. Что принято за направление электрического тока? А. Направление упорядоченного движения положительно заряженных частиц. Б. Направление упорядоченного движения отрицательно заряженных частиц. В. Определённого ответа дать нельзя. </vt:lpstr>
      <vt:lpstr>Слайд 2</vt:lpstr>
      <vt:lpstr>Слайд 3</vt:lpstr>
      <vt:lpstr>Слайд 4</vt:lpstr>
      <vt:lpstr>            а) Переменный ток – это ток, изменение которого по величине и направлению повторяется периодически через равные  промежутки времени и который характеризуется амплитудой, периодом, частотой, фазой.     б) Амплитуда - максимальное значение физической величины.(обозначают  прописными буквами с индексом  m:  Im ,Um, Em </vt:lpstr>
      <vt:lpstr>     в) Период – время,  в течение которого переменный ток совершает полный цикл своих изменений.   Т – период, с.    г) Частота- это число периодов в секунду .  f- частота, Гц. </vt:lpstr>
      <vt:lpstr>Это интересно</vt:lpstr>
      <vt:lpstr>Слайд 8</vt:lpstr>
      <vt:lpstr>Получение переменного тока</vt:lpstr>
      <vt:lpstr>Доливо - Добровольский            (1862-1919)</vt:lpstr>
      <vt:lpstr>Слайд 11</vt:lpstr>
      <vt:lpstr>Слайд 12</vt:lpstr>
      <vt:lpstr>        Построение графика синусоидального тока по данным таблицы.</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k26</cp:lastModifiedBy>
  <cp:revision>25</cp:revision>
  <dcterms:modified xsi:type="dcterms:W3CDTF">2004-07-28T17:18:26Z</dcterms:modified>
</cp:coreProperties>
</file>