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114550"/>
            <a:ext cx="7924800" cy="1771650"/>
          </a:xfrm>
        </p:spPr>
        <p:txBody>
          <a:bodyPr>
            <a:noAutofit/>
          </a:bodyPr>
          <a:lstStyle>
            <a:lvl1pPr algn="r">
              <a:defRPr sz="6000" cap="all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886200"/>
            <a:ext cx="7924800" cy="1219200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43C1F-F644-4FE4-B475-9296D0D5C59F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19183-F676-4423-A363-F2C30F8D728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8810" y="4828310"/>
            <a:ext cx="6780213" cy="640080"/>
          </a:xfrm>
        </p:spPr>
        <p:txBody>
          <a:bodyPr anchor="b"/>
          <a:lstStyle>
            <a:lvl1pPr algn="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08811" y="5486400"/>
            <a:ext cx="6780212" cy="640358"/>
          </a:xfrm>
        </p:spPr>
        <p:txBody>
          <a:bodyPr/>
          <a:lstStyle>
            <a:lvl1pPr marL="0" indent="0" algn="r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43C1F-F644-4FE4-B475-9296D0D5C59F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19183-F676-4423-A363-F2C30F8D728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50863" y="685800"/>
            <a:ext cx="8138160" cy="384048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6623" y="1005840"/>
            <a:ext cx="7406640" cy="3200400"/>
          </a:xfrm>
          <a:solidFill>
            <a:schemeClr val="tx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2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43C1F-F644-4FE4-B475-9296D0D5C59F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19183-F676-4423-A363-F2C30F8D728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>
            <a:spLocks/>
          </p:cNvSpPr>
          <p:nvPr/>
        </p:nvSpPr>
        <p:spPr>
          <a:xfrm>
            <a:off x="3575304" y="914400"/>
            <a:ext cx="2514600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918204" y="1257300"/>
            <a:ext cx="1828800" cy="41148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1" name="Rectangle 10"/>
          <p:cNvSpPr>
            <a:spLocks/>
          </p:cNvSpPr>
          <p:nvPr/>
        </p:nvSpPr>
        <p:spPr>
          <a:xfrm>
            <a:off x="6400800" y="914400"/>
            <a:ext cx="2514600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3"/>
          </p:nvPr>
        </p:nvSpPr>
        <p:spPr>
          <a:xfrm>
            <a:off x="6743700" y="1257300"/>
            <a:ext cx="1828800" cy="41148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, Alt.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43C1F-F644-4FE4-B475-9296D0D5C59F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19183-F676-4423-A363-F2C30F8D728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575304" y="914400"/>
            <a:ext cx="5340096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95344" y="1257300"/>
            <a:ext cx="4700016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566160" y="3429000"/>
            <a:ext cx="5340096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2"/>
          <p:cNvSpPr>
            <a:spLocks noGrp="1"/>
          </p:cNvSpPr>
          <p:nvPr>
            <p:ph type="pic" idx="13"/>
          </p:nvPr>
        </p:nvSpPr>
        <p:spPr>
          <a:xfrm>
            <a:off x="3886200" y="3771900"/>
            <a:ext cx="4700016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43C1F-F644-4FE4-B475-9296D0D5C59F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19183-F676-4423-A363-F2C30F8D728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575304" y="914400"/>
            <a:ext cx="5340096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95344" y="1257300"/>
            <a:ext cx="4700016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35814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924300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64008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>
            <a:off x="6742113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43C1F-F644-4FE4-B475-9296D0D5C59F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19183-F676-4423-A363-F2C30F8D728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5814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924300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64008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>
            <a:off x="6742113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581400" y="914400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2"/>
          <p:cNvSpPr>
            <a:spLocks noGrp="1"/>
          </p:cNvSpPr>
          <p:nvPr>
            <p:ph type="pic" idx="15"/>
          </p:nvPr>
        </p:nvSpPr>
        <p:spPr>
          <a:xfrm>
            <a:off x="3924300" y="1261872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400800" y="914400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" name="Picture Placeholder 2"/>
          <p:cNvSpPr>
            <a:spLocks noGrp="1"/>
          </p:cNvSpPr>
          <p:nvPr>
            <p:ph type="pic" idx="16"/>
          </p:nvPr>
        </p:nvSpPr>
        <p:spPr>
          <a:xfrm>
            <a:off x="6742113" y="1261872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43C1F-F644-4FE4-B475-9296D0D5C59F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19183-F676-4423-A363-F2C30F8D728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364" y="699247"/>
            <a:ext cx="1667435" cy="501416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699247"/>
            <a:ext cx="6037729" cy="501416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43C1F-F644-4FE4-B475-9296D0D5C59F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19183-F676-4423-A363-F2C30F8D72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43C1F-F644-4FE4-B475-9296D0D5C59F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19183-F676-4423-A363-F2C30F8D728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 rot="13549715">
            <a:off x="8120300" y="5774378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8000"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sym typeface="Wingdings"/>
              </a:rPr>
              <a:t></a:t>
            </a:r>
            <a:endParaRPr sz="8000">
              <a:gradFill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133600"/>
            <a:ext cx="7772400" cy="1362075"/>
          </a:xfrm>
        </p:spPr>
        <p:txBody>
          <a:bodyPr anchor="b" anchorCtr="0"/>
          <a:lstStyle>
            <a:lvl1pPr algn="r">
              <a:defRPr sz="3600" b="0" i="0" cap="all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505200"/>
            <a:ext cx="7772400" cy="9017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43C1F-F644-4FE4-B475-9296D0D5C59F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19183-F676-4423-A363-F2C30F8D728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 rot="2783796">
            <a:off x="6232" y="-270992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8000"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sym typeface="Wingdings"/>
              </a:rPr>
              <a:t></a:t>
            </a:r>
            <a:endParaRPr sz="8000">
              <a:gradFill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33600" y="1600200"/>
            <a:ext cx="32004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32004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43C1F-F644-4FE4-B475-9296D0D5C59F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19183-F676-4423-A363-F2C30F8D72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1515035"/>
            <a:ext cx="3200400" cy="63976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000" b="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33600" y="2285999"/>
            <a:ext cx="3200400" cy="38401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6400" y="1515035"/>
            <a:ext cx="3200400" cy="63976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000" b="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6400" y="2285999"/>
            <a:ext cx="3200400" cy="38401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43C1F-F644-4FE4-B475-9296D0D5C59F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19183-F676-4423-A363-F2C30F8D72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43C1F-F644-4FE4-B475-9296D0D5C59F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19183-F676-4423-A363-F2C30F8D72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43C1F-F644-4FE4-B475-9296D0D5C59F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19183-F676-4423-A363-F2C30F8D7285}" type="slidenum">
              <a:rPr lang="ru-RU" smtClean="0"/>
              <a:t>‹#›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 rot="13549715">
            <a:off x="8120300" y="5774378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8000"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sym typeface="Wingdings 2"/>
              </a:rPr>
              <a:t></a:t>
            </a:r>
            <a:endParaRPr sz="8000">
              <a:gradFill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53" y="273050"/>
            <a:ext cx="2680447" cy="116205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49" y="914400"/>
            <a:ext cx="5338763" cy="479901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4">
                    <a:lumMod val="5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153" y="1905001"/>
            <a:ext cx="2223247" cy="4037012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21341" y="6539753"/>
            <a:ext cx="1828800" cy="228600"/>
          </a:xfrm>
        </p:spPr>
        <p:txBody>
          <a:bodyPr/>
          <a:lstStyle/>
          <a:p>
            <a:fld id="{93543C1F-F644-4FE4-B475-9296D0D5C59F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19183-F676-4423-A363-F2C30F8D728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43C1F-F644-4FE4-B475-9296D0D5C59F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19183-F676-4423-A363-F2C30F8D728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575304" y="914400"/>
            <a:ext cx="5340096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95344" y="1234440"/>
            <a:ext cx="4700016" cy="416052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1600200"/>
            <a:ext cx="6553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21341" y="6539753"/>
            <a:ext cx="1828800" cy="2286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fld id="{93543C1F-F644-4FE4-B475-9296D0D5C59F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43400" y="6539753"/>
            <a:ext cx="3657600" cy="2286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539753"/>
            <a:ext cx="609600" cy="2286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2FF19183-F676-4423-A363-F2C30F8D7285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1500"/>
        </a:spcBef>
        <a:buFont typeface="Wingdings" pitchFamily="2" charset="2"/>
        <a:buChar char="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500"/>
        </a:spcBef>
        <a:buFont typeface="Century" pitchFamily="18" charset="0"/>
        <a:buChar char="…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500"/>
        </a:spcBef>
        <a:buFont typeface="Wingdings" pitchFamily="2" charset="2"/>
        <a:buChar char="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457200" algn="l" defTabSz="914400" rtl="0" eaLnBrk="1" latinLnBrk="0" hangingPunct="1">
        <a:spcBef>
          <a:spcPts val="1500"/>
        </a:spcBef>
        <a:buFont typeface="Century" pitchFamily="18" charset="0"/>
        <a:buChar char="…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-457200" algn="l" defTabSz="914400" rtl="0" eaLnBrk="1" latinLnBrk="0" hangingPunct="1">
        <a:spcBef>
          <a:spcPts val="1500"/>
        </a:spcBef>
        <a:buFont typeface="Wingdings" pitchFamily="2" charset="2"/>
        <a:buChar char="Ï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204864"/>
            <a:ext cx="7924800" cy="1771650"/>
          </a:xfrm>
        </p:spPr>
        <p:txBody>
          <a:bodyPr/>
          <a:lstStyle/>
          <a:p>
            <a:pPr algn="ctr"/>
            <a:r>
              <a:rPr lang="ru-RU" sz="70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tx2">
                      <a:lumMod val="50000"/>
                      <a:alpha val="60000"/>
                    </a:schemeClr>
                  </a:glow>
                </a:effectLst>
                <a:latin typeface="+mn-lt"/>
              </a:rPr>
              <a:t>МЕРЫ</a:t>
            </a:r>
            <a:endParaRPr lang="ru-RU" sz="7000" b="1" cap="none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glow rad="101600">
                  <a:schemeClr val="tx2">
                    <a:lumMod val="50000"/>
                    <a:alpha val="60000"/>
                  </a:schemeClr>
                </a:glow>
              </a:effectLst>
              <a:latin typeface="+mn-l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83568" y="476672"/>
            <a:ext cx="1008112" cy="504056"/>
          </a:xfrm>
          <a:prstGeom prst="round2DiagRect">
            <a:avLst/>
          </a:prstGeom>
          <a:solidFill>
            <a:schemeClr val="accent1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2">
                    <a:lumMod val="50000"/>
                  </a:schemeClr>
                </a:solidFill>
              </a:rPr>
              <a:t>9</a:t>
            </a:r>
            <a:endParaRPr lang="ru-RU" sz="3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484784"/>
            <a:ext cx="8064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solidFill>
                  <a:schemeClr val="accent2">
                    <a:lumMod val="50000"/>
                  </a:schemeClr>
                </a:solidFill>
              </a:rPr>
              <a:t>Одна сотка это?</a:t>
            </a:r>
            <a:endParaRPr lang="ru-RU" sz="55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83568" y="476672"/>
            <a:ext cx="1008112" cy="504056"/>
          </a:xfrm>
          <a:prstGeom prst="round2DiagRect">
            <a:avLst/>
          </a:prstGeom>
          <a:solidFill>
            <a:schemeClr val="accent1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2">
                    <a:lumMod val="50000"/>
                  </a:schemeClr>
                </a:solidFill>
              </a:rPr>
              <a:t>10</a:t>
            </a:r>
            <a:endParaRPr lang="ru-RU" sz="3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484784"/>
            <a:ext cx="80648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solidFill>
                  <a:schemeClr val="accent2">
                    <a:lumMod val="50000"/>
                  </a:schemeClr>
                </a:solidFill>
              </a:rPr>
              <a:t>Сколько тонн в 5000 килограмм? </a:t>
            </a:r>
            <a:endParaRPr lang="ru-RU" sz="55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83568" y="476672"/>
            <a:ext cx="1008112" cy="504056"/>
          </a:xfrm>
          <a:prstGeom prst="round2DiagRect">
            <a:avLst/>
          </a:prstGeom>
          <a:solidFill>
            <a:schemeClr val="accent1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2">
                    <a:lumMod val="50000"/>
                  </a:schemeClr>
                </a:solidFill>
              </a:rPr>
              <a:t>11</a:t>
            </a:r>
            <a:endParaRPr lang="ru-RU" sz="3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484784"/>
            <a:ext cx="806489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solidFill>
                  <a:schemeClr val="accent2">
                    <a:lumMod val="50000"/>
                  </a:schemeClr>
                </a:solidFill>
              </a:rPr>
              <a:t>Чему равны 1000 кубических миллиметров? </a:t>
            </a:r>
            <a:endParaRPr lang="ru-RU" sz="55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83568" y="476672"/>
            <a:ext cx="1008112" cy="504056"/>
          </a:xfrm>
          <a:prstGeom prst="round2DiagRect">
            <a:avLst/>
          </a:prstGeom>
          <a:solidFill>
            <a:schemeClr val="accent1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2">
                    <a:lumMod val="50000"/>
                  </a:schemeClr>
                </a:solidFill>
              </a:rPr>
              <a:t>12</a:t>
            </a:r>
            <a:endParaRPr lang="ru-RU" sz="3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484784"/>
            <a:ext cx="80648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solidFill>
                  <a:schemeClr val="accent2">
                    <a:lumMod val="50000"/>
                  </a:schemeClr>
                </a:solidFill>
              </a:rPr>
              <a:t>Сколько килограмм в 2 центнерах?</a:t>
            </a:r>
            <a:endParaRPr lang="ru-RU" sz="55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83568" y="476672"/>
            <a:ext cx="1008112" cy="504056"/>
          </a:xfrm>
          <a:prstGeom prst="round2DiagRect">
            <a:avLst/>
          </a:prstGeom>
          <a:solidFill>
            <a:schemeClr val="accent1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2">
                    <a:lumMod val="50000"/>
                  </a:schemeClr>
                </a:solidFill>
              </a:rPr>
              <a:t>13</a:t>
            </a:r>
            <a:endParaRPr lang="ru-RU" sz="3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484784"/>
            <a:ext cx="80648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solidFill>
                  <a:schemeClr val="accent2">
                    <a:lumMod val="50000"/>
                  </a:schemeClr>
                </a:solidFill>
              </a:rPr>
              <a:t>Сколько дней в двух неделях?</a:t>
            </a:r>
            <a:endParaRPr lang="ru-RU" sz="55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83568" y="476672"/>
            <a:ext cx="1008112" cy="504056"/>
          </a:xfrm>
          <a:prstGeom prst="round2DiagRect">
            <a:avLst/>
          </a:prstGeom>
          <a:solidFill>
            <a:schemeClr val="accent1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2">
                    <a:lumMod val="50000"/>
                  </a:schemeClr>
                </a:solidFill>
              </a:rPr>
              <a:t>14</a:t>
            </a:r>
            <a:endParaRPr lang="ru-RU" sz="3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484784"/>
            <a:ext cx="806489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solidFill>
                  <a:schemeClr val="accent2">
                    <a:lumMod val="50000"/>
                  </a:schemeClr>
                </a:solidFill>
              </a:rPr>
              <a:t>Сколько метров составляет половина километра? </a:t>
            </a:r>
            <a:endParaRPr lang="ru-RU" sz="55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83568" y="476672"/>
            <a:ext cx="1008112" cy="504056"/>
          </a:xfrm>
          <a:prstGeom prst="round2DiagRect">
            <a:avLst/>
          </a:prstGeom>
          <a:solidFill>
            <a:schemeClr val="accent1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2">
                    <a:lumMod val="50000"/>
                  </a:schemeClr>
                </a:solidFill>
              </a:rPr>
              <a:t>15</a:t>
            </a:r>
            <a:endParaRPr lang="ru-RU" sz="3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484784"/>
            <a:ext cx="806489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solidFill>
                  <a:schemeClr val="accent2">
                    <a:lumMod val="50000"/>
                  </a:schemeClr>
                </a:solidFill>
              </a:rPr>
              <a:t>Назовите единицу, в 1000 раз больше метра. </a:t>
            </a:r>
            <a:endParaRPr lang="ru-RU" sz="55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83568" y="476672"/>
            <a:ext cx="1008112" cy="504056"/>
          </a:xfrm>
          <a:prstGeom prst="round2DiagRect">
            <a:avLst/>
          </a:prstGeom>
          <a:solidFill>
            <a:schemeClr val="accent1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2">
                    <a:lumMod val="50000"/>
                  </a:schemeClr>
                </a:solidFill>
              </a:rPr>
              <a:t>16</a:t>
            </a:r>
            <a:endParaRPr lang="ru-RU" sz="3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484784"/>
            <a:ext cx="80648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solidFill>
                  <a:schemeClr val="accent2">
                    <a:lumMod val="50000"/>
                  </a:schemeClr>
                </a:solidFill>
              </a:rPr>
              <a:t>Сколько часов в двух сутках? </a:t>
            </a:r>
            <a:endParaRPr lang="ru-RU" sz="55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83568" y="476672"/>
            <a:ext cx="1008112" cy="504056"/>
          </a:xfrm>
          <a:prstGeom prst="round2DiagRect">
            <a:avLst/>
          </a:prstGeom>
          <a:solidFill>
            <a:schemeClr val="accent1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2">
                    <a:lumMod val="50000"/>
                  </a:schemeClr>
                </a:solidFill>
              </a:rPr>
              <a:t>17</a:t>
            </a:r>
            <a:endParaRPr lang="ru-RU" sz="3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484784"/>
            <a:ext cx="8064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solidFill>
                  <a:schemeClr val="accent2">
                    <a:lumMod val="50000"/>
                  </a:schemeClr>
                </a:solidFill>
              </a:rPr>
              <a:t>Один гектар это? </a:t>
            </a:r>
            <a:endParaRPr lang="ru-RU" sz="55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83568" y="476672"/>
            <a:ext cx="1008112" cy="504056"/>
          </a:xfrm>
          <a:prstGeom prst="round2DiagRect">
            <a:avLst/>
          </a:prstGeom>
          <a:solidFill>
            <a:schemeClr val="accent1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2">
                    <a:lumMod val="50000"/>
                  </a:schemeClr>
                </a:solidFill>
              </a:rPr>
              <a:t>18</a:t>
            </a:r>
            <a:endParaRPr lang="ru-RU" sz="3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484784"/>
            <a:ext cx="80648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solidFill>
                  <a:schemeClr val="accent2">
                    <a:lumMod val="50000"/>
                  </a:schemeClr>
                </a:solidFill>
              </a:rPr>
              <a:t>Чему равны 365 дней?</a:t>
            </a:r>
            <a:endParaRPr lang="ru-RU" sz="55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83568" y="476672"/>
            <a:ext cx="1008112" cy="504056"/>
          </a:xfrm>
          <a:prstGeom prst="round2DiagRect">
            <a:avLst/>
          </a:prstGeom>
          <a:solidFill>
            <a:schemeClr val="accent1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2">
                    <a:lumMod val="50000"/>
                  </a:schemeClr>
                </a:solidFill>
              </a:rPr>
              <a:t>1</a:t>
            </a:r>
            <a:endParaRPr lang="ru-RU" sz="3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15616" y="1484784"/>
            <a:ext cx="748883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500" b="1" dirty="0">
                <a:solidFill>
                  <a:schemeClr val="accent2">
                    <a:lumMod val="50000"/>
                  </a:schemeClr>
                </a:solidFill>
              </a:rPr>
              <a:t>Сколько сантиметров в 5 метрах?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83568" y="476672"/>
            <a:ext cx="1008112" cy="504056"/>
          </a:xfrm>
          <a:prstGeom prst="round2DiagRect">
            <a:avLst/>
          </a:prstGeom>
          <a:solidFill>
            <a:schemeClr val="accent1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2">
                    <a:lumMod val="50000"/>
                  </a:schemeClr>
                </a:solidFill>
              </a:rPr>
              <a:t>19</a:t>
            </a:r>
            <a:endParaRPr lang="ru-RU" sz="3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484784"/>
            <a:ext cx="80648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solidFill>
                  <a:schemeClr val="accent2">
                    <a:lumMod val="50000"/>
                  </a:schemeClr>
                </a:solidFill>
              </a:rPr>
              <a:t>Сколько сантиметров в четверти метра? </a:t>
            </a:r>
            <a:endParaRPr lang="ru-RU" sz="55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83568" y="476672"/>
            <a:ext cx="1008112" cy="504056"/>
          </a:xfrm>
          <a:prstGeom prst="round2DiagRect">
            <a:avLst/>
          </a:prstGeom>
          <a:solidFill>
            <a:schemeClr val="accent1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2">
                    <a:lumMod val="50000"/>
                  </a:schemeClr>
                </a:solidFill>
              </a:rPr>
              <a:t>20</a:t>
            </a:r>
            <a:endParaRPr lang="ru-RU" sz="3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484784"/>
            <a:ext cx="80648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solidFill>
                  <a:schemeClr val="accent2">
                    <a:lumMod val="50000"/>
                  </a:schemeClr>
                </a:solidFill>
              </a:rPr>
              <a:t>Во сколько раз тонна больше килограмма?</a:t>
            </a:r>
            <a:endParaRPr lang="ru-RU" sz="55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83568" y="476672"/>
            <a:ext cx="1008112" cy="504056"/>
          </a:xfrm>
          <a:prstGeom prst="round2DiagRect">
            <a:avLst/>
          </a:prstGeom>
          <a:solidFill>
            <a:schemeClr val="accent1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2">
                    <a:lumMod val="50000"/>
                  </a:schemeClr>
                </a:solidFill>
              </a:rPr>
              <a:t>2</a:t>
            </a:r>
            <a:endParaRPr lang="ru-RU" sz="3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484784"/>
            <a:ext cx="806489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solidFill>
                  <a:schemeClr val="accent2">
                    <a:lumMod val="50000"/>
                  </a:schemeClr>
                </a:solidFill>
              </a:rPr>
              <a:t>Чему равны сто квадратных дециметров?</a:t>
            </a:r>
            <a:endParaRPr lang="ru-RU" sz="55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83568" y="476672"/>
            <a:ext cx="1008112" cy="504056"/>
          </a:xfrm>
          <a:prstGeom prst="round2DiagRect">
            <a:avLst/>
          </a:prstGeom>
          <a:solidFill>
            <a:schemeClr val="accent1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2">
                    <a:lumMod val="50000"/>
                  </a:schemeClr>
                </a:solidFill>
              </a:rPr>
              <a:t>3</a:t>
            </a:r>
            <a:endParaRPr lang="ru-RU" sz="3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484784"/>
            <a:ext cx="80648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solidFill>
                  <a:schemeClr val="accent2">
                    <a:lumMod val="50000"/>
                  </a:schemeClr>
                </a:solidFill>
              </a:rPr>
              <a:t>Сколько в часе минут? </a:t>
            </a:r>
            <a:endParaRPr lang="ru-RU" sz="55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83568" y="476672"/>
            <a:ext cx="1008112" cy="504056"/>
          </a:xfrm>
          <a:prstGeom prst="round2DiagRect">
            <a:avLst/>
          </a:prstGeom>
          <a:solidFill>
            <a:schemeClr val="accent1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2">
                    <a:lumMod val="50000"/>
                  </a:schemeClr>
                </a:solidFill>
              </a:rPr>
              <a:t>4</a:t>
            </a:r>
            <a:endParaRPr lang="ru-RU" sz="3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484784"/>
            <a:ext cx="806489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solidFill>
                  <a:schemeClr val="accent2">
                    <a:lumMod val="50000"/>
                  </a:schemeClr>
                </a:solidFill>
              </a:rPr>
              <a:t>Сколько килограммов в десятой доле центнера?</a:t>
            </a:r>
            <a:endParaRPr lang="ru-RU" sz="55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83568" y="476672"/>
            <a:ext cx="1008112" cy="504056"/>
          </a:xfrm>
          <a:prstGeom prst="round2DiagRect">
            <a:avLst/>
          </a:prstGeom>
          <a:solidFill>
            <a:schemeClr val="accent1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2">
                    <a:lumMod val="50000"/>
                  </a:schemeClr>
                </a:solidFill>
              </a:rPr>
              <a:t>5</a:t>
            </a:r>
            <a:endParaRPr lang="ru-RU" sz="3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484784"/>
            <a:ext cx="806489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solidFill>
                  <a:schemeClr val="accent2">
                    <a:lumMod val="50000"/>
                  </a:schemeClr>
                </a:solidFill>
              </a:rPr>
              <a:t>Сколько метров составляет четверть километра? </a:t>
            </a:r>
            <a:endParaRPr lang="ru-RU" sz="55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83568" y="476672"/>
            <a:ext cx="1008112" cy="504056"/>
          </a:xfrm>
          <a:prstGeom prst="round2DiagRect">
            <a:avLst/>
          </a:prstGeom>
          <a:solidFill>
            <a:schemeClr val="accent1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2">
                    <a:lumMod val="50000"/>
                  </a:schemeClr>
                </a:solidFill>
              </a:rPr>
              <a:t>6</a:t>
            </a:r>
            <a:endParaRPr lang="ru-RU" sz="3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484784"/>
            <a:ext cx="806489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solidFill>
                  <a:schemeClr val="accent2">
                    <a:lumMod val="50000"/>
                  </a:schemeClr>
                </a:solidFill>
              </a:rPr>
              <a:t>Чему равен 1 кубический дециметр? </a:t>
            </a:r>
            <a:endParaRPr lang="ru-RU" sz="55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83568" y="476672"/>
            <a:ext cx="1008112" cy="504056"/>
          </a:xfrm>
          <a:prstGeom prst="round2DiagRect">
            <a:avLst/>
          </a:prstGeom>
          <a:solidFill>
            <a:schemeClr val="accent1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2">
                    <a:lumMod val="50000"/>
                  </a:schemeClr>
                </a:solidFill>
              </a:rPr>
              <a:t>7</a:t>
            </a:r>
            <a:endParaRPr lang="ru-RU" sz="3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484784"/>
            <a:ext cx="80648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solidFill>
                  <a:schemeClr val="accent2">
                    <a:lumMod val="50000"/>
                  </a:schemeClr>
                </a:solidFill>
              </a:rPr>
              <a:t>Сколько метров к 3 километрах?</a:t>
            </a:r>
            <a:endParaRPr lang="ru-RU" sz="55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83568" y="476672"/>
            <a:ext cx="1008112" cy="504056"/>
          </a:xfrm>
          <a:prstGeom prst="round2DiagRect">
            <a:avLst/>
          </a:prstGeom>
          <a:solidFill>
            <a:schemeClr val="accent1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2">
                    <a:lumMod val="50000"/>
                  </a:schemeClr>
                </a:solidFill>
              </a:rPr>
              <a:t>8</a:t>
            </a:r>
            <a:endParaRPr lang="ru-RU" sz="3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484784"/>
            <a:ext cx="80648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solidFill>
                  <a:schemeClr val="accent2">
                    <a:lumMod val="50000"/>
                  </a:schemeClr>
                </a:solidFill>
              </a:rPr>
              <a:t>Сколько секунд в 5 минутах?</a:t>
            </a:r>
            <a:endParaRPr lang="ru-RU" sz="55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4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Celebration">
  <a:themeElements>
    <a:clrScheme name="Другая 4">
      <a:dk1>
        <a:srgbClr val="00B050"/>
      </a:dk1>
      <a:lt1>
        <a:srgbClr val="66FFB2"/>
      </a:lt1>
      <a:dk2>
        <a:srgbClr val="66FFB2"/>
      </a:dk2>
      <a:lt2>
        <a:srgbClr val="FFFFFF"/>
      </a:lt2>
      <a:accent1>
        <a:srgbClr val="006030"/>
      </a:accent1>
      <a:accent2>
        <a:srgbClr val="68D317"/>
      </a:accent2>
      <a:accent3>
        <a:srgbClr val="B8D7A1"/>
      </a:accent3>
      <a:accent4>
        <a:srgbClr val="B2FFD8"/>
      </a:accent4>
      <a:accent5>
        <a:srgbClr val="00AAAA"/>
      </a:accent5>
      <a:accent6>
        <a:srgbClr val="008040"/>
      </a:accent6>
      <a:hlink>
        <a:srgbClr val="A2A2FF"/>
      </a:hlink>
      <a:folHlink>
        <a:srgbClr val="CF9BF7"/>
      </a:folHlink>
    </a:clrScheme>
    <a:fontScheme name="Celebration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elebr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blipFill rotWithShape="1">
          <a:blip xmlns:r="http://schemas.openxmlformats.org/officeDocument/2006/relationships" r:embed="rId1">
            <a:duotone>
              <a:schemeClr val="phClr">
                <a:tint val="30000"/>
                <a:satMod val="175000"/>
              </a:schemeClr>
              <a:schemeClr val="phClr">
                <a:shade val="50000"/>
                <a:satMod val="115000"/>
              </a:schemeClr>
            </a:duotone>
          </a:blip>
          <a:tile tx="0" ty="0" sx="80000" sy="80000" flip="none" algn="tl"/>
        </a:blip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innerShdw blurRad="76200">
              <a:srgbClr val="000000">
                <a:alpha val="50000"/>
              </a:srgbClr>
            </a:innerShdw>
          </a:effectLst>
          <a:scene3d>
            <a:camera prst="orthographicFront">
              <a:rot lat="0" lon="0" rev="0"/>
            </a:camera>
            <a:lightRig rig="soft" dir="t">
              <a:rot lat="0" lon="0" rev="7800000"/>
            </a:lightRig>
          </a:scene3d>
          <a:sp3d>
            <a:bevelT w="63500" h="38100" prst="relaxedInset"/>
          </a:sp3d>
        </a:effectStyle>
      </a:effectStyleLst>
      <a:bgFillStyleLst>
        <a:blipFill rotWithShape="1">
          <a:blip xmlns:r="http://schemas.openxmlformats.org/officeDocument/2006/relationships" r:embed="rId2">
            <a:duotone>
              <a:schemeClr val="phClr">
                <a:tint val="80000"/>
                <a:satMod val="300000"/>
                <a:lumMod val="110000"/>
              </a:schemeClr>
              <a:schemeClr val="phClr">
                <a:shade val="50000"/>
                <a:satMod val="13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3">
            <a:duotone>
              <a:schemeClr val="phClr">
                <a:tint val="80000"/>
                <a:satMod val="115000"/>
              </a:schemeClr>
              <a:schemeClr val="phClr">
                <a:shade val="80000"/>
                <a:sat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tint val="80000"/>
                <a:satMod val="115000"/>
              </a:schemeClr>
              <a:schemeClr val="phClr">
                <a:shade val="80000"/>
                <a:satMod val="11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Celebration</Template>
  <TotalTime>12</TotalTime>
  <Words>140</Words>
  <Application>Microsoft Office PowerPoint</Application>
  <PresentationFormat>Экран (4:3)</PresentationFormat>
  <Paragraphs>41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Celebration</vt:lpstr>
      <vt:lpstr>МЕРЫ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МЕРЫ</dc:title>
  <dc:creator>Екатерина</dc:creator>
  <cp:lastModifiedBy>Екатерина</cp:lastModifiedBy>
  <cp:revision>2</cp:revision>
  <dcterms:created xsi:type="dcterms:W3CDTF">2012-02-06T15:21:16Z</dcterms:created>
  <dcterms:modified xsi:type="dcterms:W3CDTF">2012-02-06T15:33:37Z</dcterms:modified>
</cp:coreProperties>
</file>