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92" r:id="rId5"/>
    <p:sldId id="270" r:id="rId6"/>
    <p:sldId id="304" r:id="rId7"/>
    <p:sldId id="305" r:id="rId8"/>
    <p:sldId id="306" r:id="rId9"/>
    <p:sldId id="317" r:id="rId10"/>
    <p:sldId id="311" r:id="rId11"/>
    <p:sldId id="307" r:id="rId12"/>
    <p:sldId id="320" r:id="rId13"/>
    <p:sldId id="315" r:id="rId14"/>
    <p:sldId id="259" r:id="rId15"/>
    <p:sldId id="260" r:id="rId16"/>
    <p:sldId id="285" r:id="rId17"/>
    <p:sldId id="309" r:id="rId18"/>
    <p:sldId id="294" r:id="rId19"/>
    <p:sldId id="316" r:id="rId20"/>
    <p:sldId id="310" r:id="rId21"/>
    <p:sldId id="284" r:id="rId22"/>
    <p:sldId id="313" r:id="rId23"/>
    <p:sldId id="290" r:id="rId24"/>
    <p:sldId id="301" r:id="rId25"/>
    <p:sldId id="318" r:id="rId26"/>
    <p:sldId id="31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9C1174-9204-4C38-B72D-8038A5B7CF50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B2D546-5B71-4968-A0A5-3EABAEC8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56A8F-1A1D-4E39-B020-4A8F21F93E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74BB4D-0B80-45E0-A1E4-45F681A6FD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02885-E5E8-40D3-9B49-A2A1455976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C098-8E18-4AEE-80B7-4DBC0D60D35D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77E2-78EC-4BDF-8CA7-E833E3DAF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3D35-18F2-4D0C-B339-B65ADFF21B6B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C39B-B1D9-44B8-A5CF-CFEF07B10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1DEB-5765-4414-BDF2-BFA371978186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A143-B4C8-42B0-8A63-53809B485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94F2-245B-421E-9517-B6E3E4F029B4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0264-8713-4728-81A3-F50ED81FB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1E23-1AA0-4457-AF4A-460115FE8E5C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4548-1847-4BB3-82DF-229EFF234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30A9-A447-440B-9C46-99B35751968B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8DAB-B0D3-4BCA-A60C-E8B714BD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35BB-99F9-42B1-8D5A-D9CE02858407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F3DB-A338-4904-87A2-A5218A9D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8AF0-9987-4EEC-B0D3-B77049191E98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F80D-9943-41DB-9D13-CCF7F560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6625-293A-45AB-95E3-DAC044E4F34F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43AC-4AC7-487F-9429-8F91745F6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13D6-68A6-480C-81E6-93185F0F46F2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EC3C-0D5A-4659-BD8A-2995B2FCA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03D-656A-46F7-B58E-FD9144917F90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FA25-B742-4FB5-8FDB-2BF0A4553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37DFC6-3840-4FC3-8360-212BE71B8E0C}" type="datetimeFigureOut">
              <a:rPr lang="ru-RU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16D09-DEB9-4FF2-815E-C27665E88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commons.wikimedia.org/wiki/File:Cloisonnebeads.jpg?uselang=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chroicclose.jpg?uselang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429552" cy="1165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none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  <a:t>Вышивка бисером</a:t>
            </a:r>
            <a:br>
              <a:rPr lang="ru-RU" sz="6000" cap="none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</a:br>
            <a:endParaRPr lang="ru-RU" sz="6000" cap="none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50" y="5857875"/>
            <a:ext cx="1193800" cy="835025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Лариса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Николаевна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Денисова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Январь 2013</a:t>
            </a:r>
            <a:endParaRPr lang="ru-RU" sz="2400" b="1" i="1" dirty="0"/>
          </a:p>
        </p:txBody>
      </p:sp>
      <p:pic>
        <p:nvPicPr>
          <p:cNvPr id="14339" name="Picture 2" descr="http://zolotie-ruchky.ru/images/cat/b_F1040F76-ADB7-4E95-95DD-294E0C28B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00188"/>
            <a:ext cx="3929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571504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Изделия из бисера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25602" name="Picture 2" descr="http://decor4.us/galereya/Galereya-rabot/Vyshivka-paetkami/Vyshivka-paetkami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004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http://img-fotki.yandex.ru/get/6304/133991414.2e7/0_765d3_9526677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71500"/>
            <a:ext cx="3460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readmas.ru/wp-content/filesall/udivitelnye_platya_2_chas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3192462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563" y="-188913"/>
            <a:ext cx="5559426" cy="1457326"/>
          </a:xfrm>
          <a:prstGeom prst="rect">
            <a:avLst/>
          </a:prstGeom>
          <a:noFill/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928813" y="55006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 </a:t>
            </a:r>
          </a:p>
        </p:txBody>
      </p:sp>
      <p:pic>
        <p:nvPicPr>
          <p:cNvPr id="26627" name="Рисунок 6" descr="Cloisonnebead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5286375"/>
            <a:ext cx="2143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8"/>
          <p:cNvSpPr>
            <a:spLocks noChangeArrowheads="1"/>
          </p:cNvSpPr>
          <p:nvPr/>
        </p:nvSpPr>
        <p:spPr bwMode="auto">
          <a:xfrm>
            <a:off x="0" y="714375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Почти 6 тысяч лет тому возникло стеклоделие. И появились стеклянные бусы разных форм и раз- меров. Благодаря совершенствованию техноло- гии, со временем бусы становились все мельче и мельче. Так появился бисер — мелкие круглые или многогранные, слегка сплюснутые бусинки с отверстиями для продевания нитки. Его название происходит от «фальшивого жемчуга», изготовля вшегося в Египте из непрозрачного (глухого, или пастового) стекла, который по-арабски звался бусра или бусер.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571504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Изделия из бисера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28674" name="Picture 2" descr="http://img-fotki.yandex.ru/get/42/nat-davydkova.1/0_1a676_d761cd7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14500"/>
            <a:ext cx="3143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img-fotki.yandex.ru/get/6301/133991414.2e5/0_76581_d90bc92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14688"/>
            <a:ext cx="23812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http://kolyan.net/uploads/posts/2009-10/1256387206_digdee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575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207963"/>
            <a:ext cx="9491663" cy="1358900"/>
          </a:xfrm>
        </p:spPr>
      </p:pic>
      <p:pic>
        <p:nvPicPr>
          <p:cNvPr id="29698" name="Picture 2" descr="http://freemarket.kiev.ua/images_message/2340/205060/593973/657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85938"/>
            <a:ext cx="30956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s007.radikal.ru/i301/1101/0a/69dc2656ab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000375"/>
            <a:ext cx="300037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www.ikona2.info/images/1/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357438"/>
            <a:ext cx="28400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700"/>
            <a:ext cx="3968750" cy="2352675"/>
          </a:xfrm>
          <a:prstGeom prst="rect">
            <a:avLst/>
          </a:prstGeom>
          <a:noFill/>
        </p:spPr>
      </p:pic>
      <p:grpSp>
        <p:nvGrpSpPr>
          <p:cNvPr id="30722" name="Group 1"/>
          <p:cNvGrpSpPr>
            <a:grpSpLocks noChangeAspect="1"/>
          </p:cNvGrpSpPr>
          <p:nvPr/>
        </p:nvGrpSpPr>
        <p:grpSpPr bwMode="auto">
          <a:xfrm>
            <a:off x="0" y="1000125"/>
            <a:ext cx="9001125" cy="5857875"/>
            <a:chOff x="2546" y="2100"/>
            <a:chExt cx="6816" cy="7208"/>
          </a:xfrm>
        </p:grpSpPr>
        <p:sp>
          <p:nvSpPr>
            <p:cNvPr id="30739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654" y="2100"/>
              <a:ext cx="6674" cy="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Oval 38"/>
            <p:cNvSpPr>
              <a:spLocks noChangeArrowheads="1"/>
            </p:cNvSpPr>
            <p:nvPr/>
          </p:nvSpPr>
          <p:spPr bwMode="auto">
            <a:xfrm>
              <a:off x="4358" y="5220"/>
              <a:ext cx="2946" cy="67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Виды бисера</a:t>
              </a:r>
              <a:endParaRPr lang="ru-RU" sz="9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7" name="Oval 37"/>
            <p:cNvSpPr>
              <a:spLocks noChangeArrowheads="1"/>
            </p:cNvSpPr>
            <p:nvPr/>
          </p:nvSpPr>
          <p:spPr bwMode="auto">
            <a:xfrm>
              <a:off x="4829" y="2459"/>
              <a:ext cx="1721" cy="6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2"/>
                  </a:solidFill>
                  <a:latin typeface="+mn-lt"/>
                </a:rPr>
                <a:t>Бисер из серебра</a:t>
              </a:r>
              <a:endParaRPr lang="ru-RU" sz="12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0516" name="Oval 36"/>
            <p:cNvSpPr>
              <a:spLocks noChangeArrowheads="1"/>
            </p:cNvSpPr>
            <p:nvPr/>
          </p:nvSpPr>
          <p:spPr bwMode="auto">
            <a:xfrm>
              <a:off x="7467" y="2364"/>
              <a:ext cx="1690" cy="5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2"/>
                  </a:solidFill>
                  <a:latin typeface="+mn-lt"/>
                </a:rPr>
                <a:t>Бисер из золота</a:t>
              </a:r>
            </a:p>
            <a:p>
              <a:pPr eaLnBrk="0" hangingPunct="0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5" name="Oval 35"/>
            <p:cNvSpPr>
              <a:spLocks noChangeArrowheads="1"/>
            </p:cNvSpPr>
            <p:nvPr/>
          </p:nvSpPr>
          <p:spPr bwMode="auto">
            <a:xfrm>
              <a:off x="3077" y="2350"/>
              <a:ext cx="1653" cy="81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2"/>
                  </a:solidFill>
                  <a:latin typeface="+mn-lt"/>
                </a:rPr>
                <a:t>Обливной (мокрый) бисер</a:t>
              </a:r>
              <a:endParaRPr lang="ru-RU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>
              <a:off x="7252" y="4122"/>
              <a:ext cx="2110" cy="12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+mn-lt"/>
                </a:rPr>
                <a:t>Парчовый 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+mn-lt"/>
                </a:rPr>
                <a:t>(с серебряной нитью</a:t>
              </a:r>
              <a:r>
                <a:rPr lang="ru-RU" b="1" dirty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ru-RU" sz="1400" b="1" dirty="0">
                  <a:solidFill>
                    <a:schemeClr val="bg2"/>
                  </a:solidFill>
                  <a:latin typeface="+mn-lt"/>
                </a:rPr>
                <a:t>«огонек»)</a:t>
              </a:r>
              <a:endParaRPr lang="ru-RU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>
              <a:off x="2822" y="4139"/>
              <a:ext cx="1820" cy="6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6550" y="8181"/>
              <a:ext cx="1784" cy="9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7403" y="7294"/>
              <a:ext cx="1958" cy="88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2546" y="7374"/>
              <a:ext cx="2342" cy="8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+mn-lt"/>
                </a:rPr>
                <a:t>Перламутровый (цейлонский)</a:t>
              </a:r>
              <a:endParaRPr lang="ru-RU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822" y="6319"/>
              <a:ext cx="1820" cy="8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7484" y="6319"/>
              <a:ext cx="1536" cy="8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7" name="Oval 27"/>
            <p:cNvSpPr>
              <a:spLocks noChangeArrowheads="1"/>
            </p:cNvSpPr>
            <p:nvPr/>
          </p:nvSpPr>
          <p:spPr bwMode="auto">
            <a:xfrm>
              <a:off x="5305" y="7198"/>
              <a:ext cx="1822" cy="8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6" name="Oval 26"/>
            <p:cNvSpPr>
              <a:spLocks noChangeArrowheads="1"/>
            </p:cNvSpPr>
            <p:nvPr/>
          </p:nvSpPr>
          <p:spPr bwMode="auto">
            <a:xfrm>
              <a:off x="2714" y="4979"/>
              <a:ext cx="1494" cy="91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5" name="Oval 25"/>
            <p:cNvSpPr>
              <a:spLocks noChangeArrowheads="1"/>
            </p:cNvSpPr>
            <p:nvPr/>
          </p:nvSpPr>
          <p:spPr bwMode="auto">
            <a:xfrm>
              <a:off x="7592" y="5511"/>
              <a:ext cx="1605" cy="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4" name="Oval 24"/>
            <p:cNvSpPr>
              <a:spLocks noChangeArrowheads="1"/>
            </p:cNvSpPr>
            <p:nvPr/>
          </p:nvSpPr>
          <p:spPr bwMode="auto">
            <a:xfrm>
              <a:off x="4996" y="6110"/>
              <a:ext cx="1604" cy="6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2"/>
                  </a:solidFill>
                  <a:latin typeface="+mn-lt"/>
                </a:rPr>
                <a:t>Японский бисер</a:t>
              </a:r>
              <a:endParaRPr lang="ru-RU" sz="12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18" y="4034"/>
              <a:ext cx="1547" cy="6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6" name="Line 22"/>
            <p:cNvSpPr>
              <a:spLocks noChangeShapeType="1"/>
            </p:cNvSpPr>
            <p:nvPr/>
          </p:nvSpPr>
          <p:spPr bwMode="auto">
            <a:xfrm flipV="1">
              <a:off x="5774" y="4562"/>
              <a:ext cx="35" cy="65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21"/>
            <p:cNvSpPr>
              <a:spLocks noChangeShapeType="1"/>
            </p:cNvSpPr>
            <p:nvPr/>
          </p:nvSpPr>
          <p:spPr bwMode="auto">
            <a:xfrm flipH="1" flipV="1">
              <a:off x="4406" y="3066"/>
              <a:ext cx="899" cy="2199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20"/>
            <p:cNvSpPr>
              <a:spLocks noChangeShapeType="1"/>
            </p:cNvSpPr>
            <p:nvPr/>
          </p:nvSpPr>
          <p:spPr bwMode="auto">
            <a:xfrm flipV="1">
              <a:off x="6386" y="2804"/>
              <a:ext cx="1245" cy="246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19"/>
            <p:cNvSpPr>
              <a:spLocks noChangeShapeType="1"/>
            </p:cNvSpPr>
            <p:nvPr/>
          </p:nvSpPr>
          <p:spPr bwMode="auto">
            <a:xfrm flipH="1" flipV="1">
              <a:off x="4140" y="4759"/>
              <a:ext cx="856" cy="56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Line 18"/>
            <p:cNvSpPr>
              <a:spLocks noChangeShapeType="1"/>
            </p:cNvSpPr>
            <p:nvPr/>
          </p:nvSpPr>
          <p:spPr bwMode="auto">
            <a:xfrm flipV="1">
              <a:off x="7071" y="4888"/>
              <a:ext cx="233" cy="48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Line 17"/>
            <p:cNvSpPr>
              <a:spLocks noChangeShapeType="1"/>
            </p:cNvSpPr>
            <p:nvPr/>
          </p:nvSpPr>
          <p:spPr bwMode="auto">
            <a:xfrm flipV="1">
              <a:off x="6367" y="2891"/>
              <a:ext cx="74" cy="228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Line 16"/>
            <p:cNvSpPr>
              <a:spLocks noChangeShapeType="1"/>
            </p:cNvSpPr>
            <p:nvPr/>
          </p:nvSpPr>
          <p:spPr bwMode="auto">
            <a:xfrm>
              <a:off x="7252" y="5616"/>
              <a:ext cx="340" cy="15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Line 15"/>
            <p:cNvSpPr>
              <a:spLocks noChangeShapeType="1"/>
            </p:cNvSpPr>
            <p:nvPr/>
          </p:nvSpPr>
          <p:spPr bwMode="auto">
            <a:xfrm flipH="1" flipV="1">
              <a:off x="4151" y="5369"/>
              <a:ext cx="324" cy="7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Line 14"/>
            <p:cNvSpPr>
              <a:spLocks noChangeShapeType="1"/>
            </p:cNvSpPr>
            <p:nvPr/>
          </p:nvSpPr>
          <p:spPr bwMode="auto">
            <a:xfrm>
              <a:off x="5891" y="5889"/>
              <a:ext cx="1" cy="28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Line 13"/>
            <p:cNvSpPr>
              <a:spLocks noChangeShapeType="1"/>
            </p:cNvSpPr>
            <p:nvPr/>
          </p:nvSpPr>
          <p:spPr bwMode="auto">
            <a:xfrm>
              <a:off x="6904" y="5769"/>
              <a:ext cx="856" cy="65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6" name="Line 12"/>
            <p:cNvSpPr>
              <a:spLocks noChangeShapeType="1"/>
            </p:cNvSpPr>
            <p:nvPr/>
          </p:nvSpPr>
          <p:spPr bwMode="auto">
            <a:xfrm flipH="1">
              <a:off x="4288" y="5769"/>
              <a:ext cx="442" cy="65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Line 11"/>
            <p:cNvSpPr>
              <a:spLocks noChangeShapeType="1"/>
            </p:cNvSpPr>
            <p:nvPr/>
          </p:nvSpPr>
          <p:spPr bwMode="auto">
            <a:xfrm>
              <a:off x="6599" y="5839"/>
              <a:ext cx="769" cy="234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8" name="Line 10"/>
            <p:cNvSpPr>
              <a:spLocks noChangeShapeType="1"/>
            </p:cNvSpPr>
            <p:nvPr/>
          </p:nvSpPr>
          <p:spPr bwMode="auto">
            <a:xfrm>
              <a:off x="6481" y="5839"/>
              <a:ext cx="306" cy="154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9" name="Line 9"/>
            <p:cNvSpPr>
              <a:spLocks noChangeShapeType="1"/>
            </p:cNvSpPr>
            <p:nvPr/>
          </p:nvSpPr>
          <p:spPr bwMode="auto">
            <a:xfrm flipH="1">
              <a:off x="4439" y="5839"/>
              <a:ext cx="557" cy="162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0" name="Line 8"/>
            <p:cNvSpPr>
              <a:spLocks noChangeShapeType="1"/>
            </p:cNvSpPr>
            <p:nvPr/>
          </p:nvSpPr>
          <p:spPr bwMode="auto">
            <a:xfrm>
              <a:off x="6698" y="5839"/>
              <a:ext cx="1062" cy="1541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Line 7"/>
            <p:cNvSpPr>
              <a:spLocks noChangeShapeType="1"/>
            </p:cNvSpPr>
            <p:nvPr/>
          </p:nvSpPr>
          <p:spPr bwMode="auto">
            <a:xfrm>
              <a:off x="5069" y="5839"/>
              <a:ext cx="137" cy="245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898" y="8253"/>
              <a:ext cx="2342" cy="105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7306" y="3155"/>
              <a:ext cx="2054" cy="7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8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4" name="Line 4"/>
            <p:cNvSpPr>
              <a:spLocks noChangeShapeType="1"/>
            </p:cNvSpPr>
            <p:nvPr/>
          </p:nvSpPr>
          <p:spPr bwMode="auto">
            <a:xfrm flipV="1">
              <a:off x="6639" y="3913"/>
              <a:ext cx="727" cy="130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3" name="Oval 3"/>
            <p:cNvSpPr>
              <a:spLocks noChangeArrowheads="1"/>
            </p:cNvSpPr>
            <p:nvPr/>
          </p:nvSpPr>
          <p:spPr bwMode="auto">
            <a:xfrm>
              <a:off x="2822" y="3372"/>
              <a:ext cx="1820" cy="6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6" name="Line 2"/>
            <p:cNvSpPr>
              <a:spLocks noChangeShapeType="1"/>
            </p:cNvSpPr>
            <p:nvPr/>
          </p:nvSpPr>
          <p:spPr bwMode="auto">
            <a:xfrm flipH="1" flipV="1">
              <a:off x="4406" y="3913"/>
              <a:ext cx="858" cy="130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3" name="Rectangle 40"/>
          <p:cNvSpPr>
            <a:spLocks noChangeArrowheads="1"/>
          </p:cNvSpPr>
          <p:nvPr/>
        </p:nvSpPr>
        <p:spPr bwMode="auto">
          <a:xfrm>
            <a:off x="-285750" y="0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724" name="Прямоугольник 45"/>
          <p:cNvSpPr>
            <a:spLocks noChangeArrowheads="1"/>
          </p:cNvSpPr>
          <p:nvPr/>
        </p:nvSpPr>
        <p:spPr bwMode="auto">
          <a:xfrm>
            <a:off x="3429000" y="2643188"/>
            <a:ext cx="138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Стеклярус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30725" name="Прямоугольник 49"/>
          <p:cNvSpPr>
            <a:spLocks noChangeArrowheads="1"/>
          </p:cNvSpPr>
          <p:nvPr/>
        </p:nvSpPr>
        <p:spPr bwMode="auto">
          <a:xfrm>
            <a:off x="714375" y="4500563"/>
            <a:ext cx="167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«Хамелеон»</a:t>
            </a:r>
            <a:r>
              <a:rPr lang="ru-RU" sz="1400">
                <a:solidFill>
                  <a:schemeClr val="bg2"/>
                </a:solidFill>
              </a:rPr>
              <a:t> </a:t>
            </a:r>
          </a:p>
          <a:p>
            <a:r>
              <a:rPr lang="ru-RU" sz="1400">
                <a:solidFill>
                  <a:schemeClr val="bg2"/>
                </a:solidFill>
              </a:rPr>
              <a:t>(с цветной нитью)</a:t>
            </a:r>
          </a:p>
        </p:txBody>
      </p:sp>
      <p:sp>
        <p:nvSpPr>
          <p:cNvPr id="30726" name="Прямоугольник 50"/>
          <p:cNvSpPr>
            <a:spLocks noChangeArrowheads="1"/>
          </p:cNvSpPr>
          <p:nvPr/>
        </p:nvSpPr>
        <p:spPr bwMode="auto">
          <a:xfrm>
            <a:off x="2071688" y="60721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Непрозрачный натуральный </a:t>
            </a:r>
          </a:p>
          <a:p>
            <a:r>
              <a:rPr lang="ru-RU" sz="1200" b="1">
                <a:solidFill>
                  <a:schemeClr val="bg2"/>
                </a:solidFill>
              </a:rPr>
              <a:t>бисер (естественный, обычный),</a:t>
            </a:r>
          </a:p>
          <a:p>
            <a:r>
              <a:rPr lang="ru-RU" sz="1200" b="1">
                <a:solidFill>
                  <a:schemeClr val="bg2"/>
                </a:solidFill>
              </a:rPr>
              <a:t> матовый, глухой</a:t>
            </a:r>
            <a:endParaRPr lang="ru-RU" sz="1200">
              <a:solidFill>
                <a:schemeClr val="bg2"/>
              </a:solidFill>
            </a:endParaRPr>
          </a:p>
        </p:txBody>
      </p:sp>
      <p:sp>
        <p:nvSpPr>
          <p:cNvPr id="30727" name="Прямоугольник 51"/>
          <p:cNvSpPr>
            <a:spLocks noChangeArrowheads="1"/>
          </p:cNvSpPr>
          <p:nvPr/>
        </p:nvSpPr>
        <p:spPr bwMode="auto">
          <a:xfrm>
            <a:off x="5429250" y="6143625"/>
            <a:ext cx="2146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Металлический бисер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28" name="Прямоугольник 52"/>
          <p:cNvSpPr>
            <a:spLocks noChangeArrowheads="1"/>
          </p:cNvSpPr>
          <p:nvPr/>
        </p:nvSpPr>
        <p:spPr bwMode="auto">
          <a:xfrm>
            <a:off x="6500813" y="5429250"/>
            <a:ext cx="240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Блестящий (люстровый)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29" name="Прямоугольник 53"/>
          <p:cNvSpPr>
            <a:spLocks noChangeArrowheads="1"/>
          </p:cNvSpPr>
          <p:nvPr/>
        </p:nvSpPr>
        <p:spPr bwMode="auto">
          <a:xfrm>
            <a:off x="3714750" y="5357813"/>
            <a:ext cx="2239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Прокрашенный внутри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30" name="Прямоугольник 54"/>
          <p:cNvSpPr>
            <a:spLocks noChangeArrowheads="1"/>
          </p:cNvSpPr>
          <p:nvPr/>
        </p:nvSpPr>
        <p:spPr bwMode="auto">
          <a:xfrm>
            <a:off x="642938" y="3571875"/>
            <a:ext cx="1217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Костинский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31" name="Прямоугольник 55"/>
          <p:cNvSpPr>
            <a:spLocks noChangeArrowheads="1"/>
          </p:cNvSpPr>
          <p:nvPr/>
        </p:nvSpPr>
        <p:spPr bwMode="auto">
          <a:xfrm>
            <a:off x="928688" y="2714625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Клинский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32" name="Прямоугольник 56"/>
          <p:cNvSpPr>
            <a:spLocks noChangeArrowheads="1"/>
          </p:cNvSpPr>
          <p:nvPr/>
        </p:nvSpPr>
        <p:spPr bwMode="auto">
          <a:xfrm>
            <a:off x="6429375" y="2000250"/>
            <a:ext cx="2371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Асфальтовый (графитовый)</a:t>
            </a:r>
            <a:endParaRPr lang="ru-RU" sz="1200">
              <a:solidFill>
                <a:schemeClr val="bg2"/>
              </a:solidFill>
            </a:endParaRPr>
          </a:p>
        </p:txBody>
      </p:sp>
      <p:sp>
        <p:nvSpPr>
          <p:cNvPr id="30733" name="Прямоугольник 58"/>
          <p:cNvSpPr>
            <a:spLocks noChangeArrowheads="1"/>
          </p:cNvSpPr>
          <p:nvPr/>
        </p:nvSpPr>
        <p:spPr bwMode="auto">
          <a:xfrm>
            <a:off x="7000875" y="4643438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Полосатый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30734" name="Прямоугольник 59"/>
          <p:cNvSpPr>
            <a:spLocks noChangeArrowheads="1"/>
          </p:cNvSpPr>
          <p:nvPr/>
        </p:nvSpPr>
        <p:spPr bwMode="auto">
          <a:xfrm>
            <a:off x="857250" y="2143125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Радужный</a:t>
            </a:r>
            <a:endParaRPr lang="ru-RU" sz="1400">
              <a:solidFill>
                <a:schemeClr val="bg2"/>
              </a:solidFill>
            </a:endParaRPr>
          </a:p>
        </p:txBody>
      </p:sp>
      <p:sp>
        <p:nvSpPr>
          <p:cNvPr id="61" name="Oval 36"/>
          <p:cNvSpPr>
            <a:spLocks noChangeArrowheads="1"/>
          </p:cNvSpPr>
          <p:nvPr/>
        </p:nvSpPr>
        <p:spPr bwMode="auto">
          <a:xfrm>
            <a:off x="4714875" y="928688"/>
            <a:ext cx="2232025" cy="654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2"/>
                </a:solidFill>
                <a:latin typeface="+mn-lt"/>
              </a:rPr>
              <a:t>Бензиновый (переливчатый)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36"/>
          <p:cNvSpPr>
            <a:spLocks noChangeArrowheads="1"/>
          </p:cNvSpPr>
          <p:nvPr/>
        </p:nvSpPr>
        <p:spPr bwMode="auto">
          <a:xfrm>
            <a:off x="2714625" y="1785938"/>
            <a:ext cx="2232025" cy="654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Мраморный (меланжевый)</a:t>
            </a:r>
            <a:r>
              <a:rPr lang="ru-RU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5072063" y="1571625"/>
            <a:ext cx="571500" cy="200025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 flipH="1" flipV="1">
            <a:off x="4857750" y="2214563"/>
            <a:ext cx="142875" cy="128587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988" y="85725"/>
            <a:ext cx="4859338" cy="3243263"/>
          </a:xfrm>
          <a:prstGeom prst="rect">
            <a:avLst/>
          </a:prstGeom>
          <a:noFill/>
        </p:spPr>
      </p:pic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59293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Ткань хлопчатобумажная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Ткань - канва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Ткань с готовым рисунком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Нитки армированные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Нитки вощеные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Бисер</a:t>
            </a:r>
          </a:p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Схема </a:t>
            </a:r>
          </a:p>
          <a:p>
            <a:pPr eaLnBrk="0" hangingPunct="0">
              <a:buFontTx/>
              <a:buChar char="•"/>
            </a:pPr>
            <a:endParaRPr lang="ru-RU">
              <a:latin typeface="Franklin Gothic Heavy" pitchFamily="34" charset="0"/>
              <a:cs typeface="Arial" charset="0"/>
            </a:endParaRPr>
          </a:p>
        </p:txBody>
      </p:sp>
      <p:pic>
        <p:nvPicPr>
          <p:cNvPr id="31747" name="Picture 6" descr="http://www.vischivay.ru/im/beads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43313"/>
            <a:ext cx="2798763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www.chudoniti.ru/assets/components/images/biser/nabor%20bis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286000"/>
            <a:ext cx="2152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4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Схемы вышивки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32770" name="Picture 10" descr="http://hobbir.at.ua/allegoriy/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94798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static.biserok.org/wp-content/uploads/2010/10/visivka-rozy-bisero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86063"/>
            <a:ext cx="2714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://static.biserok.org/wp-content/uploads/2010/10/visivka-rozy-biserom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571625"/>
            <a:ext cx="29654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15074" y="357166"/>
            <a:ext cx="2786082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Схемы </a:t>
            </a:r>
          </a:p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вышивки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33794" name="Picture 2" descr="http://img1.liveinternet.ru/images/attach/c/2/74/476/74476899__830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786188"/>
            <a:ext cx="392906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www.vishivay.com/uploads/files/2072/file-4b02cafc6a2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2476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www.bebi.lv/images/stories/Vyshivanie/shemy-vyshivka-kartin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286000"/>
            <a:ext cx="36353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http://img0.liveinternet.ru/images/attach/c/3/77/431/77431140_large_vishivkabiser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285750"/>
            <a:ext cx="2571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-109538"/>
            <a:ext cx="7583488" cy="1103313"/>
          </a:xfrm>
          <a:prstGeom prst="rect">
            <a:avLst/>
          </a:prstGeom>
          <a:noFill/>
        </p:spPr>
      </p:pic>
      <p:pic>
        <p:nvPicPr>
          <p:cNvPr id="34818" name="Picture 2" descr="http://cdn.gollos.com/3055/Prod/1151359/Logo/863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38766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http://magia-vishivki.com.ua/data/big/857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928688"/>
            <a:ext cx="38385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7158" y="3571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Схемы вышивки</a:t>
            </a:r>
          </a:p>
          <a:p>
            <a:pPr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rgbClr val="FF0000"/>
                </a:solidFill>
              </a:ln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35842" name="Picture 6" descr="http://imgal.ru/usrfile/img/risunki-dlya-vyishivaniya-bisero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84725"/>
            <a:ext cx="32146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ttp://1000hobby.ru/uploads/899affedc983684b86b2e09f207f7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0"/>
            <a:ext cx="3219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mg-fotki.yandex.ru/get/5812/51769562.c/0_84ae2_f54108ad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14313"/>
            <a:ext cx="3333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biser-ek.ru/images/stories/flower/_________4e946fc3d071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1285875"/>
            <a:ext cx="29098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49213" y="-6350"/>
            <a:ext cx="9199563" cy="2146300"/>
          </a:xfrm>
        </p:spPr>
      </p:pic>
      <p:pic>
        <p:nvPicPr>
          <p:cNvPr id="15362" name="Picture 6" descr="http://biserinca.ru/_ph/1/958210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214563"/>
            <a:ext cx="2794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128588"/>
            <a:ext cx="4857750" cy="3243263"/>
          </a:xfrm>
          <a:prstGeom prst="rect">
            <a:avLst/>
          </a:prstGeom>
          <a:noFill/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59293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3200">
                <a:latin typeface="Franklin Gothic Heavy" pitchFamily="34" charset="0"/>
                <a:cs typeface="Times New Roman" pitchFamily="18" charset="0"/>
              </a:rPr>
              <a:t>Схема </a:t>
            </a:r>
          </a:p>
          <a:p>
            <a:pPr eaLnBrk="0" hangingPunct="0">
              <a:buFontTx/>
              <a:buChar char="•"/>
            </a:pPr>
            <a:endParaRPr lang="ru-RU">
              <a:latin typeface="Franklin Gothic Heavy" pitchFamily="34" charset="0"/>
              <a:cs typeface="Arial" charset="0"/>
            </a:endParaRPr>
          </a:p>
        </p:txBody>
      </p:sp>
      <p:pic>
        <p:nvPicPr>
          <p:cNvPr id="36867" name="Picture 12" descr="http://liza-shop.com/img-biser/snb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431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4" descr="http://liza-shop.com/img-biser/sbr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28625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6" descr="http://liza-shop.com/img-biser/bgl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357313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8" descr="http://liza-shop.com/img-biser/sgb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1714500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>
            <a:off x="7358063" y="3071813"/>
            <a:ext cx="139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Бисер</a:t>
            </a:r>
          </a:p>
        </p:txBody>
      </p:sp>
      <p:pic>
        <p:nvPicPr>
          <p:cNvPr id="36872" name="Picture 30" descr="http://liza-shop.com/img-nitki/45ll200_radug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4357688"/>
            <a:ext cx="1381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8" descr="http://liza-shop.com/img-nitki/35ll_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63" y="428625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Прямоугольник 12"/>
          <p:cNvSpPr>
            <a:spLocks noChangeArrowheads="1"/>
          </p:cNvSpPr>
          <p:nvPr/>
        </p:nvSpPr>
        <p:spPr bwMode="auto">
          <a:xfrm>
            <a:off x="1643063" y="6143625"/>
            <a:ext cx="1360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Нитки</a:t>
            </a:r>
            <a:endParaRPr lang="ru-RU"/>
          </a:p>
        </p:txBody>
      </p:sp>
      <p:pic>
        <p:nvPicPr>
          <p:cNvPr id="36875" name="Picture 36" descr="http://liza-shop.com/img-kanva/bel_1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407193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32" descr="http://liza-shop.com/img-kanva/k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5" y="4357688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Прямоугольник 15"/>
          <p:cNvSpPr>
            <a:spLocks noChangeArrowheads="1"/>
          </p:cNvSpPr>
          <p:nvPr/>
        </p:nvSpPr>
        <p:spPr bwMode="auto">
          <a:xfrm>
            <a:off x="7500938" y="5072063"/>
            <a:ext cx="150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Канва </a:t>
            </a:r>
            <a:endParaRPr lang="ru-RU"/>
          </a:p>
        </p:txBody>
      </p:sp>
      <p:pic>
        <p:nvPicPr>
          <p:cNvPr id="36878" name="Picture 34" descr="http://liza-shop.com/img-kanva/gam_k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578643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2" descr="http://liza-shop.com/img-sxema-dk/dk-002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2786063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" descr="http://liza-shop.com/img-sxema-dk/dk0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85938" y="22860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6" descr="http://liza-shop.com/img-sxema-dk/dk097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2000250"/>
            <a:ext cx="952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8" descr="http://liza-shop.com/img-sxema-dk/dk20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38" y="1357313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0" descr="http://liza-shop.com/img-sxema-dk/dk07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3250" y="2714625"/>
            <a:ext cx="619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12" descr="http://liza-shop.com/img-sxema/ikon20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0375" y="1071563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14" descr="http://liza-shop.com/img-sxema/ikon57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00563" y="1071563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6" descr="http://www.melangklubok.ru/upload/19245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86063" y="4857750"/>
            <a:ext cx="13096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" descr="http://www.germes-online.com/direct/dbimage/50149810/Glass_Seed_Beads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57875" y="29289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244475"/>
            <a:ext cx="9090025" cy="5070475"/>
          </a:xfrm>
          <a:prstGeom prst="rect">
            <a:avLst/>
          </a:prstGeom>
          <a:noFill/>
        </p:spPr>
      </p:pic>
      <p:pic>
        <p:nvPicPr>
          <p:cNvPr id="37890" name="Picture 2" descr="http://master-klass2012.ru/wp-content/uploads/2012/02/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44" y="0"/>
            <a:ext cx="88583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Инструменты и приспособления:</a:t>
            </a:r>
          </a:p>
        </p:txBody>
      </p:sp>
      <p:pic>
        <p:nvPicPr>
          <p:cNvPr id="38914" name="Picture 22" descr="http://liza-shop.com/img-ramki/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214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0" descr="http://liza-shop.com/img-ramki/palz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14813"/>
            <a:ext cx="1914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4" descr="http://liza-shop.com/img-ramki/pg-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786313"/>
            <a:ext cx="213836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6" descr="http://liza-shop.com/img-ramki/gsp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143250"/>
            <a:ext cx="1111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7"/>
          <p:cNvSpPr>
            <a:spLocks noChangeArrowheads="1"/>
          </p:cNvSpPr>
          <p:nvPr/>
        </p:nvSpPr>
        <p:spPr bwMode="auto">
          <a:xfrm>
            <a:off x="6072188" y="2500313"/>
            <a:ext cx="169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Пяльцы</a:t>
            </a:r>
            <a:endParaRPr lang="ru-RU"/>
          </a:p>
        </p:txBody>
      </p:sp>
      <p:pic>
        <p:nvPicPr>
          <p:cNvPr id="38919" name="Picture 8" descr="http://liza-shop.com/img-nojn/au_803-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929313"/>
            <a:ext cx="142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http://liza-shop.com/img-nojn/au_1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429250"/>
            <a:ext cx="238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10"/>
          <p:cNvSpPr>
            <a:spLocks noChangeArrowheads="1"/>
          </p:cNvSpPr>
          <p:nvPr/>
        </p:nvSpPr>
        <p:spPr bwMode="auto">
          <a:xfrm>
            <a:off x="142875" y="5286375"/>
            <a:ext cx="210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Ножницы</a:t>
            </a:r>
            <a:endParaRPr lang="ru-RU"/>
          </a:p>
        </p:txBody>
      </p:sp>
      <p:pic>
        <p:nvPicPr>
          <p:cNvPr id="38922" name="Picture 42" descr="http://liza-shop.com/img-igla_rus/igla_biser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285875"/>
            <a:ext cx="7143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Прямоугольник 13"/>
          <p:cNvSpPr>
            <a:spLocks noChangeArrowheads="1"/>
          </p:cNvSpPr>
          <p:nvPr/>
        </p:nvSpPr>
        <p:spPr bwMode="auto">
          <a:xfrm>
            <a:off x="214313" y="642938"/>
            <a:ext cx="1163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Иглы</a:t>
            </a:r>
            <a:endParaRPr lang="ru-RU"/>
          </a:p>
        </p:txBody>
      </p:sp>
      <p:pic>
        <p:nvPicPr>
          <p:cNvPr id="38924" name="Picture 38" descr="http://liza-shop.com/img-instr-gamma/ss-12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3357563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40" descr="http://liza-shop.com/img-instr-gamma/ss-12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63" y="2286000"/>
            <a:ext cx="1200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Прямоугольник 16"/>
          <p:cNvSpPr>
            <a:spLocks noChangeArrowheads="1"/>
          </p:cNvSpPr>
          <p:nvPr/>
        </p:nvSpPr>
        <p:spPr bwMode="auto">
          <a:xfrm>
            <a:off x="1428750" y="2714625"/>
            <a:ext cx="116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Лупа</a:t>
            </a:r>
            <a:r>
              <a:rPr lang="ru-RU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pic>
        <p:nvPicPr>
          <p:cNvPr id="38927" name="Picture 6" descr="http://krutomama.ru/files/226/5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63" y="1214438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4" descr="http://www.moszipper.ru/published/publicdata/U38621/attachments/SC/products_pictures/igly-bisernye-b_en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88" y="1143000"/>
            <a:ext cx="11223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Прямоугольник 19"/>
          <p:cNvSpPr>
            <a:spLocks noChangeArrowheads="1"/>
          </p:cNvSpPr>
          <p:nvPr/>
        </p:nvSpPr>
        <p:spPr bwMode="auto">
          <a:xfrm>
            <a:off x="6572250" y="571500"/>
            <a:ext cx="2397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Franklin Gothic Heavy" pitchFamily="34" charset="0"/>
                <a:cs typeface="Times New Roman" pitchFamily="18" charset="0"/>
              </a:rPr>
              <a:t>Наперсток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868" y="142852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Рамка  для готовой вышивки</a:t>
            </a:r>
          </a:p>
        </p:txBody>
      </p:sp>
      <p:pic>
        <p:nvPicPr>
          <p:cNvPr id="39938" name="Picture 2" descr="http://acus.msk.ru/GALEREYA/ro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714500"/>
            <a:ext cx="31432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www.biser-shop.ru/images/photo/stanok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25"/>
            <a:ext cx="4778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1214422"/>
            <a:ext cx="3630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Работа на станке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Бисер  должен быть пришит ровно и одинаковым наклоном;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Элемент  основного рисунка, должен быть в центре вышивки и выделяется отделкой;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Величина  бисера должна быть одинакового размера;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Полотно  для вышивания должно натягиваться очень плотно, поэтому используются гобеленовые рамы или пяльцы;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Нитки  обычно используют синтетические и хромированные, многие пользуются леской;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Цвет  нити должен совпадать с цветом канвы;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По  канве вышивка выполняется рядами;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Длина  нити на один ряд должна быть в 4-5 раз длиннее самой ширины вышивки;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Число  бисера в ряду должно равняться числу клеток в строке схемы.</a:t>
            </a:r>
            <a:endParaRPr lang="ru-RU" sz="2400" b="1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68" y="142852"/>
            <a:ext cx="5511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Правила работы бисером: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76145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Основные приемы работы бисером</a:t>
            </a:r>
            <a:r>
              <a:rPr lang="ru-RU" sz="3200" dirty="0">
                <a:latin typeface="+mn-lt"/>
              </a:rPr>
              <a:t>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3200" dirty="0">
              <a:latin typeface="+mn-lt"/>
            </a:endParaRPr>
          </a:p>
          <a:p>
            <a:pPr algn="r"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1987" name="Рисунок 3" descr="http://www.magic-beads.ru/techniques/embroidery/img/embr_tut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1643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1500188"/>
            <a:ext cx="14430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b="1" dirty="0">
                <a:latin typeface="+mn-lt"/>
              </a:rPr>
              <a:t>Закрепление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одиночной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бусинки</a:t>
            </a:r>
            <a:endParaRPr lang="ru-RU" sz="1200" b="1" dirty="0">
              <a:latin typeface="+mn-lt"/>
            </a:endParaRPr>
          </a:p>
        </p:txBody>
      </p:sp>
      <p:pic>
        <p:nvPicPr>
          <p:cNvPr id="41989" name="Рисунок 5" descr="http://www.magic-beads.ru/techniques/embroidery/img/embr_tut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71500"/>
            <a:ext cx="1500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7"/>
          <p:cNvSpPr>
            <a:spLocks noChangeArrowheads="1"/>
          </p:cNvSpPr>
          <p:nvPr/>
        </p:nvSpPr>
        <p:spPr bwMode="auto">
          <a:xfrm>
            <a:off x="2786063" y="1571625"/>
            <a:ext cx="142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2. Шов "Вперед </a:t>
            </a:r>
          </a:p>
          <a:p>
            <a:r>
              <a:rPr lang="ru-RU" sz="1200" b="1"/>
              <a:t>иголку"</a:t>
            </a:r>
          </a:p>
        </p:txBody>
      </p:sp>
      <p:pic>
        <p:nvPicPr>
          <p:cNvPr id="41991" name="Рисунок 8" descr="http://www.magic-beads.ru/techniques/embroidery/img/embr_tut_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571500"/>
            <a:ext cx="164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>
            <a:off x="4857750" y="1785938"/>
            <a:ext cx="146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3. Шов строчной</a:t>
            </a:r>
          </a:p>
        </p:txBody>
      </p:sp>
      <p:pic>
        <p:nvPicPr>
          <p:cNvPr id="41993" name="Рисунок 10" descr="http://www.magic-beads.ru/techniques/embroidery/img/embr_tut_0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Прямоугольник 11"/>
          <p:cNvSpPr>
            <a:spLocks noChangeArrowheads="1"/>
          </p:cNvSpPr>
          <p:nvPr/>
        </p:nvSpPr>
        <p:spPr bwMode="auto">
          <a:xfrm>
            <a:off x="6858000" y="1571625"/>
            <a:ext cx="182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4. Шов стебельчатый</a:t>
            </a:r>
          </a:p>
        </p:txBody>
      </p:sp>
      <p:pic>
        <p:nvPicPr>
          <p:cNvPr id="41995" name="Рисунок 12" descr="http://www.magic-beads.ru/techniques/embroidery/img/embr_tut_0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214563"/>
            <a:ext cx="2428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Прямоугольник 13"/>
          <p:cNvSpPr>
            <a:spLocks noChangeArrowheads="1"/>
          </p:cNvSpPr>
          <p:nvPr/>
        </p:nvSpPr>
        <p:spPr bwMode="auto">
          <a:xfrm>
            <a:off x="428625" y="2928938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5. Шов арочный </a:t>
            </a:r>
          </a:p>
          <a:p>
            <a:r>
              <a:rPr lang="ru-RU" sz="1200" b="1"/>
              <a:t>("Назад иголку")</a:t>
            </a:r>
          </a:p>
        </p:txBody>
      </p:sp>
      <p:pic>
        <p:nvPicPr>
          <p:cNvPr id="41997" name="Рисунок 14" descr="http://www.magic-beads.ru/techniques/embroidery/img/embr_tut_0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2214563"/>
            <a:ext cx="2214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Прямоугольник 15"/>
          <p:cNvSpPr>
            <a:spLocks noChangeArrowheads="1"/>
          </p:cNvSpPr>
          <p:nvPr/>
        </p:nvSpPr>
        <p:spPr bwMode="auto">
          <a:xfrm>
            <a:off x="3500438" y="2928938"/>
            <a:ext cx="1468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6. Шов вприкреп</a:t>
            </a:r>
          </a:p>
        </p:txBody>
      </p:sp>
      <p:pic>
        <p:nvPicPr>
          <p:cNvPr id="41999" name="Рисунок 16" descr="http://www.magic-beads.ru/techniques/embroidery/img/embr_tut_0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2143125"/>
            <a:ext cx="2357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Прямоугольник 17"/>
          <p:cNvSpPr>
            <a:spLocks noChangeArrowheads="1"/>
          </p:cNvSpPr>
          <p:nvPr/>
        </p:nvSpPr>
        <p:spPr bwMode="auto">
          <a:xfrm>
            <a:off x="6286500" y="2928938"/>
            <a:ext cx="204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7. Шов "Вперед иголку" </a:t>
            </a:r>
          </a:p>
          <a:p>
            <a:r>
              <a:rPr lang="ru-RU" sz="1200" b="1"/>
              <a:t>двусторонний</a:t>
            </a:r>
          </a:p>
        </p:txBody>
      </p:sp>
      <p:pic>
        <p:nvPicPr>
          <p:cNvPr id="42001" name="Рисунок 18" descr="http://www.magic-beads.ru/techniques/embroidery/img/embr_tut_0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3571875"/>
            <a:ext cx="2143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2" name="Прямоугольник 19"/>
          <p:cNvSpPr>
            <a:spLocks noChangeArrowheads="1"/>
          </p:cNvSpPr>
          <p:nvPr/>
        </p:nvSpPr>
        <p:spPr bwMode="auto">
          <a:xfrm>
            <a:off x="214313" y="621506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8. Шов стебельчато-строчной</a:t>
            </a:r>
          </a:p>
          <a:p>
            <a:r>
              <a:rPr lang="ru-RU" sz="1200" b="1"/>
              <a:t> двусторонний</a:t>
            </a:r>
          </a:p>
        </p:txBody>
      </p:sp>
      <p:pic>
        <p:nvPicPr>
          <p:cNvPr id="42003" name="Рисунок 20" descr="http://www.magic-beads.ru/techniques/embroidery/img/embr_tut_09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3571875"/>
            <a:ext cx="2357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4" name="Прямоугольник 21"/>
          <p:cNvSpPr>
            <a:spLocks noChangeArrowheads="1"/>
          </p:cNvSpPr>
          <p:nvPr/>
        </p:nvSpPr>
        <p:spPr bwMode="auto">
          <a:xfrm>
            <a:off x="3571875" y="492918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9. Шов вприкреп </a:t>
            </a:r>
          </a:p>
          <a:p>
            <a:r>
              <a:rPr lang="ru-RU" sz="1200" b="1"/>
              <a:t>двусторонний</a:t>
            </a:r>
          </a:p>
        </p:txBody>
      </p:sp>
      <p:pic>
        <p:nvPicPr>
          <p:cNvPr id="42005" name="Рисунок 22" descr="http://www.magic-beads.ru/techniques/embroidery/img/embr_tut_10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13" y="3643313"/>
            <a:ext cx="2000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Прямоугольник 23"/>
          <p:cNvSpPr>
            <a:spLocks noChangeArrowheads="1"/>
          </p:cNvSpPr>
          <p:nvPr/>
        </p:nvSpPr>
        <p:spPr bwMode="auto">
          <a:xfrm>
            <a:off x="6429375" y="6143625"/>
            <a:ext cx="2112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10. Шов "Монастырский"</a:t>
            </a:r>
          </a:p>
        </p:txBody>
      </p:sp>
      <p:pic>
        <p:nvPicPr>
          <p:cNvPr id="42007" name="Рисунок 24" descr="http://www.magic-beads.ru/techniques/embroidery/img/embr_tut_1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0" y="5500688"/>
            <a:ext cx="1785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8" name="Прямоугольник 25"/>
          <p:cNvSpPr>
            <a:spLocks noChangeArrowheads="1"/>
          </p:cNvSpPr>
          <p:nvPr/>
        </p:nvSpPr>
        <p:spPr bwMode="auto">
          <a:xfrm>
            <a:off x="3429000" y="6357938"/>
            <a:ext cx="177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11. Шов обметочный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429552" cy="1165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none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  <a:t>Вышивка бисером</a:t>
            </a:r>
            <a:br>
              <a:rPr lang="ru-RU" sz="6000" cap="none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</a:br>
            <a:endParaRPr lang="ru-RU" sz="6000" cap="none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50" y="5857875"/>
            <a:ext cx="1193800" cy="835025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Лариса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Николаевна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Денисова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Январь 2013</a:t>
            </a:r>
            <a:endParaRPr lang="ru-RU" sz="2400" b="1" i="1" dirty="0"/>
          </a:p>
        </p:txBody>
      </p:sp>
      <p:pic>
        <p:nvPicPr>
          <p:cNvPr id="43011" name="Picture 5" descr="http://businka-nn.ru/components/com_virtuemart/shop_image/product/L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285875"/>
            <a:ext cx="41624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28613"/>
            <a:ext cx="9626600" cy="5980113"/>
          </a:xfrm>
          <a:prstGeom prst="rect">
            <a:avLst/>
          </a:prstGeom>
          <a:noFill/>
        </p:spPr>
      </p:pic>
      <p:pic>
        <p:nvPicPr>
          <p:cNvPr id="16386" name="Picture 2" descr="http://vyshivka-krestikom.ru/img/vyshivka_biserom_kartiny/vyshivka_biserom_nabory_nitki_materia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500563"/>
            <a:ext cx="30956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4206875"/>
            <a:ext cx="4279900" cy="2097088"/>
          </a:xfrm>
          <a:prstGeom prst="rect">
            <a:avLst/>
          </a:prstGeom>
          <a:noFill/>
        </p:spPr>
      </p:pic>
      <p:pic>
        <p:nvPicPr>
          <p:cNvPr id="17410" name="Picture 2" descr="http://img1.liveinternet.ru/images/foto/b/3/277/3330277/f_18919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421481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sfart.ru/files/catalog/1238859486_Dbis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214688"/>
            <a:ext cx="40005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forum.remesla.by/forum/members/2474-elenabag-albums468-85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14313"/>
            <a:ext cx="40116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3"/>
            <a:ext cx="5214974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  <a:t>История бисера</a:t>
            </a:r>
            <a:r>
              <a:rPr lang="ru-RU" sz="2800" dirty="0">
                <a:latin typeface="Franklin Gothic Medium Cond" pitchFamily="34" charset="0"/>
              </a:rPr>
              <a:t/>
            </a:r>
            <a:br>
              <a:rPr lang="ru-RU" sz="2800" dirty="0">
                <a:latin typeface="Franklin Gothic Medium Cond" pitchFamily="34" charset="0"/>
              </a:rPr>
            </a:b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1071563"/>
            <a:ext cx="90011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/>
              <a:t>История бисера: в 1 веке до нашей эры люди научились варить стекло.</a:t>
            </a:r>
            <a:r>
              <a:rPr lang="ru-RU" sz="2800"/>
              <a:t> </a:t>
            </a:r>
            <a:r>
              <a:rPr lang="ru-RU" sz="2800" b="1"/>
              <a:t>Например, бусы из перламутра человечеству известны уже 6000 лет подряд.  Самым ранним производством бисер бусины для вышивки, считается Израильское и Алжирское. Развитие стеклоделия на Руси, надолго было прервано татаро-монгольскими нашествиями. В то время, когда иностранное производство декоративных объектов развивалось. Известно, что начиная с 13 века в Венеции секреты производства бисера оберегались на государственном уровне.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928813" y="55006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2625"/>
            <a:ext cx="4279900" cy="2097088"/>
          </a:xfrm>
          <a:prstGeom prst="rect">
            <a:avLst/>
          </a:prstGeom>
          <a:noFill/>
        </p:spPr>
      </p:pic>
      <p:pic>
        <p:nvPicPr>
          <p:cNvPr id="20482" name="Picture 2" descr="http://www.magic-beads.ru/articles/img_articles/robin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4357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img0.liveinternet.ru/images/attach/c/4/82/100/82100470_3149611_biser_a_2_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627438"/>
            <a:ext cx="364331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http://home-sweet.ru/wp-content/uploads/2009/08/2kc8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42875"/>
            <a:ext cx="3643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525" y="4638675"/>
            <a:ext cx="5011738" cy="2090738"/>
          </a:xfrm>
          <a:prstGeom prst="rect">
            <a:avLst/>
          </a:prstGeom>
          <a:noFill/>
        </p:spPr>
      </p:pic>
      <p:pic>
        <p:nvPicPr>
          <p:cNvPr id="21506" name="Picture 2" descr="http://magia-vishivki.com.ua/data/big/00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2875"/>
            <a:ext cx="4476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cs11233.userapi.com/v11233968/1123/XAzvhu07Hd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429000"/>
            <a:ext cx="4232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dimshop.ru/images/others/nova_sloboda/big/5049H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14313"/>
            <a:ext cx="41433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3"/>
            <a:ext cx="5214974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itchFamily="34" charset="0"/>
              </a:rPr>
              <a:t>История бисера</a:t>
            </a:r>
            <a:r>
              <a:rPr lang="ru-RU" sz="2800" dirty="0">
                <a:latin typeface="Franklin Gothic Medium Cond" pitchFamily="34" charset="0"/>
              </a:rPr>
              <a:t/>
            </a:r>
            <a:br>
              <a:rPr lang="ru-RU" sz="2800" dirty="0">
                <a:latin typeface="Franklin Gothic Medium Cond" pitchFamily="34" charset="0"/>
              </a:rPr>
            </a:b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1928813" y="55006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 </a:t>
            </a: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357188" y="928688"/>
            <a:ext cx="8429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Бисер - маленькие декоративные объекты с отверстиями. В разные исторические времена бисер выполнял различные функции:</a:t>
            </a:r>
          </a:p>
          <a:p>
            <a:r>
              <a:rPr lang="ru-RU" sz="2800" b="1"/>
              <a:t>- был амулетом от сглаза;</a:t>
            </a:r>
          </a:p>
          <a:p>
            <a:r>
              <a:rPr lang="ru-RU" sz="2800" b="1"/>
              <a:t>- играл роль денег;</a:t>
            </a:r>
          </a:p>
          <a:p>
            <a:r>
              <a:rPr lang="ru-RU" sz="2800" b="1"/>
              <a:t>- применялся древними шаманами в своих заклинаниях;</a:t>
            </a:r>
          </a:p>
        </p:txBody>
      </p:sp>
      <p:pic>
        <p:nvPicPr>
          <p:cNvPr id="22532" name="Рисунок 7" descr="Dichroiccl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9575" y="4524375"/>
            <a:ext cx="3200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2286000" y="1304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363" y="66675"/>
            <a:ext cx="5010150" cy="2090738"/>
          </a:xfrm>
          <a:prstGeom prst="rect">
            <a:avLst/>
          </a:prstGeom>
          <a:noFill/>
        </p:spPr>
      </p:pic>
      <p:pic>
        <p:nvPicPr>
          <p:cNvPr id="24578" name="Picture 6" descr="http://www.rukodelov.ru/shop/item12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214563"/>
            <a:ext cx="26606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magia-vishivki.com.ua/data/big/2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41179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imperiabisera.ru/image/cache/data/kartini%20biserom/large_k_bab-1280x1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4718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2701</TotalTime>
  <Words>366</Words>
  <Application>Microsoft Office PowerPoint</Application>
  <PresentationFormat>Экран (4:3)</PresentationFormat>
  <Paragraphs>89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Franklin Gothic Book</vt:lpstr>
      <vt:lpstr>Wingdings 2</vt:lpstr>
      <vt:lpstr>Calibri</vt:lpstr>
      <vt:lpstr>Times New Roman</vt:lpstr>
      <vt:lpstr>Franklin Gothic Heavy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Юбка с односторонними складками из-под кокетки</dc:title>
  <dc:creator>Лара</dc:creator>
  <cp:lastModifiedBy>Vladislav.Kulakov</cp:lastModifiedBy>
  <cp:revision>129</cp:revision>
  <dcterms:created xsi:type="dcterms:W3CDTF">2011-12-02T14:57:34Z</dcterms:created>
  <dcterms:modified xsi:type="dcterms:W3CDTF">2013-06-19T11:37:07Z</dcterms:modified>
</cp:coreProperties>
</file>