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69" r:id="rId2"/>
    <p:sldId id="256" r:id="rId3"/>
    <p:sldId id="267" r:id="rId4"/>
    <p:sldId id="264" r:id="rId5"/>
    <p:sldId id="260" r:id="rId6"/>
    <p:sldId id="268" r:id="rId7"/>
    <p:sldId id="258" r:id="rId8"/>
    <p:sldId id="261" r:id="rId9"/>
    <p:sldId id="262" r:id="rId10"/>
    <p:sldId id="265" r:id="rId11"/>
    <p:sldId id="25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2DFF-0578-4433-8CA5-2EEBF71C8F36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C98B-1A76-4E2E-B469-50A19861A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C98B-1A76-4E2E-B469-50A19861A84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58B33-38B8-4F8D-8F1C-7F717A63D32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96FC3-C462-472F-8EE4-01EFE4A9672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8CAE3-9830-4B96-A0C9-B6B9E8B47D3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292C9F-C18E-451B-B7BC-0ABFF901DB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>Влияние электромагнитного излучения сотовых телефонов на здоровье человека.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928934"/>
            <a:ext cx="7854696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ontent.foto.my.mail.ru/mail/rusya-vip/_blogs/i-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714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Резонансное воздействие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>
              <a:solidFill>
                <a:srgbClr val="00CC00"/>
              </a:solidFill>
            </a:endParaRPr>
          </a:p>
        </p:txBody>
      </p:sp>
      <p:sp>
        <p:nvSpPr>
          <p:cNvPr id="20483" name="Rectangle 3" descr="f_0007"/>
          <p:cNvSpPr>
            <a:spLocks noChangeArrowheads="1"/>
          </p:cNvSpPr>
          <p:nvPr/>
        </p:nvSpPr>
        <p:spPr bwMode="auto">
          <a:xfrm>
            <a:off x="990600" y="2438400"/>
            <a:ext cx="2286000" cy="1981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Oval 4" descr="Изображение 004"/>
          <p:cNvSpPr>
            <a:spLocks noChangeArrowheads="1"/>
          </p:cNvSpPr>
          <p:nvPr/>
        </p:nvSpPr>
        <p:spPr bwMode="auto">
          <a:xfrm rot="-5529953">
            <a:off x="5219700" y="2171700"/>
            <a:ext cx="3771900" cy="21717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5245100" y="1371600"/>
            <a:ext cx="774700" cy="3733800"/>
          </a:xfrm>
          <a:custGeom>
            <a:avLst/>
            <a:gdLst>
              <a:gd name="T0" fmla="*/ 698500 w 488"/>
              <a:gd name="T1" fmla="*/ 0 h 2352"/>
              <a:gd name="T2" fmla="*/ 12700 w 488"/>
              <a:gd name="T3" fmla="*/ 1676400 h 2352"/>
              <a:gd name="T4" fmla="*/ 774700 w 488"/>
              <a:gd name="T5" fmla="*/ 3733800 h 2352"/>
              <a:gd name="T6" fmla="*/ 0 60000 65536"/>
              <a:gd name="T7" fmla="*/ 0 60000 65536"/>
              <a:gd name="T8" fmla="*/ 0 60000 65536"/>
              <a:gd name="T9" fmla="*/ 0 w 488"/>
              <a:gd name="T10" fmla="*/ 0 h 2352"/>
              <a:gd name="T11" fmla="*/ 488 w 488"/>
              <a:gd name="T12" fmla="*/ 2352 h 2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2352">
                <a:moveTo>
                  <a:pt x="440" y="0"/>
                </a:moveTo>
                <a:cubicBezTo>
                  <a:pt x="220" y="332"/>
                  <a:pt x="0" y="664"/>
                  <a:pt x="8" y="1056"/>
                </a:cubicBezTo>
                <a:cubicBezTo>
                  <a:pt x="16" y="1448"/>
                  <a:pt x="252" y="1900"/>
                  <a:pt x="488" y="2352"/>
                </a:cubicBezTo>
              </a:path>
            </a:pathLst>
          </a:custGeom>
          <a:noFill/>
          <a:ln w="57150">
            <a:solidFill>
              <a:srgbClr val="D30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4546600" y="1219200"/>
            <a:ext cx="1016000" cy="3962400"/>
          </a:xfrm>
          <a:custGeom>
            <a:avLst/>
            <a:gdLst>
              <a:gd name="T0" fmla="*/ 1016000 w 640"/>
              <a:gd name="T1" fmla="*/ 0 h 2496"/>
              <a:gd name="T2" fmla="*/ 25400 w 640"/>
              <a:gd name="T3" fmla="*/ 1600200 h 2496"/>
              <a:gd name="T4" fmla="*/ 863600 w 640"/>
              <a:gd name="T5" fmla="*/ 3962400 h 2496"/>
              <a:gd name="T6" fmla="*/ 0 60000 65536"/>
              <a:gd name="T7" fmla="*/ 0 60000 65536"/>
              <a:gd name="T8" fmla="*/ 0 60000 65536"/>
              <a:gd name="T9" fmla="*/ 0 w 640"/>
              <a:gd name="T10" fmla="*/ 0 h 2496"/>
              <a:gd name="T11" fmla="*/ 640 w 640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2496">
                <a:moveTo>
                  <a:pt x="640" y="0"/>
                </a:moveTo>
                <a:cubicBezTo>
                  <a:pt x="336" y="296"/>
                  <a:pt x="32" y="592"/>
                  <a:pt x="16" y="1008"/>
                </a:cubicBezTo>
                <a:cubicBezTo>
                  <a:pt x="0" y="1424"/>
                  <a:pt x="272" y="1960"/>
                  <a:pt x="544" y="2496"/>
                </a:cubicBezTo>
              </a:path>
            </a:pathLst>
          </a:custGeom>
          <a:noFill/>
          <a:ln w="57150">
            <a:solidFill>
              <a:srgbClr val="D30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-150472">
            <a:off x="4000500" y="1295400"/>
            <a:ext cx="876300" cy="3886200"/>
          </a:xfrm>
          <a:custGeom>
            <a:avLst/>
            <a:gdLst>
              <a:gd name="T0" fmla="*/ 876300 w 552"/>
              <a:gd name="T1" fmla="*/ 0 h 2448"/>
              <a:gd name="T2" fmla="*/ 38100 w 552"/>
              <a:gd name="T3" fmla="*/ 1371600 h 2448"/>
              <a:gd name="T4" fmla="*/ 647700 w 552"/>
              <a:gd name="T5" fmla="*/ 3886200 h 2448"/>
              <a:gd name="T6" fmla="*/ 0 60000 65536"/>
              <a:gd name="T7" fmla="*/ 0 60000 65536"/>
              <a:gd name="T8" fmla="*/ 0 60000 65536"/>
              <a:gd name="T9" fmla="*/ 0 w 552"/>
              <a:gd name="T10" fmla="*/ 0 h 2448"/>
              <a:gd name="T11" fmla="*/ 552 w 552"/>
              <a:gd name="T12" fmla="*/ 2448 h 2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2448">
                <a:moveTo>
                  <a:pt x="552" y="0"/>
                </a:moveTo>
                <a:cubicBezTo>
                  <a:pt x="300" y="228"/>
                  <a:pt x="48" y="456"/>
                  <a:pt x="24" y="864"/>
                </a:cubicBezTo>
                <a:cubicBezTo>
                  <a:pt x="0" y="1272"/>
                  <a:pt x="204" y="1860"/>
                  <a:pt x="408" y="2448"/>
                </a:cubicBezTo>
              </a:path>
            </a:pathLst>
          </a:custGeom>
          <a:noFill/>
          <a:ln w="57150">
            <a:solidFill>
              <a:srgbClr val="D30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8662" y="5286388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помощью слабых ЭМП клеток, осуществляется межклеточное взаимодействие. Внешнее ЭМИ телефона </a:t>
            </a:r>
            <a:r>
              <a:rPr lang="ru-RU" dirty="0" err="1" smtClean="0"/>
              <a:t>дисинхронизирует</a:t>
            </a:r>
            <a:r>
              <a:rPr lang="ru-RU" dirty="0" smtClean="0"/>
              <a:t>, нарушает согласованную работу клеток.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4  -0.033 -0.06125  -0.027 -0.09986  C -0.024 -0.11318  -0.02 -0.12649  -0.014 -0.13714  C -0.01 -0.10652  0.004 -0.07856  0.025 -0.06125  C 0.025 -0.09853  0.041 -0.13448  0.068 -0.15046  C 0.077 -0.15712  0.087 -0.15978  0.097 -0.16111  C 0.082 -0.13847  0.074 -0.10652  0.077 -0.07323  C 0.099 -0.0972  0.13 -0.10252  0.157 -0.08521  C 0.166 -0.07989  0.175 -0.07057  0.181 -0.06125  C 0.158 -0.06391  0.134 -0.05193  0.117 -0.02796  C 0.144 -0.01997  0.167 0.00799  0.174 0.0466  C 0.176 0.05992  0.176 0.07323  0.174 0.08655  C 0.161 0.06125  0.139 0.04394  0.115 0.04128  C 0.127 0.07456  0.124 0.11584  0.106 0.14646  C 0.099 0.15712  0.091 0.16644  0.082 0.17176  C 0.089 0.14247  0.085 0.10918  0.072 0.08255  C 0.06 0.11584  0.034 0.13847  0.004 0.13847  C -0.007 0.13847  -0.017 0.13581  -0.026 0.13049  C -0.004 0.11983  0.013 0.09454  0.021 0.06391  C -0.007 0.0719  -0.036 0.05992  -0.055 0.02929  C -0.062 0.01731  -0.066 0.00533  -0.069 -0.00799  C -0.049 0.00932  -0.023 0.01198  0 0  Z" pathEditMode="relative" ptsTypes="">
                                      <p:cBhvr>
                                        <p:cTn id="4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0483" grpId="0" animBg="1"/>
      <p:bldP spid="20483" grpId="1" animBg="1"/>
      <p:bldP spid="20484" grpId="0" animBg="1"/>
      <p:bldP spid="20485" grpId="0" animBg="1"/>
      <p:bldP spid="20486" grpId="0" animBg="1"/>
      <p:bldP spid="20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Термическое воздействие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telefon.com.ua/upload/140509/detskiy%20telefon_%20(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730640" cy="357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здействие на человека электромагнитного поля от телефона, закрепленного у пояса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5429264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Излучение сотового телефона, в течении 30 минут приводит  к нагреванию тела на 1 градус. Повышение же температуры,  даже на десятые доли градуса может сильно  изменить состояние человека.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Соблюдайте правила электромагнитной безопасности!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7854696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7"/>
            <a:ext cx="3647436" cy="361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29718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Механизм действия электромагнитного излучения  сотового телефона на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здоровье человека.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www.izluchenie.net/images/p1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74295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065962" cy="10001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</a:rPr>
              <a:t>Магнитное поле Земли          Техногенное ЭМП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mega-mir.com/upload/iblock/b13/magnitnoe%20polusa%20zeml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irchleaf.ru/image/emi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851648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Источники электромагнитного излучения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854696" cy="857256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  естественные    </a:t>
            </a:r>
            <a:r>
              <a:rPr lang="ru-RU" dirty="0" smtClean="0"/>
              <a:t>           </a:t>
            </a:r>
            <a:r>
              <a:rPr lang="ru-RU" sz="3600" dirty="0" smtClean="0">
                <a:solidFill>
                  <a:schemeClr val="tx2"/>
                </a:solidFill>
              </a:rPr>
              <a:t>техногенные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www.movelife.ru/image/big/000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4357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bjectivebryansk.ru/core/files/p10604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714620"/>
            <a:ext cx="2428892" cy="31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017.radikal.ru/0710/14/7cf3fa9614b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14620"/>
            <a:ext cx="24288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ЭМП Земли, Солнце, Галактики, атмосферные разряды.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ЛЭП, радиостанции, электростанции, </a:t>
            </a:r>
          </a:p>
          <a:p>
            <a:r>
              <a:rPr lang="ru-RU" dirty="0" smtClean="0"/>
              <a:t>трансформаторные подстанции.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57912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D30729"/>
                </a:solidFill>
                <a:latin typeface="Arial"/>
                <a:cs typeface="Arial"/>
              </a:rPr>
              <a:t>Источники излучения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867400" y="1371600"/>
            <a:ext cx="1524000" cy="1295400"/>
          </a:xfrm>
          <a:prstGeom prst="line">
            <a:avLst/>
          </a:prstGeom>
          <a:noFill/>
          <a:ln w="76200">
            <a:solidFill>
              <a:srgbClr val="D307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572000" y="1219200"/>
            <a:ext cx="457200" cy="914400"/>
          </a:xfrm>
          <a:prstGeom prst="line">
            <a:avLst/>
          </a:prstGeom>
          <a:noFill/>
          <a:ln w="76200">
            <a:solidFill>
              <a:srgbClr val="D307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3200400" y="1219200"/>
            <a:ext cx="609600" cy="2895600"/>
          </a:xfrm>
          <a:prstGeom prst="line">
            <a:avLst/>
          </a:prstGeom>
          <a:noFill/>
          <a:ln w="76200">
            <a:solidFill>
              <a:srgbClr val="D307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676400" y="1295400"/>
            <a:ext cx="990600" cy="838200"/>
          </a:xfrm>
          <a:prstGeom prst="line">
            <a:avLst/>
          </a:prstGeom>
          <a:noFill/>
          <a:ln w="76200">
            <a:solidFill>
              <a:srgbClr val="D307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Rectangle 7" descr="Изображение"/>
          <p:cNvSpPr>
            <a:spLocks noChangeArrowheads="1"/>
          </p:cNvSpPr>
          <p:nvPr/>
        </p:nvSpPr>
        <p:spPr bwMode="auto">
          <a:xfrm>
            <a:off x="228600" y="2286000"/>
            <a:ext cx="2667000" cy="1905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8" descr="Изображение 001"/>
          <p:cNvSpPr>
            <a:spLocks noChangeArrowheads="1"/>
          </p:cNvSpPr>
          <p:nvPr/>
        </p:nvSpPr>
        <p:spPr bwMode="auto">
          <a:xfrm>
            <a:off x="1676400" y="4648200"/>
            <a:ext cx="2819400" cy="1905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9" descr="Изображение 003"/>
          <p:cNvSpPr>
            <a:spLocks noChangeArrowheads="1"/>
          </p:cNvSpPr>
          <p:nvPr/>
        </p:nvSpPr>
        <p:spPr bwMode="auto">
          <a:xfrm>
            <a:off x="4038600" y="2438400"/>
            <a:ext cx="2362200" cy="1905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 descr="Изображение 004"/>
          <p:cNvSpPr>
            <a:spLocks noChangeArrowheads="1"/>
          </p:cNvSpPr>
          <p:nvPr/>
        </p:nvSpPr>
        <p:spPr bwMode="auto">
          <a:xfrm rot="-5400000">
            <a:off x="6324600" y="3429000"/>
            <a:ext cx="2895600" cy="18288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857256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Мобильные аппараты представляют собой приемопередатчики, работающие в диапазоне от 450 – 1800 МГц. Тело человека поглощает до 98% излучаемой энергии.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ontent.foto.mail.ru/mail/jeka_yakovlev/_answers/i-9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5572164" cy="35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воздействия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/>
          <a:lstStyle/>
          <a:p>
            <a:r>
              <a:rPr lang="ru-RU" b="1" dirty="0" err="1" smtClean="0"/>
              <a:t>Мелатониновое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Туннелирующее.</a:t>
            </a:r>
            <a:endParaRPr lang="ru-RU" dirty="0" smtClean="0"/>
          </a:p>
          <a:p>
            <a:r>
              <a:rPr lang="ru-RU" b="1" dirty="0" smtClean="0"/>
              <a:t>Резонансное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Термическое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imgb" descr="http://www.3dnews.ru/_imgdata/img/2009/09/10/1395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3500438"/>
            <a:ext cx="4143403" cy="313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127158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accent1"/>
                </a:solidFill>
              </a:rPr>
              <a:t>Мелатониновое</a:t>
            </a:r>
            <a:r>
              <a:rPr lang="ru-RU" sz="4000" dirty="0" smtClean="0">
                <a:solidFill>
                  <a:schemeClr val="accent1"/>
                </a:solidFill>
              </a:rPr>
              <a:t> воздействие.</a:t>
            </a:r>
            <a:br>
              <a:rPr lang="ru-RU" sz="4000" dirty="0" smtClean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3714776" cy="341517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imgb" descr="http://i.ehow.com/images/GlobalPhoto/Articles/4793972/119768-main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3357586" cy="33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2928934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Электромагнитное поле обладает способностью подавлять выработку гормона мелатонина, ответственного за ход «биологических часов» – чередование сна и бодрствования.</a:t>
            </a:r>
            <a:endParaRPr lang="en-US" dirty="0" smtClean="0"/>
          </a:p>
          <a:p>
            <a:r>
              <a:rPr lang="ru-RU" dirty="0" smtClean="0"/>
              <a:t>Это влияет на сон, на эндокринную систему организма и ведет к различным заболеваниям.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127158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Туннелирующее воздействие.</a:t>
            </a:r>
            <a:br>
              <a:rPr lang="ru-RU" sz="4000" dirty="0" smtClean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5214974" cy="3214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2643182"/>
            <a:ext cx="3071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ЭМИ обладает туннелирующим эффектом на клетки головного мозга. В стенках клетки образуются поры, благодаря чему открывается доступ в мозг токсинам. Нарушаются функции клетки.</a:t>
            </a:r>
            <a:endParaRPr lang="ru-RU" dirty="0"/>
          </a:p>
        </p:txBody>
      </p:sp>
      <p:pic>
        <p:nvPicPr>
          <p:cNvPr id="11" name="Рисунок 10" descr="http://www.3dnews.ru/_imgdata/img/2008/09/01/939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5143536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</TotalTime>
  <Words>221</Words>
  <Application>Microsoft Office PowerPoint</Application>
  <PresentationFormat>Экран (4:3)</PresentationFormat>
  <Paragraphs>28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Влияние электромагнитного излучения сотовых телефонов на здоровье человека. </vt:lpstr>
      <vt:lpstr>Механизм действия электромагнитного излучения  сотового телефона на здоровье человека.</vt:lpstr>
      <vt:lpstr>Магнитное поле Земли          Техногенное ЭМП</vt:lpstr>
      <vt:lpstr>Источники электромагнитного излучения</vt:lpstr>
      <vt:lpstr>Слайд 5</vt:lpstr>
      <vt:lpstr>Слайд 6</vt:lpstr>
      <vt:lpstr>Виды воздействия</vt:lpstr>
      <vt:lpstr>Мелатониновое воздействие. </vt:lpstr>
      <vt:lpstr>Туннелирующее воздействие. </vt:lpstr>
      <vt:lpstr> Резонансное воздействие. </vt:lpstr>
      <vt:lpstr>Термическое воздействие.</vt:lpstr>
      <vt:lpstr>Соблюдайте правила электромагнитной безопасности!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2010-04-05T17:23:43Z</dcterms:created>
  <dcterms:modified xsi:type="dcterms:W3CDTF">2010-04-25T15:53:16Z</dcterms:modified>
</cp:coreProperties>
</file>