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embeddedFontLst>
    <p:embeddedFont>
      <p:font typeface="Wingdings 2" pitchFamily="18" charset="2"/>
      <p:regular r:id="rId30"/>
    </p:embeddedFont>
    <p:embeddedFont>
      <p:font typeface="Cambria" pitchFamily="18" charset="0"/>
      <p:regular r:id="rId31"/>
      <p:bold r:id="rId32"/>
      <p:italic r:id="rId33"/>
      <p:boldItalic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Rockwell" pitchFamily="18" charset="0"/>
      <p:regular r:id="rId39"/>
      <p:bold r:id="rId40"/>
      <p:italic r:id="rId41"/>
      <p:boldItalic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78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7C350-193E-4B78-AA3D-7A4F38D62216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92680-D49C-45C6-BA68-DB551CBD82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03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92680-D49C-45C6-BA68-DB551CBD828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25.07.2013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5498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Матрицы</a:t>
            </a:r>
            <a:endParaRPr lang="ru-RU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886200"/>
            <a:ext cx="3782224" cy="175260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Старший преподаватель Липецкого филиала РАНХ и ГС</a:t>
            </a:r>
          </a:p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Дьякова Лариса Александровна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матриц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том случае, когда количество строк матрицы равняется количеству ее столбцов, матрица называется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квадратной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929066"/>
            <a:ext cx="550072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815219"/>
          </a:xfrm>
        </p:spPr>
        <p:txBody>
          <a:bodyPr/>
          <a:lstStyle/>
          <a:p>
            <a:r>
              <a:rPr lang="ru-RU" dirty="0" smtClean="0"/>
              <a:t>Матрица, которая содержит только одну строчку или один столбец называется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вектором</a:t>
            </a:r>
            <a:r>
              <a:rPr lang="ru-RU" dirty="0" smtClean="0"/>
              <a:t>. В таких матрицах можно выделить вектор-строку и вектор-столбец.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schoolmathematics.ru/wp-content/uploads/2010/12/53-300x103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071942"/>
            <a:ext cx="571504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58227"/>
          </a:xfrm>
        </p:spPr>
        <p:txBody>
          <a:bodyPr>
            <a:normAutofit/>
          </a:bodyPr>
          <a:lstStyle/>
          <a:p>
            <a:r>
              <a:rPr lang="ru-RU" dirty="0" smtClean="0"/>
              <a:t>Квадратная матрица, у которой в главной диагонали стоят ненулевые элементы, а все остальные - это нули называется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диагональная матрица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Если ненулевые элементы равны только единицам, то это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единичная матрица</a:t>
            </a:r>
            <a:r>
              <a:rPr lang="ru-RU" dirty="0" smtClean="0"/>
              <a:t>, она всегда обозначается буквой Е.</a:t>
            </a:r>
          </a:p>
          <a:p>
            <a:endParaRPr lang="ru-RU" dirty="0"/>
          </a:p>
        </p:txBody>
      </p:sp>
      <p:pic>
        <p:nvPicPr>
          <p:cNvPr id="4" name="Рисунок 3" descr="http://schoolmathematics.ru/wp-content/uploads/2010/12/54-300x112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071942"/>
            <a:ext cx="450059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8678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Если все элементы матрицы нули, то это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нулевая матрица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Если  в данной матрице поменять строки и столбцы местами, то получится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транспонированная матрица </a:t>
            </a:r>
            <a:r>
              <a:rPr lang="ru-RU" dirty="0" smtClean="0"/>
              <a:t>данной. Например, дана матрица М, каждую строчку этой матрицы перенесем в соответствующий столбец матрицы, стоящей на рисунке рядом. Вторая матрица - это транспонированная матрица матрицы М.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http://schoolmathematics.ru/wp-content/uploads/2010/12/56-300x122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5214950"/>
            <a:ext cx="364333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81521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Магический квадрат</a:t>
            </a:r>
            <a:r>
              <a:rPr lang="ru-RU" sz="3600" dirty="0" smtClean="0"/>
              <a:t>,</a:t>
            </a:r>
            <a:r>
              <a:rPr lang="ru-RU" sz="3600" b="1" dirty="0" smtClean="0"/>
              <a:t> </a:t>
            </a:r>
            <a:r>
              <a:rPr lang="ru-RU" sz="3600" dirty="0" smtClean="0"/>
              <a:t>квадратная таблица из целых чисел, в которой суммы чисел вдоль любой строки, любого столбца и любой из двух главных диагоналей равны одному и тому же числу. </a:t>
            </a:r>
            <a:endParaRPr lang="ru-RU" sz="36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Магический квадрат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квадрат А.Дюрера </a:t>
            </a:r>
          </a:p>
          <a:p>
            <a:endParaRPr lang="ru-RU" dirty="0"/>
          </a:p>
        </p:txBody>
      </p:sp>
      <p:pic>
        <p:nvPicPr>
          <p:cNvPr id="5" name="Рисунок 4" descr="magic-squ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428868"/>
            <a:ext cx="5143536" cy="392909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ещё применяются матрицы?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физике</a:t>
            </a:r>
          </a:p>
          <a:p>
            <a:r>
              <a:rPr lang="ru-RU" dirty="0" smtClean="0"/>
              <a:t>В программировании</a:t>
            </a:r>
          </a:p>
          <a:p>
            <a:r>
              <a:rPr lang="ru-RU" dirty="0" smtClean="0"/>
              <a:t>В технике</a:t>
            </a:r>
          </a:p>
          <a:p>
            <a:r>
              <a:rPr lang="ru-RU" dirty="0" smtClean="0"/>
              <a:t>В психологии</a:t>
            </a:r>
          </a:p>
          <a:p>
            <a:r>
              <a:rPr lang="ru-RU" dirty="0" smtClean="0"/>
              <a:t>В биологии</a:t>
            </a:r>
          </a:p>
          <a:p>
            <a:r>
              <a:rPr lang="ru-RU" dirty="0" smtClean="0"/>
              <a:t>В химии</a:t>
            </a:r>
          </a:p>
          <a:p>
            <a:r>
              <a:rPr lang="ru-RU" dirty="0" smtClean="0"/>
              <a:t>В маркетинге …</a:t>
            </a:r>
            <a:endParaRPr lang="ru-RU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бракосочетаний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7643865" cy="50006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214290"/>
            <a:ext cx="8143932" cy="64294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Правила бракосочетания характеризуются следующими аксиомами:</a:t>
            </a:r>
          </a:p>
          <a:p>
            <a:r>
              <a:rPr lang="ru-RU" dirty="0" smtClean="0"/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Аксиома 1: </a:t>
            </a:r>
            <a:r>
              <a:rPr lang="ru-RU" dirty="0" smtClean="0">
                <a:solidFill>
                  <a:schemeClr val="bg1"/>
                </a:solidFill>
              </a:rPr>
              <a:t>каждому члену общества приписывается определенный брачный тип.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Аксиома 2: </a:t>
            </a:r>
            <a:r>
              <a:rPr lang="ru-RU" dirty="0" smtClean="0">
                <a:solidFill>
                  <a:schemeClr val="bg1"/>
                </a:solidFill>
              </a:rPr>
              <a:t>двум индивидуумам разрешается вступать в брак тогда и только тогда, когда они принадлежат к одному и тому же брачному типу.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Аксиома 3:</a:t>
            </a:r>
            <a:r>
              <a:rPr lang="ru-RU" dirty="0" smtClean="0">
                <a:solidFill>
                  <a:schemeClr val="bg1"/>
                </a:solidFill>
              </a:rPr>
              <a:t> тип индивидуума определяется полом индивидуума и типом его родителей.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Аксиома 4:</a:t>
            </a:r>
            <a:r>
              <a:rPr lang="ru-RU" dirty="0" smtClean="0">
                <a:solidFill>
                  <a:schemeClr val="bg1"/>
                </a:solidFill>
              </a:rPr>
              <a:t> два мальчика (или две девочки), родители которых принадлежат к разным типам, сами принадлежат к разным типам.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Аксиома 5: </a:t>
            </a:r>
            <a:r>
              <a:rPr lang="ru-RU" dirty="0" smtClean="0">
                <a:solidFill>
                  <a:schemeClr val="bg1"/>
                </a:solidFill>
              </a:rPr>
              <a:t>правила, разрешающие или не разрешающие или не разрешающие мужчине вступить в брак со своей родственницей, зависят только от вида родства.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Аксиома 6:</a:t>
            </a:r>
            <a:r>
              <a:rPr lang="ru-RU" dirty="0" smtClean="0">
                <a:solidFill>
                  <a:schemeClr val="bg1"/>
                </a:solidFill>
              </a:rPr>
              <a:t> в частности, мужчине не разрешается жениться на своей сестре.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Аксиома 7:</a:t>
            </a:r>
            <a:r>
              <a:rPr lang="ru-RU" dirty="0" smtClean="0">
                <a:solidFill>
                  <a:schemeClr val="bg1"/>
                </a:solidFill>
              </a:rPr>
              <a:t> для любых двух индивидуумов можно указать таких их потомков, которым разрешается вступать в брак.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57166"/>
            <a:ext cx="742955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00034" y="4714884"/>
            <a:ext cx="7786742" cy="1785950"/>
          </a:xfrm>
          <a:prstGeom prst="roundRect">
            <a:avLst/>
          </a:prstGeom>
          <a:effectLst>
            <a:outerShdw blurRad="50800" dist="38100" dir="5400000" rotWithShape="0">
              <a:srgbClr val="000000">
                <a:alpha val="43137"/>
              </a:srgbClr>
            </a:outerShdw>
            <a:softEdge rad="6350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Из аксиом следует, что нужно задать зависимость между типом родителей и типами сыновей и дочерей.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Где мы встречаемся с понятием «матрица»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математике матрицей называется система элементов, имеющая вид прямоугольной таблицы;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программировании матрица - это двумерный массив;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электронике - набор проводников, которые можно замкнуть в точках их пересечений;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покерные фишки также имеют непосредственное отношение к матрице. 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357166"/>
            <a:ext cx="8429684" cy="1428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Для установления отношения родства пользовались следующими обозначениями:</a:t>
            </a:r>
          </a:p>
          <a:p>
            <a:pPr algn="ctr"/>
            <a:endParaRPr lang="ru-RU" dirty="0"/>
          </a:p>
        </p:txBody>
      </p:sp>
      <p:grpSp>
        <p:nvGrpSpPr>
          <p:cNvPr id="35842" name="Группа 16"/>
          <p:cNvGrpSpPr>
            <a:grpSpLocks/>
          </p:cNvGrpSpPr>
          <p:nvPr/>
        </p:nvGrpSpPr>
        <p:grpSpPr bwMode="auto">
          <a:xfrm>
            <a:off x="1071538" y="2500306"/>
            <a:ext cx="6000792" cy="3902075"/>
            <a:chOff x="0" y="0"/>
            <a:chExt cx="6298" cy="6146"/>
          </a:xfrm>
        </p:grpSpPr>
        <p:sp>
          <p:nvSpPr>
            <p:cNvPr id="17" name="Равнобедренный треугольник 3"/>
            <p:cNvSpPr>
              <a:spLocks noChangeArrowheads="1"/>
            </p:cNvSpPr>
            <p:nvPr/>
          </p:nvSpPr>
          <p:spPr bwMode="auto">
            <a:xfrm>
              <a:off x="113" y="0"/>
              <a:ext cx="1098" cy="898"/>
            </a:xfrm>
            <a:prstGeom prst="triangle">
              <a:avLst>
                <a:gd name="adj" fmla="val 50000"/>
              </a:avLst>
            </a:prstGeom>
            <a:solidFill>
              <a:srgbClr val="4F81BD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462" y="111"/>
              <a:ext cx="4499" cy="9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– мужчина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9" name="Овал 5"/>
            <p:cNvSpPr>
              <a:spLocks noChangeArrowheads="1"/>
            </p:cNvSpPr>
            <p:nvPr/>
          </p:nvSpPr>
          <p:spPr bwMode="auto">
            <a:xfrm>
              <a:off x="226" y="1350"/>
              <a:ext cx="898" cy="898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575" y="1461"/>
              <a:ext cx="4723" cy="10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– женщина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1" name="Прямая соединительная линия 7"/>
            <p:cNvSpPr>
              <a:spLocks noChangeShapeType="1"/>
            </p:cNvSpPr>
            <p:nvPr/>
          </p:nvSpPr>
          <p:spPr bwMode="auto">
            <a:xfrm flipH="1">
              <a:off x="675" y="3938"/>
              <a:ext cx="0" cy="1126"/>
            </a:xfrm>
            <a:prstGeom prst="line">
              <a:avLst/>
            </a:prstGeom>
            <a:noFill/>
            <a:ln w="76320">
              <a:solidFill>
                <a:srgbClr val="4A7EB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Равно 8"/>
            <p:cNvSpPr>
              <a:spLocks noChangeArrowheads="1"/>
            </p:cNvSpPr>
            <p:nvPr/>
          </p:nvSpPr>
          <p:spPr bwMode="auto">
            <a:xfrm>
              <a:off x="226" y="2925"/>
              <a:ext cx="898" cy="560"/>
            </a:xfrm>
            <a:custGeom>
              <a:avLst/>
              <a:gdLst>
                <a:gd name="T0" fmla="*/ 119 w 571504"/>
                <a:gd name="T1" fmla="*/ 115 h 357190"/>
                <a:gd name="T2" fmla="*/ 779 w 571504"/>
                <a:gd name="T3" fmla="*/ 115 h 357190"/>
                <a:gd name="T4" fmla="*/ 779 w 571504"/>
                <a:gd name="T5" fmla="*/ 247 h 357190"/>
                <a:gd name="T6" fmla="*/ 119 w 571504"/>
                <a:gd name="T7" fmla="*/ 247 h 357190"/>
                <a:gd name="T8" fmla="*/ 119 w 571504"/>
                <a:gd name="T9" fmla="*/ 115 h 357190"/>
                <a:gd name="T10" fmla="*/ 119 w 571504"/>
                <a:gd name="T11" fmla="*/ 313 h 357190"/>
                <a:gd name="T12" fmla="*/ 779 w 571504"/>
                <a:gd name="T13" fmla="*/ 313 h 357190"/>
                <a:gd name="T14" fmla="*/ 779 w 571504"/>
                <a:gd name="T15" fmla="*/ 445 h 357190"/>
                <a:gd name="T16" fmla="*/ 119 w 571504"/>
                <a:gd name="T17" fmla="*/ 445 h 357190"/>
                <a:gd name="T18" fmla="*/ 119 w 571504"/>
                <a:gd name="T19" fmla="*/ 313 h 357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1504"/>
                <a:gd name="T31" fmla="*/ 0 h 357190"/>
                <a:gd name="T32" fmla="*/ 571504 w 571504"/>
                <a:gd name="T33" fmla="*/ 357190 h 357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1504" h="357190">
                  <a:moveTo>
                    <a:pt x="75753" y="73581"/>
                  </a:moveTo>
                  <a:lnTo>
                    <a:pt x="495751" y="73581"/>
                  </a:lnTo>
                  <a:lnTo>
                    <a:pt x="495751" y="157592"/>
                  </a:lnTo>
                  <a:lnTo>
                    <a:pt x="75753" y="157592"/>
                  </a:lnTo>
                  <a:lnTo>
                    <a:pt x="75753" y="73581"/>
                  </a:lnTo>
                  <a:close/>
                  <a:moveTo>
                    <a:pt x="75753" y="199598"/>
                  </a:moveTo>
                  <a:lnTo>
                    <a:pt x="495751" y="199598"/>
                  </a:lnTo>
                  <a:lnTo>
                    <a:pt x="495751" y="283609"/>
                  </a:lnTo>
                  <a:lnTo>
                    <a:pt x="75753" y="283609"/>
                  </a:lnTo>
                  <a:lnTo>
                    <a:pt x="75753" y="199598"/>
                  </a:lnTo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85D8A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Прямая соединительная линия 9"/>
            <p:cNvSpPr>
              <a:spLocks noChangeShapeType="1"/>
            </p:cNvSpPr>
            <p:nvPr/>
          </p:nvSpPr>
          <p:spPr bwMode="auto">
            <a:xfrm flipH="1" flipV="1">
              <a:off x="0" y="5625"/>
              <a:ext cx="1123" cy="0"/>
            </a:xfrm>
            <a:prstGeom prst="line">
              <a:avLst/>
            </a:prstGeom>
            <a:noFill/>
            <a:ln w="76320">
              <a:solidFill>
                <a:srgbClr val="4A7EB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575" y="2812"/>
              <a:ext cx="3823" cy="9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– брак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1688" y="4162"/>
              <a:ext cx="2023" cy="5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– потомок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1575" y="5175"/>
              <a:ext cx="4648" cy="9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– братья, сестры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1538" y="357166"/>
            <a:ext cx="7072362" cy="1428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Вот примеры видов отношений между братьями и сёстрами:</a:t>
            </a:r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36866" name="Группа 157"/>
          <p:cNvGrpSpPr>
            <a:grpSpLocks/>
          </p:cNvGrpSpPr>
          <p:nvPr/>
        </p:nvGrpSpPr>
        <p:grpSpPr bwMode="auto">
          <a:xfrm>
            <a:off x="642910" y="2071678"/>
            <a:ext cx="7929618" cy="4286280"/>
            <a:chOff x="-1120" y="433"/>
            <a:chExt cx="11341" cy="8931"/>
          </a:xfrm>
        </p:grpSpPr>
        <p:grpSp>
          <p:nvGrpSpPr>
            <p:cNvPr id="158" name="Группа 2"/>
            <p:cNvGrpSpPr>
              <a:grpSpLocks/>
            </p:cNvGrpSpPr>
            <p:nvPr/>
          </p:nvGrpSpPr>
          <p:grpSpPr bwMode="auto">
            <a:xfrm>
              <a:off x="-1120" y="433"/>
              <a:ext cx="3353" cy="3756"/>
              <a:chOff x="-1120" y="433"/>
              <a:chExt cx="3353" cy="3756"/>
            </a:xfrm>
          </p:grpSpPr>
          <p:sp>
            <p:nvSpPr>
              <p:cNvPr id="159" name="Равнобедренный треугольник 53"/>
              <p:cNvSpPr>
                <a:spLocks noChangeArrowheads="1"/>
              </p:cNvSpPr>
              <p:nvPr/>
            </p:nvSpPr>
            <p:spPr bwMode="auto">
              <a:xfrm>
                <a:off x="-782" y="433"/>
                <a:ext cx="878" cy="718"/>
              </a:xfrm>
              <a:prstGeom prst="triangle">
                <a:avLst>
                  <a:gd name="adj" fmla="val 50000"/>
                </a:avLst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Овал 54"/>
              <p:cNvSpPr>
                <a:spLocks noChangeArrowheads="1"/>
              </p:cNvSpPr>
              <p:nvPr/>
            </p:nvSpPr>
            <p:spPr bwMode="auto">
              <a:xfrm>
                <a:off x="1243" y="433"/>
                <a:ext cx="718" cy="718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Прямая соединительная линия 55"/>
              <p:cNvSpPr>
                <a:spLocks noChangeShapeType="1"/>
              </p:cNvSpPr>
              <p:nvPr/>
            </p:nvSpPr>
            <p:spPr bwMode="auto">
              <a:xfrm>
                <a:off x="-669" y="2908"/>
                <a:ext cx="0" cy="537"/>
              </a:xfrm>
              <a:prstGeom prst="line">
                <a:avLst/>
              </a:prstGeom>
              <a:noFill/>
              <a:ln w="76320">
                <a:solidFill>
                  <a:srgbClr val="4A7EB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Равнобедренный треугольник 56"/>
              <p:cNvSpPr>
                <a:spLocks noChangeArrowheads="1"/>
              </p:cNvSpPr>
              <p:nvPr/>
            </p:nvSpPr>
            <p:spPr bwMode="auto">
              <a:xfrm>
                <a:off x="-1120" y="2121"/>
                <a:ext cx="878" cy="718"/>
              </a:xfrm>
              <a:prstGeom prst="triangle">
                <a:avLst>
                  <a:gd name="adj" fmla="val 50000"/>
                </a:avLst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Равнобедренный треугольник 57"/>
              <p:cNvSpPr>
                <a:spLocks noChangeArrowheads="1"/>
              </p:cNvSpPr>
              <p:nvPr/>
            </p:nvSpPr>
            <p:spPr bwMode="auto">
              <a:xfrm>
                <a:off x="1355" y="2121"/>
                <a:ext cx="878" cy="718"/>
              </a:xfrm>
              <a:prstGeom prst="triangle">
                <a:avLst>
                  <a:gd name="adj" fmla="val 50000"/>
                </a:avLst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Прямая соединительная линия 58"/>
              <p:cNvSpPr>
                <a:spLocks noChangeShapeType="1"/>
              </p:cNvSpPr>
              <p:nvPr/>
            </p:nvSpPr>
            <p:spPr bwMode="auto">
              <a:xfrm>
                <a:off x="1805" y="2908"/>
                <a:ext cx="0" cy="537"/>
              </a:xfrm>
              <a:prstGeom prst="line">
                <a:avLst/>
              </a:prstGeom>
              <a:noFill/>
              <a:ln w="76320">
                <a:solidFill>
                  <a:srgbClr val="4A7EB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Равнобедренный треугольник 59"/>
              <p:cNvSpPr>
                <a:spLocks noChangeArrowheads="1"/>
              </p:cNvSpPr>
              <p:nvPr/>
            </p:nvSpPr>
            <p:spPr bwMode="auto">
              <a:xfrm>
                <a:off x="-1120" y="3471"/>
                <a:ext cx="878" cy="718"/>
              </a:xfrm>
              <a:prstGeom prst="triangle">
                <a:avLst>
                  <a:gd name="adj" fmla="val 50000"/>
                </a:avLst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Овал 60"/>
              <p:cNvSpPr>
                <a:spLocks noChangeArrowheads="1"/>
              </p:cNvSpPr>
              <p:nvPr/>
            </p:nvSpPr>
            <p:spPr bwMode="auto">
              <a:xfrm>
                <a:off x="1468" y="3471"/>
                <a:ext cx="718" cy="718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67" name="Группа 61"/>
              <p:cNvGrpSpPr>
                <a:grpSpLocks/>
              </p:cNvGrpSpPr>
              <p:nvPr/>
            </p:nvGrpSpPr>
            <p:grpSpPr bwMode="auto">
              <a:xfrm>
                <a:off x="-670" y="545"/>
                <a:ext cx="2476" cy="1573"/>
                <a:chOff x="-670" y="545"/>
                <a:chExt cx="2476" cy="1573"/>
              </a:xfrm>
            </p:grpSpPr>
            <p:sp>
              <p:nvSpPr>
                <p:cNvPr id="168" name="Прямая соединительная линия 62"/>
                <p:cNvSpPr>
                  <a:spLocks noChangeShapeType="1"/>
                </p:cNvSpPr>
                <p:nvPr/>
              </p:nvSpPr>
              <p:spPr bwMode="auto">
                <a:xfrm flipH="1">
                  <a:off x="680" y="882"/>
                  <a:ext cx="0" cy="721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9" name="Прямая соединительная линия 63"/>
                <p:cNvSpPr>
                  <a:spLocks noChangeShapeType="1"/>
                </p:cNvSpPr>
                <p:nvPr/>
              </p:nvSpPr>
              <p:spPr bwMode="auto">
                <a:xfrm flipH="1" flipV="1">
                  <a:off x="-670" y="1557"/>
                  <a:ext cx="2444" cy="0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0" name="Прямая соединительная линия 64"/>
                <p:cNvSpPr>
                  <a:spLocks noChangeShapeType="1"/>
                </p:cNvSpPr>
                <p:nvPr/>
              </p:nvSpPr>
              <p:spPr bwMode="auto">
                <a:xfrm>
                  <a:off x="-669" y="1558"/>
                  <a:ext cx="0" cy="537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1" name="Равно 65"/>
                <p:cNvSpPr>
                  <a:spLocks noChangeArrowheads="1"/>
                </p:cNvSpPr>
                <p:nvPr/>
              </p:nvSpPr>
              <p:spPr bwMode="auto">
                <a:xfrm>
                  <a:off x="231" y="545"/>
                  <a:ext cx="898" cy="560"/>
                </a:xfrm>
                <a:custGeom>
                  <a:avLst/>
                  <a:gdLst>
                    <a:gd name="T0" fmla="*/ 119 w 571504"/>
                    <a:gd name="T1" fmla="*/ 115 h 357190"/>
                    <a:gd name="T2" fmla="*/ 779 w 571504"/>
                    <a:gd name="T3" fmla="*/ 115 h 357190"/>
                    <a:gd name="T4" fmla="*/ 779 w 571504"/>
                    <a:gd name="T5" fmla="*/ 247 h 357190"/>
                    <a:gd name="T6" fmla="*/ 119 w 571504"/>
                    <a:gd name="T7" fmla="*/ 247 h 357190"/>
                    <a:gd name="T8" fmla="*/ 119 w 571504"/>
                    <a:gd name="T9" fmla="*/ 115 h 357190"/>
                    <a:gd name="T10" fmla="*/ 119 w 571504"/>
                    <a:gd name="T11" fmla="*/ 313 h 357190"/>
                    <a:gd name="T12" fmla="*/ 779 w 571504"/>
                    <a:gd name="T13" fmla="*/ 313 h 357190"/>
                    <a:gd name="T14" fmla="*/ 779 w 571504"/>
                    <a:gd name="T15" fmla="*/ 445 h 357190"/>
                    <a:gd name="T16" fmla="*/ 119 w 571504"/>
                    <a:gd name="T17" fmla="*/ 445 h 357190"/>
                    <a:gd name="T18" fmla="*/ 119 w 571504"/>
                    <a:gd name="T19" fmla="*/ 313 h 3571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71504"/>
                    <a:gd name="T31" fmla="*/ 0 h 357190"/>
                    <a:gd name="T32" fmla="*/ 571504 w 571504"/>
                    <a:gd name="T33" fmla="*/ 357190 h 3571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71504" h="357190">
                      <a:moveTo>
                        <a:pt x="75753" y="73581"/>
                      </a:moveTo>
                      <a:lnTo>
                        <a:pt x="495751" y="73581"/>
                      </a:lnTo>
                      <a:lnTo>
                        <a:pt x="495751" y="157592"/>
                      </a:lnTo>
                      <a:lnTo>
                        <a:pt x="75753" y="157592"/>
                      </a:lnTo>
                      <a:lnTo>
                        <a:pt x="75753" y="73581"/>
                      </a:lnTo>
                      <a:close/>
                      <a:moveTo>
                        <a:pt x="75753" y="199598"/>
                      </a:moveTo>
                      <a:lnTo>
                        <a:pt x="495751" y="199598"/>
                      </a:lnTo>
                      <a:lnTo>
                        <a:pt x="495751" y="283609"/>
                      </a:lnTo>
                      <a:lnTo>
                        <a:pt x="75753" y="283609"/>
                      </a:lnTo>
                      <a:lnTo>
                        <a:pt x="75753" y="19959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25560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2" name="Прямая соединительная линия 66"/>
                <p:cNvSpPr>
                  <a:spLocks noChangeShapeType="1"/>
                </p:cNvSpPr>
                <p:nvPr/>
              </p:nvSpPr>
              <p:spPr bwMode="auto">
                <a:xfrm flipH="1">
                  <a:off x="1806" y="1558"/>
                  <a:ext cx="0" cy="560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73" name="Группа 3"/>
            <p:cNvGrpSpPr>
              <a:grpSpLocks/>
            </p:cNvGrpSpPr>
            <p:nvPr/>
          </p:nvGrpSpPr>
          <p:grpSpPr bwMode="auto">
            <a:xfrm>
              <a:off x="-1120" y="5608"/>
              <a:ext cx="3305" cy="3756"/>
              <a:chOff x="-1120" y="5608"/>
              <a:chExt cx="3305" cy="3756"/>
            </a:xfrm>
          </p:grpSpPr>
          <p:sp>
            <p:nvSpPr>
              <p:cNvPr id="174" name="Равнобедренный треугольник 39"/>
              <p:cNvSpPr>
                <a:spLocks noChangeArrowheads="1"/>
              </p:cNvSpPr>
              <p:nvPr/>
            </p:nvSpPr>
            <p:spPr bwMode="auto">
              <a:xfrm>
                <a:off x="-782" y="5608"/>
                <a:ext cx="878" cy="718"/>
              </a:xfrm>
              <a:prstGeom prst="triangle">
                <a:avLst>
                  <a:gd name="adj" fmla="val 50000"/>
                </a:avLst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Овал 40"/>
              <p:cNvSpPr>
                <a:spLocks noChangeArrowheads="1"/>
              </p:cNvSpPr>
              <p:nvPr/>
            </p:nvSpPr>
            <p:spPr bwMode="auto">
              <a:xfrm>
                <a:off x="1242" y="5608"/>
                <a:ext cx="718" cy="718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Прямая соединительная линия 41"/>
              <p:cNvSpPr>
                <a:spLocks noChangeShapeType="1"/>
              </p:cNvSpPr>
              <p:nvPr/>
            </p:nvSpPr>
            <p:spPr bwMode="auto">
              <a:xfrm>
                <a:off x="-669" y="8083"/>
                <a:ext cx="0" cy="537"/>
              </a:xfrm>
              <a:prstGeom prst="line">
                <a:avLst/>
              </a:prstGeom>
              <a:noFill/>
              <a:ln w="76320">
                <a:solidFill>
                  <a:srgbClr val="4A7EB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Равнобедренный треугольник 42"/>
              <p:cNvSpPr>
                <a:spLocks noChangeArrowheads="1"/>
              </p:cNvSpPr>
              <p:nvPr/>
            </p:nvSpPr>
            <p:spPr bwMode="auto">
              <a:xfrm>
                <a:off x="-1120" y="7296"/>
                <a:ext cx="878" cy="718"/>
              </a:xfrm>
              <a:prstGeom prst="triangle">
                <a:avLst>
                  <a:gd name="adj" fmla="val 50000"/>
                </a:avLst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Прямая соединительная линия 43"/>
              <p:cNvSpPr>
                <a:spLocks noChangeShapeType="1"/>
              </p:cNvSpPr>
              <p:nvPr/>
            </p:nvSpPr>
            <p:spPr bwMode="auto">
              <a:xfrm>
                <a:off x="1805" y="8083"/>
                <a:ext cx="0" cy="537"/>
              </a:xfrm>
              <a:prstGeom prst="line">
                <a:avLst/>
              </a:prstGeom>
              <a:noFill/>
              <a:ln w="76320">
                <a:solidFill>
                  <a:srgbClr val="4A7EB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Равнобедренный треугольник 44"/>
              <p:cNvSpPr>
                <a:spLocks noChangeArrowheads="1"/>
              </p:cNvSpPr>
              <p:nvPr/>
            </p:nvSpPr>
            <p:spPr bwMode="auto">
              <a:xfrm>
                <a:off x="-1120" y="8646"/>
                <a:ext cx="878" cy="718"/>
              </a:xfrm>
              <a:prstGeom prst="triangle">
                <a:avLst>
                  <a:gd name="adj" fmla="val 50000"/>
                </a:avLst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Овал 45"/>
              <p:cNvSpPr>
                <a:spLocks noChangeArrowheads="1"/>
              </p:cNvSpPr>
              <p:nvPr/>
            </p:nvSpPr>
            <p:spPr bwMode="auto">
              <a:xfrm>
                <a:off x="1467" y="8646"/>
                <a:ext cx="718" cy="718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81" name="Группа 46"/>
              <p:cNvGrpSpPr>
                <a:grpSpLocks/>
              </p:cNvGrpSpPr>
              <p:nvPr/>
            </p:nvGrpSpPr>
            <p:grpSpPr bwMode="auto">
              <a:xfrm>
                <a:off x="-670" y="5720"/>
                <a:ext cx="2475" cy="1573"/>
                <a:chOff x="-670" y="5720"/>
                <a:chExt cx="2475" cy="1573"/>
              </a:xfrm>
            </p:grpSpPr>
            <p:sp>
              <p:nvSpPr>
                <p:cNvPr id="182" name="Прямая соединительная линия 48"/>
                <p:cNvSpPr>
                  <a:spLocks noChangeShapeType="1"/>
                </p:cNvSpPr>
                <p:nvPr/>
              </p:nvSpPr>
              <p:spPr bwMode="auto">
                <a:xfrm flipH="1">
                  <a:off x="680" y="6057"/>
                  <a:ext cx="0" cy="721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3" name="Прямая соединительная линия 49"/>
                <p:cNvSpPr>
                  <a:spLocks noChangeShapeType="1"/>
                </p:cNvSpPr>
                <p:nvPr/>
              </p:nvSpPr>
              <p:spPr bwMode="auto">
                <a:xfrm flipH="1" flipV="1">
                  <a:off x="-670" y="6732"/>
                  <a:ext cx="2443" cy="0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4" name="Прямая соединительная линия 50"/>
                <p:cNvSpPr>
                  <a:spLocks noChangeShapeType="1"/>
                </p:cNvSpPr>
                <p:nvPr/>
              </p:nvSpPr>
              <p:spPr bwMode="auto">
                <a:xfrm>
                  <a:off x="-669" y="6733"/>
                  <a:ext cx="0" cy="537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5" name="Равно 51"/>
                <p:cNvSpPr>
                  <a:spLocks noChangeArrowheads="1"/>
                </p:cNvSpPr>
                <p:nvPr/>
              </p:nvSpPr>
              <p:spPr bwMode="auto">
                <a:xfrm>
                  <a:off x="231" y="5720"/>
                  <a:ext cx="898" cy="560"/>
                </a:xfrm>
                <a:custGeom>
                  <a:avLst/>
                  <a:gdLst>
                    <a:gd name="T0" fmla="*/ 119 w 571504"/>
                    <a:gd name="T1" fmla="*/ 115 h 357190"/>
                    <a:gd name="T2" fmla="*/ 779 w 571504"/>
                    <a:gd name="T3" fmla="*/ 115 h 357190"/>
                    <a:gd name="T4" fmla="*/ 779 w 571504"/>
                    <a:gd name="T5" fmla="*/ 247 h 357190"/>
                    <a:gd name="T6" fmla="*/ 119 w 571504"/>
                    <a:gd name="T7" fmla="*/ 247 h 357190"/>
                    <a:gd name="T8" fmla="*/ 119 w 571504"/>
                    <a:gd name="T9" fmla="*/ 115 h 357190"/>
                    <a:gd name="T10" fmla="*/ 119 w 571504"/>
                    <a:gd name="T11" fmla="*/ 313 h 357190"/>
                    <a:gd name="T12" fmla="*/ 779 w 571504"/>
                    <a:gd name="T13" fmla="*/ 313 h 357190"/>
                    <a:gd name="T14" fmla="*/ 779 w 571504"/>
                    <a:gd name="T15" fmla="*/ 445 h 357190"/>
                    <a:gd name="T16" fmla="*/ 119 w 571504"/>
                    <a:gd name="T17" fmla="*/ 445 h 357190"/>
                    <a:gd name="T18" fmla="*/ 119 w 571504"/>
                    <a:gd name="T19" fmla="*/ 313 h 3571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71504"/>
                    <a:gd name="T31" fmla="*/ 0 h 357190"/>
                    <a:gd name="T32" fmla="*/ 571504 w 571504"/>
                    <a:gd name="T33" fmla="*/ 357190 h 3571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71504" h="357190">
                      <a:moveTo>
                        <a:pt x="75753" y="73581"/>
                      </a:moveTo>
                      <a:lnTo>
                        <a:pt x="495751" y="73581"/>
                      </a:lnTo>
                      <a:lnTo>
                        <a:pt x="495751" y="157592"/>
                      </a:lnTo>
                      <a:lnTo>
                        <a:pt x="75753" y="157592"/>
                      </a:lnTo>
                      <a:lnTo>
                        <a:pt x="75753" y="73581"/>
                      </a:lnTo>
                      <a:close/>
                      <a:moveTo>
                        <a:pt x="75753" y="199598"/>
                      </a:moveTo>
                      <a:lnTo>
                        <a:pt x="495751" y="199598"/>
                      </a:lnTo>
                      <a:lnTo>
                        <a:pt x="495751" y="283609"/>
                      </a:lnTo>
                      <a:lnTo>
                        <a:pt x="75753" y="283609"/>
                      </a:lnTo>
                      <a:lnTo>
                        <a:pt x="75753" y="19959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25560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6" name="Прямая соединительная линия 52"/>
                <p:cNvSpPr>
                  <a:spLocks noChangeShapeType="1"/>
                </p:cNvSpPr>
                <p:nvPr/>
              </p:nvSpPr>
              <p:spPr bwMode="auto">
                <a:xfrm flipH="1">
                  <a:off x="1805" y="6733"/>
                  <a:ext cx="0" cy="560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87" name="Овал 47"/>
              <p:cNvSpPr>
                <a:spLocks noChangeArrowheads="1"/>
              </p:cNvSpPr>
              <p:nvPr/>
            </p:nvSpPr>
            <p:spPr bwMode="auto">
              <a:xfrm>
                <a:off x="1467" y="7296"/>
                <a:ext cx="718" cy="718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8" name="Группа 4"/>
            <p:cNvGrpSpPr>
              <a:grpSpLocks/>
            </p:cNvGrpSpPr>
            <p:nvPr/>
          </p:nvGrpSpPr>
          <p:grpSpPr bwMode="auto">
            <a:xfrm>
              <a:off x="6868" y="545"/>
              <a:ext cx="3305" cy="3756"/>
              <a:chOff x="6868" y="545"/>
              <a:chExt cx="3305" cy="3756"/>
            </a:xfrm>
          </p:grpSpPr>
          <p:sp>
            <p:nvSpPr>
              <p:cNvPr id="189" name="Равнобедренный треугольник 25"/>
              <p:cNvSpPr>
                <a:spLocks noChangeArrowheads="1"/>
              </p:cNvSpPr>
              <p:nvPr/>
            </p:nvSpPr>
            <p:spPr bwMode="auto">
              <a:xfrm>
                <a:off x="7205" y="545"/>
                <a:ext cx="878" cy="718"/>
              </a:xfrm>
              <a:prstGeom prst="triangle">
                <a:avLst>
                  <a:gd name="adj" fmla="val 50000"/>
                </a:avLst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Овал 26"/>
              <p:cNvSpPr>
                <a:spLocks noChangeArrowheads="1"/>
              </p:cNvSpPr>
              <p:nvPr/>
            </p:nvSpPr>
            <p:spPr bwMode="auto">
              <a:xfrm>
                <a:off x="9230" y="545"/>
                <a:ext cx="718" cy="718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Прямая соединительная линия 27"/>
              <p:cNvSpPr>
                <a:spLocks noChangeShapeType="1"/>
              </p:cNvSpPr>
              <p:nvPr/>
            </p:nvSpPr>
            <p:spPr bwMode="auto">
              <a:xfrm>
                <a:off x="7318" y="3020"/>
                <a:ext cx="0" cy="537"/>
              </a:xfrm>
              <a:prstGeom prst="line">
                <a:avLst/>
              </a:prstGeom>
              <a:noFill/>
              <a:ln w="76320">
                <a:solidFill>
                  <a:srgbClr val="4A7EB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Прямая соединительная линия 28"/>
              <p:cNvSpPr>
                <a:spLocks noChangeShapeType="1"/>
              </p:cNvSpPr>
              <p:nvPr/>
            </p:nvSpPr>
            <p:spPr bwMode="auto">
              <a:xfrm>
                <a:off x="9793" y="3020"/>
                <a:ext cx="0" cy="537"/>
              </a:xfrm>
              <a:prstGeom prst="line">
                <a:avLst/>
              </a:prstGeom>
              <a:noFill/>
              <a:ln w="76320">
                <a:solidFill>
                  <a:srgbClr val="4A7EB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Равнобедренный треугольник 29"/>
              <p:cNvSpPr>
                <a:spLocks noChangeArrowheads="1"/>
              </p:cNvSpPr>
              <p:nvPr/>
            </p:nvSpPr>
            <p:spPr bwMode="auto">
              <a:xfrm>
                <a:off x="6868" y="3583"/>
                <a:ext cx="878" cy="718"/>
              </a:xfrm>
              <a:prstGeom prst="triangle">
                <a:avLst>
                  <a:gd name="adj" fmla="val 50000"/>
                </a:avLst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Овал 30"/>
              <p:cNvSpPr>
                <a:spLocks noChangeArrowheads="1"/>
              </p:cNvSpPr>
              <p:nvPr/>
            </p:nvSpPr>
            <p:spPr bwMode="auto">
              <a:xfrm>
                <a:off x="9455" y="3583"/>
                <a:ext cx="718" cy="718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95" name="Группа 31"/>
              <p:cNvGrpSpPr>
                <a:grpSpLocks/>
              </p:cNvGrpSpPr>
              <p:nvPr/>
            </p:nvGrpSpPr>
            <p:grpSpPr bwMode="auto">
              <a:xfrm>
                <a:off x="7317" y="657"/>
                <a:ext cx="2475" cy="1573"/>
                <a:chOff x="7317" y="657"/>
                <a:chExt cx="2475" cy="1573"/>
              </a:xfrm>
            </p:grpSpPr>
            <p:sp>
              <p:nvSpPr>
                <p:cNvPr id="196" name="Прямая соединительная линия 34"/>
                <p:cNvSpPr>
                  <a:spLocks noChangeShapeType="1"/>
                </p:cNvSpPr>
                <p:nvPr/>
              </p:nvSpPr>
              <p:spPr bwMode="auto">
                <a:xfrm flipH="1">
                  <a:off x="8667" y="994"/>
                  <a:ext cx="0" cy="721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7" name="Прямая соединительная линия 35"/>
                <p:cNvSpPr>
                  <a:spLocks noChangeShapeType="1"/>
                </p:cNvSpPr>
                <p:nvPr/>
              </p:nvSpPr>
              <p:spPr bwMode="auto">
                <a:xfrm flipH="1" flipV="1">
                  <a:off x="7317" y="1669"/>
                  <a:ext cx="2443" cy="0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8" name="Прямая соединительная линия 36"/>
                <p:cNvSpPr>
                  <a:spLocks noChangeShapeType="1"/>
                </p:cNvSpPr>
                <p:nvPr/>
              </p:nvSpPr>
              <p:spPr bwMode="auto">
                <a:xfrm>
                  <a:off x="7318" y="1670"/>
                  <a:ext cx="0" cy="537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9" name="Равно 37"/>
                <p:cNvSpPr>
                  <a:spLocks noChangeArrowheads="1"/>
                </p:cNvSpPr>
                <p:nvPr/>
              </p:nvSpPr>
              <p:spPr bwMode="auto">
                <a:xfrm>
                  <a:off x="8218" y="657"/>
                  <a:ext cx="898" cy="560"/>
                </a:xfrm>
                <a:custGeom>
                  <a:avLst/>
                  <a:gdLst>
                    <a:gd name="T0" fmla="*/ 119 w 571504"/>
                    <a:gd name="T1" fmla="*/ 115 h 357190"/>
                    <a:gd name="T2" fmla="*/ 779 w 571504"/>
                    <a:gd name="T3" fmla="*/ 115 h 357190"/>
                    <a:gd name="T4" fmla="*/ 779 w 571504"/>
                    <a:gd name="T5" fmla="*/ 247 h 357190"/>
                    <a:gd name="T6" fmla="*/ 119 w 571504"/>
                    <a:gd name="T7" fmla="*/ 247 h 357190"/>
                    <a:gd name="T8" fmla="*/ 119 w 571504"/>
                    <a:gd name="T9" fmla="*/ 115 h 357190"/>
                    <a:gd name="T10" fmla="*/ 119 w 571504"/>
                    <a:gd name="T11" fmla="*/ 313 h 357190"/>
                    <a:gd name="T12" fmla="*/ 779 w 571504"/>
                    <a:gd name="T13" fmla="*/ 313 h 357190"/>
                    <a:gd name="T14" fmla="*/ 779 w 571504"/>
                    <a:gd name="T15" fmla="*/ 445 h 357190"/>
                    <a:gd name="T16" fmla="*/ 119 w 571504"/>
                    <a:gd name="T17" fmla="*/ 445 h 357190"/>
                    <a:gd name="T18" fmla="*/ 119 w 571504"/>
                    <a:gd name="T19" fmla="*/ 313 h 3571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71504"/>
                    <a:gd name="T31" fmla="*/ 0 h 357190"/>
                    <a:gd name="T32" fmla="*/ 571504 w 571504"/>
                    <a:gd name="T33" fmla="*/ 357190 h 3571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71504" h="357190">
                      <a:moveTo>
                        <a:pt x="75753" y="73581"/>
                      </a:moveTo>
                      <a:lnTo>
                        <a:pt x="495751" y="73581"/>
                      </a:lnTo>
                      <a:lnTo>
                        <a:pt x="495751" y="157592"/>
                      </a:lnTo>
                      <a:lnTo>
                        <a:pt x="75753" y="157592"/>
                      </a:lnTo>
                      <a:lnTo>
                        <a:pt x="75753" y="73581"/>
                      </a:lnTo>
                      <a:close/>
                      <a:moveTo>
                        <a:pt x="75753" y="199598"/>
                      </a:moveTo>
                      <a:lnTo>
                        <a:pt x="495751" y="199598"/>
                      </a:lnTo>
                      <a:lnTo>
                        <a:pt x="495751" y="283609"/>
                      </a:lnTo>
                      <a:lnTo>
                        <a:pt x="75753" y="283609"/>
                      </a:lnTo>
                      <a:lnTo>
                        <a:pt x="75753" y="19959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25560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0" name="Прямая соединительная линия 38"/>
                <p:cNvSpPr>
                  <a:spLocks noChangeShapeType="1"/>
                </p:cNvSpPr>
                <p:nvPr/>
              </p:nvSpPr>
              <p:spPr bwMode="auto">
                <a:xfrm flipH="1">
                  <a:off x="9792" y="1670"/>
                  <a:ext cx="0" cy="560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01" name="Овал 32"/>
              <p:cNvSpPr>
                <a:spLocks noChangeArrowheads="1"/>
              </p:cNvSpPr>
              <p:nvPr/>
            </p:nvSpPr>
            <p:spPr bwMode="auto">
              <a:xfrm>
                <a:off x="9455" y="2233"/>
                <a:ext cx="718" cy="718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Овал 33"/>
              <p:cNvSpPr>
                <a:spLocks noChangeArrowheads="1"/>
              </p:cNvSpPr>
              <p:nvPr/>
            </p:nvSpPr>
            <p:spPr bwMode="auto">
              <a:xfrm>
                <a:off x="6980" y="2233"/>
                <a:ext cx="718" cy="718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3" name="Группа 5"/>
            <p:cNvGrpSpPr>
              <a:grpSpLocks/>
            </p:cNvGrpSpPr>
            <p:nvPr/>
          </p:nvGrpSpPr>
          <p:grpSpPr bwMode="auto">
            <a:xfrm>
              <a:off x="6868" y="5383"/>
              <a:ext cx="3353" cy="3756"/>
              <a:chOff x="6868" y="5383"/>
              <a:chExt cx="3353" cy="3756"/>
            </a:xfrm>
          </p:grpSpPr>
          <p:sp>
            <p:nvSpPr>
              <p:cNvPr id="204" name="Равнобедренный треугольник 10"/>
              <p:cNvSpPr>
                <a:spLocks noChangeArrowheads="1"/>
              </p:cNvSpPr>
              <p:nvPr/>
            </p:nvSpPr>
            <p:spPr bwMode="auto">
              <a:xfrm>
                <a:off x="7205" y="5383"/>
                <a:ext cx="878" cy="718"/>
              </a:xfrm>
              <a:prstGeom prst="triangle">
                <a:avLst>
                  <a:gd name="adj" fmla="val 50000"/>
                </a:avLst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Овал 11"/>
              <p:cNvSpPr>
                <a:spLocks noChangeArrowheads="1"/>
              </p:cNvSpPr>
              <p:nvPr/>
            </p:nvSpPr>
            <p:spPr bwMode="auto">
              <a:xfrm>
                <a:off x="9231" y="5383"/>
                <a:ext cx="718" cy="718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Прямая соединительная линия 12"/>
              <p:cNvSpPr>
                <a:spLocks noChangeShapeType="1"/>
              </p:cNvSpPr>
              <p:nvPr/>
            </p:nvSpPr>
            <p:spPr bwMode="auto">
              <a:xfrm>
                <a:off x="7318" y="7858"/>
                <a:ext cx="0" cy="537"/>
              </a:xfrm>
              <a:prstGeom prst="line">
                <a:avLst/>
              </a:prstGeom>
              <a:noFill/>
              <a:ln w="76320">
                <a:solidFill>
                  <a:srgbClr val="4A7EB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Прямая соединительная линия 14"/>
              <p:cNvSpPr>
                <a:spLocks noChangeShapeType="1"/>
              </p:cNvSpPr>
              <p:nvPr/>
            </p:nvSpPr>
            <p:spPr bwMode="auto">
              <a:xfrm>
                <a:off x="9793" y="7858"/>
                <a:ext cx="0" cy="537"/>
              </a:xfrm>
              <a:prstGeom prst="line">
                <a:avLst/>
              </a:prstGeom>
              <a:noFill/>
              <a:ln w="76320">
                <a:solidFill>
                  <a:srgbClr val="4A7EB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Равнобедренный треугольник 15"/>
              <p:cNvSpPr>
                <a:spLocks noChangeArrowheads="1"/>
              </p:cNvSpPr>
              <p:nvPr/>
            </p:nvSpPr>
            <p:spPr bwMode="auto">
              <a:xfrm>
                <a:off x="6868" y="8421"/>
                <a:ext cx="878" cy="718"/>
              </a:xfrm>
              <a:prstGeom prst="triangle">
                <a:avLst>
                  <a:gd name="adj" fmla="val 50000"/>
                </a:avLst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Овал 16"/>
              <p:cNvSpPr>
                <a:spLocks noChangeArrowheads="1"/>
              </p:cNvSpPr>
              <p:nvPr/>
            </p:nvSpPr>
            <p:spPr bwMode="auto">
              <a:xfrm>
                <a:off x="9456" y="8421"/>
                <a:ext cx="718" cy="718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10" name="Группа 17"/>
              <p:cNvGrpSpPr>
                <a:grpSpLocks/>
              </p:cNvGrpSpPr>
              <p:nvPr/>
            </p:nvGrpSpPr>
            <p:grpSpPr bwMode="auto">
              <a:xfrm>
                <a:off x="7317" y="5495"/>
                <a:ext cx="2476" cy="1573"/>
                <a:chOff x="7317" y="5495"/>
                <a:chExt cx="2476" cy="1573"/>
              </a:xfrm>
            </p:grpSpPr>
            <p:sp>
              <p:nvSpPr>
                <p:cNvPr id="211" name="Прямая соединительная линия 20"/>
                <p:cNvSpPr>
                  <a:spLocks noChangeShapeType="1"/>
                </p:cNvSpPr>
                <p:nvPr/>
              </p:nvSpPr>
              <p:spPr bwMode="auto">
                <a:xfrm flipH="1">
                  <a:off x="8667" y="5832"/>
                  <a:ext cx="0" cy="721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2" name="Прямая соединительная линия 21"/>
                <p:cNvSpPr>
                  <a:spLocks noChangeShapeType="1"/>
                </p:cNvSpPr>
                <p:nvPr/>
              </p:nvSpPr>
              <p:spPr bwMode="auto">
                <a:xfrm flipH="1" flipV="1">
                  <a:off x="7317" y="6507"/>
                  <a:ext cx="2444" cy="0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3" name="Прямая соединительная линия 22"/>
                <p:cNvSpPr>
                  <a:spLocks noChangeShapeType="1"/>
                </p:cNvSpPr>
                <p:nvPr/>
              </p:nvSpPr>
              <p:spPr bwMode="auto">
                <a:xfrm>
                  <a:off x="7318" y="6508"/>
                  <a:ext cx="0" cy="537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4" name="Равно 23"/>
                <p:cNvSpPr>
                  <a:spLocks noChangeArrowheads="1"/>
                </p:cNvSpPr>
                <p:nvPr/>
              </p:nvSpPr>
              <p:spPr bwMode="auto">
                <a:xfrm>
                  <a:off x="8218" y="5495"/>
                  <a:ext cx="898" cy="560"/>
                </a:xfrm>
                <a:custGeom>
                  <a:avLst/>
                  <a:gdLst>
                    <a:gd name="T0" fmla="*/ 119 w 571504"/>
                    <a:gd name="T1" fmla="*/ 115 h 357190"/>
                    <a:gd name="T2" fmla="*/ 779 w 571504"/>
                    <a:gd name="T3" fmla="*/ 115 h 357190"/>
                    <a:gd name="T4" fmla="*/ 779 w 571504"/>
                    <a:gd name="T5" fmla="*/ 247 h 357190"/>
                    <a:gd name="T6" fmla="*/ 119 w 571504"/>
                    <a:gd name="T7" fmla="*/ 247 h 357190"/>
                    <a:gd name="T8" fmla="*/ 119 w 571504"/>
                    <a:gd name="T9" fmla="*/ 115 h 357190"/>
                    <a:gd name="T10" fmla="*/ 119 w 571504"/>
                    <a:gd name="T11" fmla="*/ 313 h 357190"/>
                    <a:gd name="T12" fmla="*/ 779 w 571504"/>
                    <a:gd name="T13" fmla="*/ 313 h 357190"/>
                    <a:gd name="T14" fmla="*/ 779 w 571504"/>
                    <a:gd name="T15" fmla="*/ 445 h 357190"/>
                    <a:gd name="T16" fmla="*/ 119 w 571504"/>
                    <a:gd name="T17" fmla="*/ 445 h 357190"/>
                    <a:gd name="T18" fmla="*/ 119 w 571504"/>
                    <a:gd name="T19" fmla="*/ 313 h 3571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71504"/>
                    <a:gd name="T31" fmla="*/ 0 h 357190"/>
                    <a:gd name="T32" fmla="*/ 571504 w 571504"/>
                    <a:gd name="T33" fmla="*/ 357190 h 3571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71504" h="357190">
                      <a:moveTo>
                        <a:pt x="75753" y="73581"/>
                      </a:moveTo>
                      <a:lnTo>
                        <a:pt x="495751" y="73581"/>
                      </a:lnTo>
                      <a:lnTo>
                        <a:pt x="495751" y="157592"/>
                      </a:lnTo>
                      <a:lnTo>
                        <a:pt x="75753" y="157592"/>
                      </a:lnTo>
                      <a:lnTo>
                        <a:pt x="75753" y="73581"/>
                      </a:lnTo>
                      <a:close/>
                      <a:moveTo>
                        <a:pt x="75753" y="199598"/>
                      </a:moveTo>
                      <a:lnTo>
                        <a:pt x="495751" y="199598"/>
                      </a:lnTo>
                      <a:lnTo>
                        <a:pt x="495751" y="283609"/>
                      </a:lnTo>
                      <a:lnTo>
                        <a:pt x="75753" y="283609"/>
                      </a:lnTo>
                      <a:lnTo>
                        <a:pt x="75753" y="19959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25560">
                  <a:solidFill>
                    <a:srgbClr val="385D8A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5" name="Прямая соединительная линия 24"/>
                <p:cNvSpPr>
                  <a:spLocks noChangeShapeType="1"/>
                </p:cNvSpPr>
                <p:nvPr/>
              </p:nvSpPr>
              <p:spPr bwMode="auto">
                <a:xfrm flipH="1">
                  <a:off x="9793" y="6508"/>
                  <a:ext cx="0" cy="560"/>
                </a:xfrm>
                <a:prstGeom prst="line">
                  <a:avLst/>
                </a:prstGeom>
                <a:noFill/>
                <a:ln w="76320">
                  <a:solidFill>
                    <a:srgbClr val="4A7EBB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16" name="Овал 18"/>
              <p:cNvSpPr>
                <a:spLocks noChangeArrowheads="1"/>
              </p:cNvSpPr>
              <p:nvPr/>
            </p:nvSpPr>
            <p:spPr bwMode="auto">
              <a:xfrm>
                <a:off x="6980" y="7071"/>
                <a:ext cx="718" cy="718"/>
              </a:xfrm>
              <a:prstGeom prst="ellipse">
                <a:avLst/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Равнобедренный треугольник 19"/>
              <p:cNvSpPr>
                <a:spLocks noChangeArrowheads="1"/>
              </p:cNvSpPr>
              <p:nvPr/>
            </p:nvSpPr>
            <p:spPr bwMode="auto">
              <a:xfrm>
                <a:off x="9343" y="7071"/>
                <a:ext cx="878" cy="718"/>
              </a:xfrm>
              <a:prstGeom prst="triangle">
                <a:avLst>
                  <a:gd name="adj" fmla="val 50000"/>
                </a:avLst>
              </a:prstGeom>
              <a:solidFill>
                <a:srgbClr val="4F81BD"/>
              </a:solidFill>
              <a:ln w="25560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8" name="Text Box 206"/>
            <p:cNvSpPr txBox="1">
              <a:spLocks noChangeArrowheads="1"/>
            </p:cNvSpPr>
            <p:nvPr/>
          </p:nvSpPr>
          <p:spPr bwMode="auto">
            <a:xfrm>
              <a:off x="2142" y="1670"/>
              <a:ext cx="1910" cy="16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smtClean="0">
                  <a:ln>
                    <a:noFill/>
                  </a:ln>
                  <a:solidFill>
                    <a:srgbClr val="F0EEE5"/>
                  </a:solidFill>
                  <a:effectLst/>
                  <a:latin typeface="Times New Roman" pitchFamily="18" charset="0"/>
                </a:rPr>
                <a:t>A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9" name="Text Box 207"/>
            <p:cNvSpPr txBox="1">
              <a:spLocks noChangeArrowheads="1"/>
            </p:cNvSpPr>
            <p:nvPr/>
          </p:nvSpPr>
          <p:spPr bwMode="auto">
            <a:xfrm>
              <a:off x="4842" y="1670"/>
              <a:ext cx="1910" cy="16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smtClean="0">
                  <a:ln>
                    <a:noFill/>
                  </a:ln>
                  <a:solidFill>
                    <a:srgbClr val="F0EEE5"/>
                  </a:solidFill>
                  <a:effectLst/>
                  <a:latin typeface="Times New Roman" pitchFamily="18" charset="0"/>
                </a:rPr>
                <a:t>B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0" name="Text Box 208"/>
            <p:cNvSpPr txBox="1">
              <a:spLocks noChangeArrowheads="1"/>
            </p:cNvSpPr>
            <p:nvPr/>
          </p:nvSpPr>
          <p:spPr bwMode="auto">
            <a:xfrm>
              <a:off x="2254" y="6732"/>
              <a:ext cx="1911" cy="16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smtClean="0">
                  <a:ln>
                    <a:noFill/>
                  </a:ln>
                  <a:solidFill>
                    <a:srgbClr val="F0EEE5"/>
                  </a:solidFill>
                  <a:effectLst/>
                  <a:latin typeface="Times New Roman" pitchFamily="18" charset="0"/>
                </a:rPr>
                <a:t>C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" name="Text Box 209"/>
            <p:cNvSpPr txBox="1">
              <a:spLocks noChangeArrowheads="1"/>
            </p:cNvSpPr>
            <p:nvPr/>
          </p:nvSpPr>
          <p:spPr bwMode="auto">
            <a:xfrm>
              <a:off x="4842" y="6732"/>
              <a:ext cx="1910" cy="16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smtClean="0">
                  <a:ln>
                    <a:noFill/>
                  </a:ln>
                  <a:solidFill>
                    <a:srgbClr val="F0EEE5"/>
                  </a:solidFill>
                  <a:effectLst/>
                  <a:latin typeface="Times New Roman" pitchFamily="18" charset="0"/>
                </a:rPr>
                <a:t>D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Матрицы для экономистов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 noChangeAspect="1"/>
          </p:cNvGraphicFramePr>
          <p:nvPr>
            <p:ph idx="1"/>
          </p:nvPr>
        </p:nvGraphicFramePr>
        <p:xfrm>
          <a:off x="214282" y="1878013"/>
          <a:ext cx="8572560" cy="4265631"/>
        </p:xfrm>
        <a:graphic>
          <a:graphicData uri="http://schemas.openxmlformats.org/presentationml/2006/ole">
            <p:oleObj spid="_x0000_s1026" name="Лист" r:id="rId3" imgW="2704998" imgH="962030" progId="Excel.Sheet.12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10" y="500042"/>
            <a:ext cx="5857916" cy="17145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Данная таблица может быть записана в компактной форме в виде матрицы распределения ресурсов по отраслям: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7620" y="3357562"/>
            <a:ext cx="2857520" cy="21431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643314"/>
            <a:ext cx="1928826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Матрицы в психологии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6237"/>
            <a:ext cx="8401080" cy="4526280"/>
          </a:xfrm>
        </p:spPr>
        <p:txBody>
          <a:bodyPr>
            <a:normAutofit fontScale="40000" lnSpcReduction="20000"/>
          </a:bodyPr>
          <a:lstStyle/>
          <a:p>
            <a:pPr indent="-25400">
              <a:buNone/>
            </a:pPr>
            <a:r>
              <a:rPr lang="ru-RU" sz="5100" dirty="0" smtClean="0"/>
              <a:t>Прогрессивные матрицы </a:t>
            </a:r>
            <a:r>
              <a:rPr lang="ru-RU" sz="5100" dirty="0" err="1" smtClean="0"/>
              <a:t>Равена</a:t>
            </a:r>
            <a:r>
              <a:rPr lang="ru-RU" sz="5100" dirty="0" smtClean="0"/>
              <a:t>- тест на наглядное и в то же время абстрактное </a:t>
            </a:r>
            <a:r>
              <a:rPr lang="ru-RU" sz="5100" i="1" dirty="0" smtClean="0"/>
              <a:t>мышление </a:t>
            </a:r>
            <a:r>
              <a:rPr lang="ru-RU" sz="5100" dirty="0" smtClean="0"/>
              <a:t>по </a:t>
            </a:r>
            <a:r>
              <a:rPr lang="ru-RU" sz="5100" i="1" dirty="0" smtClean="0"/>
              <a:t>аналогии </a:t>
            </a:r>
            <a:r>
              <a:rPr lang="ru-RU" sz="5100" dirty="0" smtClean="0"/>
              <a:t>(</a:t>
            </a:r>
            <a:r>
              <a:rPr lang="ru-RU" sz="5100" i="1" dirty="0" smtClean="0"/>
              <a:t>тест интеллекта)</a:t>
            </a:r>
            <a:r>
              <a:rPr lang="ru-RU" sz="5100" dirty="0" smtClean="0"/>
              <a:t>, разработанный англ. психологом Дж. </a:t>
            </a:r>
            <a:r>
              <a:rPr lang="ru-RU" sz="5100" dirty="0" err="1" smtClean="0"/>
              <a:t>Равеном</a:t>
            </a:r>
            <a:r>
              <a:rPr lang="ru-RU" sz="5100" dirty="0" smtClean="0"/>
              <a:t> (1938). </a:t>
            </a:r>
          </a:p>
          <a:p>
            <a:pPr indent="-25400">
              <a:buNone/>
            </a:pPr>
            <a:r>
              <a:rPr lang="ru-RU" sz="5100" dirty="0" smtClean="0"/>
              <a:t>Каждая задача состоит из 2 частей: основного рисунка (какого-либо геометрического узора) с пробелом в правом нижнем углу и набора из 6 или 8 фрагментов, находящихся под основным рисунком. Из этих фрагментов требуется выбрать один, который, будучи поставленным на место пробела, точно подходил бы к рисунку в целом. Прогрессивные матрицы </a:t>
            </a:r>
            <a:r>
              <a:rPr lang="ru-RU" sz="5100" dirty="0" err="1" smtClean="0"/>
              <a:t>Равена</a:t>
            </a:r>
            <a:r>
              <a:rPr lang="ru-RU" sz="5100" dirty="0" smtClean="0"/>
              <a:t> разделяются на 5 серий по 12 матриц в каждой. Благодаря увеличению числа элементов матриц и усложнению принципов из взаимоотношений задачи постепенно усложняются как в пределах одной серии, так и при переходе от серии к серии. Имеется также облегченный вариант прогрессивных матриц </a:t>
            </a:r>
            <a:r>
              <a:rPr lang="ru-RU" sz="5100" dirty="0" err="1" smtClean="0"/>
              <a:t>Равена</a:t>
            </a:r>
            <a:r>
              <a:rPr lang="ru-RU" sz="5100" dirty="0" smtClean="0"/>
              <a:t>, предназначенный для исследования детей и взрослых с нарушениями психической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amaloka.org/uploads/news/3/2012/stimulmat-000044-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3116"/>
            <a:ext cx="1928826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-main-pic" descr="&amp;Kcy;&amp;acy;&amp;rcy;&amp;tcy;&amp;icy;&amp;ncy;&amp;kcy;&amp;acy; 43 &amp;icy;&amp;zcy; 5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143116"/>
            <a:ext cx="1928826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-main-pic" descr="&amp;Kcy;&amp;acy;&amp;rcy;&amp;tcy;&amp;icy;&amp;ncy;&amp;kcy;&amp;acy; 47 &amp;icy;&amp;zcy; 52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143116"/>
            <a:ext cx="1785950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spkadr.ru/pic/test29/c06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143116"/>
            <a:ext cx="1857388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071538" y="571480"/>
            <a:ext cx="6643734" cy="10001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На рисунке показаны примеры таких матриц: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714356"/>
            <a:ext cx="8572560" cy="47863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рассмотрели основные области применения матриц. Выяснилось, что данный термин употребляется не только в математике, но и в других науках, таких, как информатика, биология, химия, физика, психология, экономика и т. д. Кроме того, матрицы могут быть практически применимы, например, как это делали в первобытном обществе для определения разрешённых вариантов брака. </a:t>
            </a:r>
          </a:p>
          <a:p>
            <a:pPr indent="361950"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помощью матриц можно решать системы уравнений, в них удобно представлять какие-либо данные. </a:t>
            </a:r>
          </a:p>
          <a:p>
            <a:pPr indent="361950"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образом, мы пришли к выводу, что матрицы широко применялись и применяются до сих пор.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LOAD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001156" cy="321471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Спасибо за внимание !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8479552" cy="421483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Матрица в фотографии – это интегральная микросхема (аналоговая или цифро-аналоговая), которая состоит из фотодиодов (светочувствительных элементов).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20120418171854-921bx900y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786058"/>
            <a:ext cx="3929090" cy="3786214"/>
          </a:xfrm>
          <a:prstGeom prst="rect">
            <a:avLst/>
          </a:prstGeom>
        </p:spPr>
      </p:pic>
      <p:pic>
        <p:nvPicPr>
          <p:cNvPr id="6" name="Рисунок 5" descr="0b29e203b3a7710e17fc016f8c46c4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786058"/>
            <a:ext cx="3724524" cy="3786214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85728"/>
            <a:ext cx="8286808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Основное значение термин «матрица» имеет в математике.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Ма́трица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— математический объект, записываемый в виде прямоугольной таблицы элементов 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кольца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sz="2800" b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(например, целых или комплексных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чисел), которая представляет собой совокупность строк и столбцов, на пересечении которых находятся её элементы. Количество строк и столбцов матрицы задают размер матрицы. Хотя исторически рассматривались, например, треугольные матрицы, в настоящее время говорят исключительно о матрицах прямоугольной формы, так как они являются наиболее удобными и общими.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ram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21907"/>
            <a:ext cx="3714776" cy="43787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5143512"/>
            <a:ext cx="392909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Габриэль</a:t>
            </a:r>
            <a:r>
              <a:rPr lang="ru-RU" sz="2800" dirty="0" smtClean="0"/>
              <a:t> </a:t>
            </a:r>
            <a:r>
              <a:rPr lang="ru-RU" sz="2800" dirty="0" err="1" smtClean="0"/>
              <a:t>Крамер</a:t>
            </a:r>
            <a:endParaRPr lang="ru-RU" sz="2800" dirty="0" smtClean="0"/>
          </a:p>
          <a:p>
            <a:pPr algn="ctr"/>
            <a:r>
              <a:rPr lang="ru-RU" sz="2800" dirty="0" smtClean="0"/>
              <a:t>(1704 – 1752)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5143512"/>
            <a:ext cx="400052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Карл-Фридрих Гаусс </a:t>
            </a:r>
          </a:p>
          <a:p>
            <a:pPr algn="ctr"/>
            <a:r>
              <a:rPr lang="ru-RU" sz="2800" dirty="0" smtClean="0"/>
              <a:t>(1777-1855)</a:t>
            </a:r>
            <a:endParaRPr lang="ru-RU" sz="2800" dirty="0"/>
          </a:p>
        </p:txBody>
      </p:sp>
      <p:pic>
        <p:nvPicPr>
          <p:cNvPr id="7" name="Рисунок 6" descr="facb3c6dd264b81b0d57ef93c0b09c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642918"/>
            <a:ext cx="3786214" cy="4374977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286388"/>
            <a:ext cx="400052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Уильям Гамильтон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(1805-1865)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AMILTON_Uiliam_logik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3929090" cy="4714908"/>
          </a:xfrm>
          <a:prstGeom prst="rect">
            <a:avLst/>
          </a:prstGeom>
        </p:spPr>
      </p:pic>
      <p:pic>
        <p:nvPicPr>
          <p:cNvPr id="4" name="Рисунок 3" descr="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28604"/>
            <a:ext cx="3776587" cy="47149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5214950"/>
            <a:ext cx="357190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Артур Кэли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(1821-1895)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500702"/>
            <a:ext cx="342902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Карл Вейерштрасс</a:t>
            </a:r>
          </a:p>
          <a:p>
            <a:pPr algn="ctr"/>
            <a:r>
              <a:rPr lang="ru-RU" sz="2800" dirty="0" smtClean="0"/>
              <a:t>(1815-1897)</a:t>
            </a:r>
            <a:endParaRPr lang="ru-RU" sz="2800" dirty="0"/>
          </a:p>
        </p:txBody>
      </p:sp>
      <p:pic>
        <p:nvPicPr>
          <p:cNvPr id="3" name="Рисунок 2" descr="Weierstr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3429024" cy="4786346"/>
          </a:xfrm>
          <a:prstGeom prst="rect">
            <a:avLst/>
          </a:prstGeom>
        </p:spPr>
      </p:pic>
      <p:pic>
        <p:nvPicPr>
          <p:cNvPr id="4" name="Рисунок 3" descr="no11_Brown_fig2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00042"/>
            <a:ext cx="4000528" cy="47863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4876" y="5429264"/>
            <a:ext cx="385765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Джеймс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Сильвестр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(1814-1897)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285728"/>
            <a:ext cx="8429684" cy="62151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Матрицы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допускают следующие алгебраические операции: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сложение матриц, имеющих один и тот же размер;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умножение матриц подходящего размера (матрицу, имеющую столбцов, можно умножить справа на матрицу, имеющую строк);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умножение матрицы на элемент основного кольца или поля (т. е.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скаляр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285728"/>
            <a:ext cx="8286808" cy="28575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Матрица – множество чисел, образующих прямоугольную таблицу, которая содержит m-строк и n-столбцов. Для обозначения матрицы используется надпись: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545" t="49315" r="58654" b="18758"/>
          <a:stretch/>
        </p:blipFill>
        <p:spPr bwMode="auto">
          <a:xfrm>
            <a:off x="1785918" y="3286124"/>
            <a:ext cx="5500726" cy="3214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171</TotalTime>
  <Words>655</Words>
  <Application>Microsoft Office PowerPoint</Application>
  <PresentationFormat>Экран (4:3)</PresentationFormat>
  <Paragraphs>82</Paragraphs>
  <Slides>27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Times New Roman</vt:lpstr>
      <vt:lpstr>Wingdings 2</vt:lpstr>
      <vt:lpstr>Wingdings</vt:lpstr>
      <vt:lpstr>Cambria</vt:lpstr>
      <vt:lpstr>Calibri</vt:lpstr>
      <vt:lpstr>Rockwell</vt:lpstr>
      <vt:lpstr>Литейная</vt:lpstr>
      <vt:lpstr>Лист</vt:lpstr>
      <vt:lpstr>Матрицы</vt:lpstr>
      <vt:lpstr>Где мы встречаемся с понятием «матрица»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Виды матриц</vt:lpstr>
      <vt:lpstr>Слайд 11</vt:lpstr>
      <vt:lpstr>Слайд 12</vt:lpstr>
      <vt:lpstr>Слайд 13</vt:lpstr>
      <vt:lpstr>Слайд 14</vt:lpstr>
      <vt:lpstr>Магический квадрат</vt:lpstr>
      <vt:lpstr>Где ещё применяются матрицы?</vt:lpstr>
      <vt:lpstr>Теория бракосочетаний</vt:lpstr>
      <vt:lpstr>Слайд 18</vt:lpstr>
      <vt:lpstr>Слайд 19</vt:lpstr>
      <vt:lpstr>Слайд 20</vt:lpstr>
      <vt:lpstr>Слайд 21</vt:lpstr>
      <vt:lpstr>Матрицы для экономистов</vt:lpstr>
      <vt:lpstr>Слайд 23</vt:lpstr>
      <vt:lpstr>Матрицы в психологии</vt:lpstr>
      <vt:lpstr>Слайд 25</vt:lpstr>
      <vt:lpstr>Слайд 26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Tata</cp:lastModifiedBy>
  <cp:revision>26</cp:revision>
  <dcterms:created xsi:type="dcterms:W3CDTF">2013-01-05T16:33:59Z</dcterms:created>
  <dcterms:modified xsi:type="dcterms:W3CDTF">2013-07-25T18:35:24Z</dcterms:modified>
</cp:coreProperties>
</file>