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9" r:id="rId3"/>
    <p:sldId id="272" r:id="rId4"/>
    <p:sldId id="273" r:id="rId5"/>
    <p:sldId id="257" r:id="rId6"/>
    <p:sldId id="259" r:id="rId7"/>
    <p:sldId id="276" r:id="rId8"/>
    <p:sldId id="275" r:id="rId9"/>
    <p:sldId id="277" r:id="rId10"/>
    <p:sldId id="264" r:id="rId11"/>
    <p:sldId id="281" r:id="rId12"/>
    <p:sldId id="271" r:id="rId13"/>
    <p:sldId id="278" r:id="rId14"/>
    <p:sldId id="279" r:id="rId15"/>
    <p:sldId id="280" r:id="rId16"/>
    <p:sldId id="260" r:id="rId17"/>
    <p:sldId id="261" r:id="rId18"/>
    <p:sldId id="263" r:id="rId19"/>
    <p:sldId id="258" r:id="rId20"/>
    <p:sldId id="266" r:id="rId21"/>
    <p:sldId id="274" r:id="rId22"/>
    <p:sldId id="265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9100393E-7997-4485-A6E5-44E7CEAF0E63}">
          <p14:sldIdLst>
            <p14:sldId id="256"/>
            <p14:sldId id="269"/>
            <p14:sldId id="272"/>
            <p14:sldId id="273"/>
            <p14:sldId id="257"/>
            <p14:sldId id="259"/>
            <p14:sldId id="276"/>
            <p14:sldId id="275"/>
            <p14:sldId id="277"/>
            <p14:sldId id="264"/>
            <p14:sldId id="281"/>
            <p14:sldId id="271"/>
            <p14:sldId id="278"/>
            <p14:sldId id="279"/>
            <p14:sldId id="280"/>
            <p14:sldId id="260"/>
            <p14:sldId id="261"/>
            <p14:sldId id="263"/>
            <p14:sldId id="258"/>
            <p14:sldId id="266"/>
            <p14:sldId id="274"/>
          </p14:sldIdLst>
        </p14:section>
        <p14:section name="Раздел без заголовка" id="{16680CC2-F025-4601-8902-A7341A820E98}">
          <p14:sldIdLst>
            <p14:sldId id="265"/>
          </p14:sldIdLst>
        </p14:section>
        <p14:section name="Раздел без заголовка" id="{EA50D247-8F74-4100-8844-975F515A9FD7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7595" autoAdjust="0"/>
    <p:restoredTop sz="94660"/>
  </p:normalViewPr>
  <p:slideViewPr>
    <p:cSldViewPr>
      <p:cViewPr>
        <p:scale>
          <a:sx n="66" d="100"/>
          <a:sy n="66" d="100"/>
        </p:scale>
        <p:origin x="-2940" y="-14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32415-B3D1-4BEF-A6A8-CB1A10BF1FAA}" type="datetimeFigureOut">
              <a:rPr lang="ru-RU" smtClean="0"/>
              <a:pPr/>
              <a:t>26.07.2013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9E73FA-F6C0-4B9E-944D-03B13D0D3E9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32415-B3D1-4BEF-A6A8-CB1A10BF1FAA}" type="datetimeFigureOut">
              <a:rPr lang="ru-RU" smtClean="0"/>
              <a:pPr/>
              <a:t>26.07.2013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E73FA-F6C0-4B9E-944D-03B13D0D3E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32415-B3D1-4BEF-A6A8-CB1A10BF1FAA}" type="datetimeFigureOut">
              <a:rPr lang="ru-RU" smtClean="0"/>
              <a:pPr/>
              <a:t>26.07.2013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E73FA-F6C0-4B9E-944D-03B13D0D3E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32415-B3D1-4BEF-A6A8-CB1A10BF1FAA}" type="datetimeFigureOut">
              <a:rPr lang="ru-RU" smtClean="0"/>
              <a:pPr/>
              <a:t>26.07.2013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E73FA-F6C0-4B9E-944D-03B13D0D3E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32415-B3D1-4BEF-A6A8-CB1A10BF1FAA}" type="datetimeFigureOut">
              <a:rPr lang="ru-RU" smtClean="0"/>
              <a:pPr/>
              <a:t>26.07.2013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E73FA-F6C0-4B9E-944D-03B13D0D3E9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32415-B3D1-4BEF-A6A8-CB1A10BF1FAA}" type="datetimeFigureOut">
              <a:rPr lang="ru-RU" smtClean="0"/>
              <a:pPr/>
              <a:t>26.07.2013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E73FA-F6C0-4B9E-944D-03B13D0D3E9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32415-B3D1-4BEF-A6A8-CB1A10BF1FAA}" type="datetimeFigureOut">
              <a:rPr lang="ru-RU" smtClean="0"/>
              <a:pPr/>
              <a:t>26.07.2013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E73FA-F6C0-4B9E-944D-03B13D0D3E9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32415-B3D1-4BEF-A6A8-CB1A10BF1FAA}" type="datetimeFigureOut">
              <a:rPr lang="ru-RU" smtClean="0"/>
              <a:pPr/>
              <a:t>26.07.2013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E73FA-F6C0-4B9E-944D-03B13D0D3E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32415-B3D1-4BEF-A6A8-CB1A10BF1FAA}" type="datetimeFigureOut">
              <a:rPr lang="ru-RU" smtClean="0"/>
              <a:pPr/>
              <a:t>26.07.2013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E73FA-F6C0-4B9E-944D-03B13D0D3E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32415-B3D1-4BEF-A6A8-CB1A10BF1FAA}" type="datetimeFigureOut">
              <a:rPr lang="ru-RU" smtClean="0"/>
              <a:pPr/>
              <a:t>26.07.2013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E73FA-F6C0-4B9E-944D-03B13D0D3E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32415-B3D1-4BEF-A6A8-CB1A10BF1FAA}" type="datetimeFigureOut">
              <a:rPr lang="ru-RU" smtClean="0"/>
              <a:pPr/>
              <a:t>26.07.2013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E73FA-F6C0-4B9E-944D-03B13D0D3E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AA32415-B3D1-4BEF-A6A8-CB1A10BF1FAA}" type="datetimeFigureOut">
              <a:rPr lang="ru-RU" smtClean="0"/>
              <a:pPr/>
              <a:t>26.07.2013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79E73FA-F6C0-4B9E-944D-03B13D0D3E9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7000">
              <a:schemeClr val="tx2">
                <a:lumMod val="75000"/>
              </a:schemeClr>
            </a:gs>
            <a:gs pos="25000">
              <a:srgbClr val="74B29A"/>
            </a:gs>
            <a:gs pos="9000">
              <a:schemeClr val="accent3">
                <a:lumMod val="60000"/>
                <a:lumOff val="40000"/>
              </a:schemeClr>
            </a:gs>
            <a:gs pos="100000">
              <a:schemeClr val="bg1">
                <a:tint val="90000"/>
                <a:shade val="90000"/>
                <a:satMod val="200000"/>
              </a:schemeClr>
            </a:gs>
            <a:gs pos="0">
              <a:schemeClr val="bg1">
                <a:tint val="90000"/>
                <a:shade val="70000"/>
                <a:satMod val="25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15816" y="222474"/>
            <a:ext cx="32240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dirty="0" smtClean="0">
                <a:solidFill>
                  <a:srgbClr val="FFC000"/>
                </a:solidFill>
              </a:rPr>
              <a:t>Библиотека</a:t>
            </a:r>
            <a:endParaRPr lang="ru-RU" sz="4400" dirty="0">
              <a:solidFill>
                <a:srgbClr val="FFC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5" y="1422640"/>
            <a:ext cx="604867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ru-RU" sz="3600" b="1" i="1" u="none" strike="noStrike" kern="0" cap="none" spc="0" normalizeH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в системе воспитательной работы школы по формированию социокультурной среды               и здорового образа жизни учащихся.</a:t>
            </a:r>
            <a:endParaRPr lang="ru-RU" sz="4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243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7000">
              <a:schemeClr val="tx2">
                <a:lumMod val="75000"/>
              </a:schemeClr>
            </a:gs>
            <a:gs pos="25000">
              <a:srgbClr val="74B29A"/>
            </a:gs>
            <a:gs pos="9000">
              <a:schemeClr val="accent3">
                <a:lumMod val="60000"/>
                <a:lumOff val="40000"/>
              </a:schemeClr>
            </a:gs>
            <a:gs pos="100000">
              <a:schemeClr val="bg1">
                <a:tint val="90000"/>
                <a:shade val="90000"/>
                <a:satMod val="200000"/>
              </a:schemeClr>
            </a:gs>
            <a:gs pos="0">
              <a:schemeClr val="bg1">
                <a:tint val="90000"/>
                <a:shade val="70000"/>
                <a:satMod val="25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33557"/>
            <a:ext cx="3835896" cy="2876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010" y="833557"/>
            <a:ext cx="3744416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8397" y="114055"/>
            <a:ext cx="770485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nstantia" pitchFamily="18" charset="0"/>
              </a:rPr>
              <a:t>Конкурс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nstantia" pitchFamily="18" charset="0"/>
              </a:rPr>
              <a:t>антиреклама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nstantia" pitchFamily="18" charset="0"/>
              </a:rPr>
              <a:t>вредных привычек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356992"/>
            <a:ext cx="4251006" cy="3188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0552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7000">
              <a:schemeClr val="tx2">
                <a:lumMod val="75000"/>
              </a:schemeClr>
            </a:gs>
            <a:gs pos="25000">
              <a:srgbClr val="74B29A"/>
            </a:gs>
            <a:gs pos="9000">
              <a:schemeClr val="accent3">
                <a:lumMod val="60000"/>
                <a:lumOff val="40000"/>
              </a:schemeClr>
            </a:gs>
            <a:gs pos="100000">
              <a:schemeClr val="bg1">
                <a:tint val="90000"/>
                <a:shade val="90000"/>
                <a:satMod val="200000"/>
              </a:schemeClr>
            </a:gs>
            <a:gs pos="0">
              <a:schemeClr val="bg1">
                <a:tint val="90000"/>
                <a:shade val="70000"/>
                <a:satMod val="25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33975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01423"/>
            <a:ext cx="5105400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2882" y="3648075"/>
            <a:ext cx="4962525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3788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7000">
              <a:schemeClr val="tx2">
                <a:lumMod val="75000"/>
              </a:schemeClr>
            </a:gs>
            <a:gs pos="25000">
              <a:srgbClr val="74B29A"/>
            </a:gs>
            <a:gs pos="9000">
              <a:schemeClr val="accent3">
                <a:lumMod val="60000"/>
                <a:lumOff val="40000"/>
              </a:schemeClr>
            </a:gs>
            <a:gs pos="100000">
              <a:schemeClr val="bg1">
                <a:tint val="90000"/>
                <a:shade val="90000"/>
                <a:satMod val="200000"/>
              </a:schemeClr>
            </a:gs>
            <a:gs pos="0">
              <a:schemeClr val="bg1">
                <a:tint val="90000"/>
                <a:shade val="70000"/>
                <a:satMod val="25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91014" y="70985"/>
            <a:ext cx="3452986" cy="460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41564" y="1201599"/>
            <a:ext cx="3578522" cy="339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8397" y="114055"/>
            <a:ext cx="770485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nstantia" pitchFamily="18" charset="0"/>
              </a:rPr>
              <a:t>Конкурс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nstantia" pitchFamily="18" charset="0"/>
              </a:rPr>
              <a:t>«Реклама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4400" kern="0" dirty="0">
                <a:solidFill>
                  <a:srgbClr val="FFC000"/>
                </a:solidFill>
                <a:latin typeface="Constantia" pitchFamily="18" charset="0"/>
              </a:rPr>
              <a:t>з</a:t>
            </a:r>
            <a:r>
              <a:rPr kumimoji="0" lang="ru-RU" sz="440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nstantia" pitchFamily="18" charset="0"/>
              </a:rPr>
              <a:t>дорового</a:t>
            </a:r>
            <a:r>
              <a:rPr kumimoji="0" lang="ru-RU" sz="440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nstantia" pitchFamily="18" charset="0"/>
              </a:rPr>
              <a:t> образа</a:t>
            </a:r>
            <a:r>
              <a:rPr kumimoji="0" lang="ru-RU" sz="4400" u="none" strike="noStrike" kern="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nstantia" pitchFamily="18" charset="0"/>
              </a:rPr>
              <a:t> жизни»</a:t>
            </a:r>
            <a:endParaRPr kumimoji="0" lang="ru-RU" sz="440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onstantia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945367"/>
            <a:ext cx="4044677" cy="2885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31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7000">
              <a:schemeClr val="tx2">
                <a:lumMod val="75000"/>
              </a:schemeClr>
            </a:gs>
            <a:gs pos="25000">
              <a:srgbClr val="74B29A"/>
            </a:gs>
            <a:gs pos="9000">
              <a:schemeClr val="accent3">
                <a:lumMod val="60000"/>
                <a:lumOff val="40000"/>
              </a:schemeClr>
            </a:gs>
            <a:gs pos="100000">
              <a:schemeClr val="bg1">
                <a:tint val="90000"/>
                <a:shade val="90000"/>
                <a:satMod val="200000"/>
              </a:schemeClr>
            </a:gs>
            <a:gs pos="0">
              <a:schemeClr val="bg1">
                <a:tint val="90000"/>
                <a:shade val="70000"/>
                <a:satMod val="25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2193"/>
            <a:ext cx="4020513" cy="319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05" y="32984"/>
            <a:ext cx="4199173" cy="319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260648"/>
            <a:ext cx="69127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nstantia" pitchFamily="18" charset="0"/>
              </a:rPr>
              <a:t>Солнце, воздух и вода – наши верные друзья.</a:t>
            </a:r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215287"/>
            <a:ext cx="5857875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0512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7000">
              <a:schemeClr val="tx2">
                <a:lumMod val="75000"/>
              </a:schemeClr>
            </a:gs>
            <a:gs pos="25000">
              <a:srgbClr val="74B29A"/>
            </a:gs>
            <a:gs pos="9000">
              <a:schemeClr val="accent3">
                <a:lumMod val="60000"/>
                <a:lumOff val="40000"/>
              </a:schemeClr>
            </a:gs>
            <a:gs pos="100000">
              <a:schemeClr val="bg1">
                <a:tint val="90000"/>
                <a:shade val="90000"/>
                <a:satMod val="200000"/>
              </a:schemeClr>
            </a:gs>
            <a:gs pos="0">
              <a:schemeClr val="bg1">
                <a:tint val="90000"/>
                <a:shade val="70000"/>
                <a:satMod val="25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3075" y="2400300"/>
            <a:ext cx="594360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44008" cy="3633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260648"/>
            <a:ext cx="69127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nstantia" pitchFamily="18" charset="0"/>
              </a:rPr>
              <a:t>Солнце, воздух и вода – наши верные друзья.</a:t>
            </a:r>
          </a:p>
        </p:txBody>
      </p:sp>
    </p:spTree>
    <p:extLst>
      <p:ext uri="{BB962C8B-B14F-4D97-AF65-F5344CB8AC3E}">
        <p14:creationId xmlns:p14="http://schemas.microsoft.com/office/powerpoint/2010/main" xmlns="" val="49198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7000">
              <a:schemeClr val="tx2">
                <a:lumMod val="75000"/>
              </a:schemeClr>
            </a:gs>
            <a:gs pos="25000">
              <a:srgbClr val="74B29A"/>
            </a:gs>
            <a:gs pos="9000">
              <a:schemeClr val="accent3">
                <a:lumMod val="60000"/>
                <a:lumOff val="40000"/>
              </a:schemeClr>
            </a:gs>
            <a:gs pos="100000">
              <a:schemeClr val="bg1">
                <a:tint val="90000"/>
                <a:shade val="90000"/>
                <a:satMod val="200000"/>
              </a:schemeClr>
            </a:gs>
            <a:gs pos="0">
              <a:schemeClr val="bg1">
                <a:tint val="90000"/>
                <a:shade val="70000"/>
                <a:satMod val="25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8520" y="3410227"/>
            <a:ext cx="5854354" cy="3438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7413"/>
            <a:ext cx="2983129" cy="4454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52" y="4491485"/>
            <a:ext cx="3227067" cy="2366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633"/>
            <a:ext cx="4429125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0421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7000">
              <a:schemeClr val="tx2">
                <a:lumMod val="75000"/>
              </a:schemeClr>
            </a:gs>
            <a:gs pos="25000">
              <a:srgbClr val="74B29A"/>
            </a:gs>
            <a:gs pos="9000">
              <a:schemeClr val="accent3">
                <a:lumMod val="60000"/>
                <a:lumOff val="40000"/>
              </a:schemeClr>
            </a:gs>
            <a:gs pos="100000">
              <a:schemeClr val="bg1">
                <a:tint val="90000"/>
                <a:shade val="90000"/>
                <a:satMod val="200000"/>
              </a:schemeClr>
            </a:gs>
            <a:gs pos="0">
              <a:schemeClr val="bg1">
                <a:tint val="90000"/>
                <a:shade val="70000"/>
                <a:satMod val="25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4908" y="3573016"/>
            <a:ext cx="3673288" cy="2754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439920"/>
            <a:ext cx="439248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kern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astellar" pitchFamily="18" charset="0"/>
                <a:ea typeface="+mj-ea"/>
                <a:cs typeface="+mj-cs"/>
              </a:rPr>
              <a:t>Выставки по актуальным темам и проблемам пользуются большой популярностью в библиотеках. Главная цель такой выставки — привлечь внимание читателей к конкретной теме, проблеме, побудить к чтению книг и других документов по этой теме, путем представления и рекомендации лучших из них. </a:t>
            </a:r>
            <a:endParaRPr lang="ru-RU" sz="40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5246" y="5537213"/>
            <a:ext cx="4265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Задача библиотекаря — </a:t>
            </a:r>
            <a:r>
              <a:rPr lang="ru-RU" dirty="0" smtClean="0"/>
              <a:t>выбрать, </a:t>
            </a:r>
            <a:r>
              <a:rPr lang="ru-RU" dirty="0"/>
              <a:t>интересную читателям тему.</a:t>
            </a:r>
            <a:br>
              <a:rPr lang="ru-RU" dirty="0"/>
            </a:b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5610" y="620688"/>
            <a:ext cx="3842586" cy="2478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2366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7000">
              <a:schemeClr val="tx2">
                <a:lumMod val="75000"/>
              </a:schemeClr>
            </a:gs>
            <a:gs pos="25000">
              <a:srgbClr val="74B29A"/>
            </a:gs>
            <a:gs pos="9000">
              <a:schemeClr val="accent3">
                <a:lumMod val="60000"/>
                <a:lumOff val="40000"/>
              </a:schemeClr>
            </a:gs>
            <a:gs pos="100000">
              <a:schemeClr val="bg1">
                <a:tint val="90000"/>
                <a:shade val="90000"/>
                <a:satMod val="200000"/>
              </a:schemeClr>
            </a:gs>
            <a:gs pos="0">
              <a:schemeClr val="bg1">
                <a:tint val="90000"/>
                <a:shade val="70000"/>
                <a:satMod val="25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385981"/>
            <a:ext cx="83593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kern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stellar" pitchFamily="18" charset="0"/>
                <a:ea typeface="+mj-ea"/>
                <a:cs typeface="+mj-cs"/>
              </a:rPr>
              <a:t>Современная школьная библиотека не может оставаться в стороне от инновационных процессов. </a:t>
            </a:r>
          </a:p>
          <a:p>
            <a:pPr algn="just"/>
            <a:r>
              <a:rPr lang="ru-RU" sz="2400" b="1" i="1" kern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stellar" pitchFamily="18" charset="0"/>
                <a:ea typeface="+mj-ea"/>
                <a:cs typeface="+mj-cs"/>
              </a:rPr>
              <a:t>Мы часто готовим совместные проекты и презентации.</a:t>
            </a:r>
          </a:p>
          <a:p>
            <a:pPr algn="just"/>
            <a:r>
              <a:rPr lang="ru-RU" sz="2400" b="1" i="1" kern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stellar" pitchFamily="18" charset="0"/>
                <a:ea typeface="+mj-ea"/>
                <a:cs typeface="+mj-cs"/>
              </a:rPr>
              <a:t>Оказываю помощь читателям в создании электронных презентаций, проектов и сообщений. </a:t>
            </a:r>
            <a:endParaRPr lang="ru-RU" sz="40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95137"/>
            <a:ext cx="3182985" cy="3194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D:\Pictures\вика\Фото042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0984" y="2995136"/>
            <a:ext cx="4259935" cy="319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2078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7000">
              <a:schemeClr val="tx2">
                <a:lumMod val="75000"/>
              </a:schemeClr>
            </a:gs>
            <a:gs pos="25000">
              <a:srgbClr val="74B29A"/>
            </a:gs>
            <a:gs pos="9000">
              <a:schemeClr val="accent3">
                <a:lumMod val="60000"/>
                <a:lumOff val="40000"/>
              </a:schemeClr>
            </a:gs>
            <a:gs pos="100000">
              <a:schemeClr val="bg1">
                <a:tint val="90000"/>
                <a:shade val="90000"/>
                <a:satMod val="200000"/>
              </a:schemeClr>
            </a:gs>
            <a:gs pos="0">
              <a:schemeClr val="bg1">
                <a:tint val="90000"/>
                <a:shade val="70000"/>
                <a:satMod val="25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6161" y="3392996"/>
            <a:ext cx="417646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kern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astellar" pitchFamily="18" charset="0"/>
                <a:ea typeface="+mj-ea"/>
                <a:cs typeface="+mj-cs"/>
              </a:rPr>
              <a:t>Созданные </a:t>
            </a:r>
            <a:r>
              <a:rPr lang="ru-RU" sz="2400" b="1" i="1" kern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stellar" pitchFamily="18" charset="0"/>
                <a:ea typeface="+mj-ea"/>
                <a:cs typeface="+mj-cs"/>
              </a:rPr>
              <a:t>тематические </a:t>
            </a:r>
            <a:r>
              <a:rPr lang="ru-RU" sz="2400" b="1" i="1" kern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astellar" pitchFamily="18" charset="0"/>
                <a:ea typeface="+mj-ea"/>
                <a:cs typeface="+mj-cs"/>
              </a:rPr>
              <a:t>презентации </a:t>
            </a:r>
            <a:r>
              <a:rPr lang="ru-RU" sz="2400" b="1" i="1" kern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stellar" pitchFamily="18" charset="0"/>
                <a:ea typeface="+mj-ea"/>
                <a:cs typeface="+mj-cs"/>
              </a:rPr>
              <a:t>используются </a:t>
            </a:r>
            <a:r>
              <a:rPr lang="ru-RU" sz="2400" b="1" i="1" kern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astellar" pitchFamily="18" charset="0"/>
                <a:ea typeface="+mj-ea"/>
                <a:cs typeface="+mj-cs"/>
              </a:rPr>
              <a:t>в библиотеке </a:t>
            </a:r>
            <a:r>
              <a:rPr lang="ru-RU" sz="2400" b="1" i="1" kern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stellar" pitchFamily="18" charset="0"/>
                <a:ea typeface="+mj-ea"/>
                <a:cs typeface="+mj-cs"/>
              </a:rPr>
              <a:t>и участвуют в интернет конкурсах </a:t>
            </a:r>
            <a:r>
              <a:rPr lang="ru-RU" sz="2400" b="1" i="1" kern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astellar" pitchFamily="18" charset="0"/>
                <a:ea typeface="+mj-ea"/>
                <a:cs typeface="+mj-cs"/>
              </a:rPr>
              <a:t>– это один из новых </a:t>
            </a:r>
            <a:r>
              <a:rPr lang="ru-RU" sz="2400" b="1" i="1" kern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stellar" pitchFamily="18" charset="0"/>
                <a:ea typeface="+mj-ea"/>
                <a:cs typeface="+mj-cs"/>
              </a:rPr>
              <a:t>распространенных видов </a:t>
            </a:r>
            <a:r>
              <a:rPr lang="ru-RU" sz="2400" b="1" i="1" kern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astellar" pitchFamily="18" charset="0"/>
                <a:ea typeface="+mj-ea"/>
                <a:cs typeface="+mj-cs"/>
              </a:rPr>
              <a:t>массовой работы </a:t>
            </a:r>
            <a:r>
              <a:rPr lang="ru-RU" sz="2400" b="1" i="1" kern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stellar" pitchFamily="18" charset="0"/>
                <a:ea typeface="+mj-ea"/>
                <a:cs typeface="+mj-cs"/>
              </a:rPr>
              <a:t>библиотеки</a:t>
            </a:r>
            <a:endParaRPr lang="ru-RU" sz="2400" b="1" i="1" kern="0" dirty="0">
              <a:solidFill>
                <a:schemeClr val="accent6">
                  <a:lumMod val="60000"/>
                  <a:lumOff val="40000"/>
                </a:schemeClr>
              </a:solidFill>
              <a:latin typeface="Castellar" pitchFamily="18" charset="0"/>
              <a:ea typeface="+mj-ea"/>
              <a:cs typeface="+mj-cs"/>
            </a:endParaRPr>
          </a:p>
        </p:txBody>
      </p:sp>
      <p:pic>
        <p:nvPicPr>
          <p:cNvPr id="3075" name="Picture 3" descr="D:\Pictures\Изображение 07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1" y="212344"/>
            <a:ext cx="2880320" cy="315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Pictures\серт груп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47688" y="516916"/>
            <a:ext cx="4227781" cy="286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09349" y="3625621"/>
            <a:ext cx="3219822" cy="281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8943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7000">
              <a:schemeClr val="tx2">
                <a:lumMod val="75000"/>
              </a:schemeClr>
            </a:gs>
            <a:gs pos="25000">
              <a:srgbClr val="74B29A"/>
            </a:gs>
            <a:gs pos="9000">
              <a:schemeClr val="accent3">
                <a:lumMod val="60000"/>
                <a:lumOff val="40000"/>
              </a:schemeClr>
            </a:gs>
            <a:gs pos="100000">
              <a:schemeClr val="bg1">
                <a:tint val="90000"/>
                <a:shade val="90000"/>
                <a:satMod val="200000"/>
              </a:schemeClr>
            </a:gs>
            <a:gs pos="0">
              <a:schemeClr val="bg1">
                <a:tint val="90000"/>
                <a:shade val="70000"/>
                <a:satMod val="25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G:\Мои документы\Мои рисунки\яс 1а\100_011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5" y="1422640"/>
            <a:ext cx="640871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ru-RU" sz="3200" b="1" i="1" u="none" strike="noStrike" kern="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stellar" pitchFamily="18" charset="0"/>
                <a:ea typeface="+mj-ea"/>
                <a:cs typeface="+mj-cs"/>
              </a:rPr>
              <a:t>Самым главным в работе библиотекаря при решении всех вышеперечисленных задач – подбор необходимой литературы библиотечно-библиографическое и информационное </a:t>
            </a:r>
          </a:p>
          <a:p>
            <a:r>
              <a:rPr kumimoji="0" lang="ru-RU" sz="3200" b="1" i="1" u="none" strike="noStrike" kern="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stellar" pitchFamily="18" charset="0"/>
                <a:ea typeface="+mj-ea"/>
                <a:cs typeface="+mj-cs"/>
              </a:rPr>
              <a:t>обслуживание учащихся и педагогов.</a:t>
            </a:r>
          </a:p>
        </p:txBody>
      </p:sp>
    </p:spTree>
    <p:extLst>
      <p:ext uri="{BB962C8B-B14F-4D97-AF65-F5344CB8AC3E}">
        <p14:creationId xmlns:p14="http://schemas.microsoft.com/office/powerpoint/2010/main" xmlns="" val="6178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7000">
              <a:schemeClr val="tx2">
                <a:lumMod val="75000"/>
              </a:schemeClr>
            </a:gs>
            <a:gs pos="25000">
              <a:srgbClr val="74B29A"/>
            </a:gs>
            <a:gs pos="9000">
              <a:schemeClr val="accent3">
                <a:lumMod val="60000"/>
                <a:lumOff val="40000"/>
              </a:schemeClr>
            </a:gs>
            <a:gs pos="100000">
              <a:schemeClr val="bg1">
                <a:tint val="90000"/>
                <a:shade val="90000"/>
                <a:satMod val="200000"/>
              </a:schemeClr>
            </a:gs>
            <a:gs pos="0">
              <a:schemeClr val="bg1">
                <a:tint val="90000"/>
                <a:shade val="70000"/>
                <a:satMod val="25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991914"/>
            <a:ext cx="3177133" cy="339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443288"/>
            <a:ext cx="5913437" cy="341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16784" y="222474"/>
            <a:ext cx="74221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dirty="0" smtClean="0">
                <a:solidFill>
                  <a:srgbClr val="FFC000"/>
                </a:solidFill>
              </a:rPr>
              <a:t>Все мы рождены здоровыми</a:t>
            </a:r>
            <a:endParaRPr lang="ru-RU" sz="4400" dirty="0">
              <a:solidFill>
                <a:srgbClr val="FFC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437394"/>
            <a:ext cx="511256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ru-RU" sz="2800" b="1" i="1" u="none" strike="noStrike" kern="0" cap="none" spc="0" normalizeH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Здоровье зависит</a:t>
            </a:r>
          </a:p>
          <a:p>
            <a:r>
              <a:rPr lang="ru-RU" sz="2800" b="1" i="1" kern="0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+mj-ea"/>
                <a:cs typeface="+mj-cs"/>
              </a:rPr>
              <a:t>на 20% - от     	окружающей среды,</a:t>
            </a:r>
          </a:p>
          <a:p>
            <a:r>
              <a:rPr lang="ru-RU" sz="2800" b="1" i="1" kern="0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+mj-ea"/>
                <a:cs typeface="+mj-cs"/>
              </a:rPr>
              <a:t>на 20% - от 	наследственных факторов,</a:t>
            </a:r>
          </a:p>
          <a:p>
            <a:r>
              <a:rPr lang="ru-RU" sz="2800" b="1" i="1" kern="0" dirty="0">
                <a:solidFill>
                  <a:srgbClr val="05E0DB">
                    <a:lumMod val="60000"/>
                    <a:lumOff val="40000"/>
                  </a:srgbClr>
                </a:solidFill>
              </a:rPr>
              <a:t>на </a:t>
            </a:r>
            <a:r>
              <a:rPr lang="ru-RU" sz="2800" b="1" i="1" kern="0" dirty="0" smtClean="0">
                <a:solidFill>
                  <a:srgbClr val="05E0DB">
                    <a:lumMod val="60000"/>
                    <a:lumOff val="40000"/>
                  </a:srgbClr>
                </a:solidFill>
              </a:rPr>
              <a:t>10</a:t>
            </a:r>
            <a:r>
              <a:rPr lang="ru-RU" sz="2800" b="1" i="1" kern="0" dirty="0">
                <a:solidFill>
                  <a:srgbClr val="05E0DB">
                    <a:lumMod val="60000"/>
                    <a:lumOff val="40000"/>
                  </a:srgbClr>
                </a:solidFill>
              </a:rPr>
              <a:t>% - </a:t>
            </a:r>
            <a:r>
              <a:rPr lang="ru-RU" sz="2800" b="1" i="1" kern="0" dirty="0" smtClean="0">
                <a:solidFill>
                  <a:srgbClr val="05E0DB">
                    <a:lumMod val="60000"/>
                    <a:lumOff val="40000"/>
                  </a:srgbClr>
                </a:solidFill>
              </a:rPr>
              <a:t>от 	медицинского обслуживания,</a:t>
            </a:r>
          </a:p>
          <a:p>
            <a:r>
              <a:rPr lang="ru-RU" sz="2800" b="1" i="1" kern="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на </a:t>
            </a:r>
            <a:r>
              <a:rPr lang="ru-RU" sz="2800" b="1" i="1" kern="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50</a:t>
            </a:r>
            <a:r>
              <a:rPr lang="ru-RU" sz="2800" b="1" i="1" kern="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% - </a:t>
            </a:r>
            <a:r>
              <a:rPr lang="ru-RU" sz="2800" b="1" i="1" kern="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от образа жиз</a:t>
            </a:r>
            <a:r>
              <a:rPr lang="ru-RU" sz="2400" b="1" i="1" kern="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ни.</a:t>
            </a:r>
            <a:endParaRPr lang="ru-RU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568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7000">
              <a:schemeClr val="tx2">
                <a:lumMod val="75000"/>
              </a:schemeClr>
            </a:gs>
            <a:gs pos="25000">
              <a:srgbClr val="74B29A"/>
            </a:gs>
            <a:gs pos="9000">
              <a:schemeClr val="accent3">
                <a:lumMod val="60000"/>
                <a:lumOff val="40000"/>
              </a:schemeClr>
            </a:gs>
            <a:gs pos="100000">
              <a:schemeClr val="bg1">
                <a:tint val="90000"/>
                <a:shade val="90000"/>
                <a:satMod val="200000"/>
              </a:schemeClr>
            </a:gs>
            <a:gs pos="0">
              <a:schemeClr val="bg1">
                <a:tint val="90000"/>
                <a:shade val="70000"/>
                <a:satMod val="25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4898" y="3519806"/>
            <a:ext cx="4959102" cy="333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365104"/>
            <a:ext cx="36724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i="1" kern="0" dirty="0">
                <a:solidFill>
                  <a:srgbClr val="05E0DB">
                    <a:lumMod val="60000"/>
                    <a:lumOff val="40000"/>
                  </a:srgbClr>
                </a:solidFill>
                <a:latin typeface="Castellar" pitchFamily="18" charset="0"/>
              </a:rPr>
              <a:t>В </a:t>
            </a:r>
            <a:r>
              <a:rPr lang="ru-RU" sz="2400" b="1" i="1" kern="0" dirty="0" smtClean="0">
                <a:solidFill>
                  <a:srgbClr val="05E0DB">
                    <a:lumMod val="60000"/>
                    <a:lumOff val="40000"/>
                  </a:srgbClr>
                </a:solidFill>
                <a:latin typeface="Castellar" pitchFamily="18" charset="0"/>
              </a:rPr>
              <a:t>библиотеке </a:t>
            </a:r>
            <a:r>
              <a:rPr lang="ru-RU" sz="2400" b="1" i="1" kern="0" dirty="0">
                <a:solidFill>
                  <a:srgbClr val="05E0DB">
                    <a:lumMod val="60000"/>
                    <a:lumOff val="40000"/>
                  </a:srgbClr>
                </a:solidFill>
                <a:latin typeface="Castellar" pitchFamily="18" charset="0"/>
              </a:rPr>
              <a:t>мы подбираем материалы,</a:t>
            </a:r>
          </a:p>
          <a:p>
            <a:pPr lvl="0"/>
            <a:r>
              <a:rPr lang="ru-RU" sz="2400" b="1" i="1" kern="0" dirty="0">
                <a:solidFill>
                  <a:srgbClr val="05E0DB">
                    <a:lumMod val="60000"/>
                    <a:lumOff val="40000"/>
                  </a:srgbClr>
                </a:solidFill>
                <a:latin typeface="Castellar" pitchFamily="18" charset="0"/>
              </a:rPr>
              <a:t>Обсуждаем идеи и воплощаем проекты в жизнь!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5" y="188640"/>
            <a:ext cx="4310063" cy="323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0232"/>
            <a:ext cx="3308970" cy="330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6729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7000">
              <a:schemeClr val="tx2">
                <a:lumMod val="75000"/>
              </a:schemeClr>
            </a:gs>
            <a:gs pos="25000">
              <a:srgbClr val="74B29A"/>
            </a:gs>
            <a:gs pos="9000">
              <a:schemeClr val="accent3">
                <a:lumMod val="60000"/>
                <a:lumOff val="40000"/>
              </a:schemeClr>
            </a:gs>
            <a:gs pos="100000">
              <a:schemeClr val="bg1">
                <a:tint val="90000"/>
                <a:shade val="90000"/>
                <a:satMod val="200000"/>
              </a:schemeClr>
            </a:gs>
            <a:gs pos="0">
              <a:schemeClr val="bg1">
                <a:tint val="90000"/>
                <a:shade val="70000"/>
                <a:satMod val="25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0"/>
            <a:ext cx="2693462" cy="3591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0658" y="3299116"/>
            <a:ext cx="4541915" cy="3591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219822" cy="429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365104"/>
            <a:ext cx="36724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i="1" kern="0" dirty="0">
                <a:solidFill>
                  <a:srgbClr val="05E0DB">
                    <a:lumMod val="60000"/>
                    <a:lumOff val="40000"/>
                  </a:srgbClr>
                </a:solidFill>
                <a:latin typeface="Castellar" pitchFamily="18" charset="0"/>
              </a:rPr>
              <a:t>В </a:t>
            </a:r>
            <a:r>
              <a:rPr lang="ru-RU" sz="2400" b="1" i="1" kern="0" dirty="0" smtClean="0">
                <a:solidFill>
                  <a:srgbClr val="05E0DB">
                    <a:lumMod val="60000"/>
                    <a:lumOff val="40000"/>
                  </a:srgbClr>
                </a:solidFill>
                <a:latin typeface="Castellar" pitchFamily="18" charset="0"/>
              </a:rPr>
              <a:t>библиотеке </a:t>
            </a:r>
            <a:r>
              <a:rPr lang="ru-RU" sz="2400" b="1" i="1" kern="0" dirty="0">
                <a:solidFill>
                  <a:srgbClr val="05E0DB">
                    <a:lumMod val="60000"/>
                    <a:lumOff val="40000"/>
                  </a:srgbClr>
                </a:solidFill>
                <a:latin typeface="Castellar" pitchFamily="18" charset="0"/>
              </a:rPr>
              <a:t>мы подбираем материалы,</a:t>
            </a:r>
          </a:p>
          <a:p>
            <a:pPr lvl="0"/>
            <a:r>
              <a:rPr lang="ru-RU" sz="2400" b="1" i="1" kern="0" dirty="0">
                <a:solidFill>
                  <a:srgbClr val="05E0DB">
                    <a:lumMod val="60000"/>
                    <a:lumOff val="40000"/>
                  </a:srgbClr>
                </a:solidFill>
                <a:latin typeface="Castellar" pitchFamily="18" charset="0"/>
              </a:rPr>
              <a:t>Обсуждаем идеи и воплощаем проекты в жизнь!</a:t>
            </a: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9823" y="12080"/>
            <a:ext cx="292571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7735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7000">
              <a:schemeClr val="tx2">
                <a:lumMod val="75000"/>
              </a:schemeClr>
            </a:gs>
            <a:gs pos="25000">
              <a:srgbClr val="74B29A"/>
            </a:gs>
            <a:gs pos="9000">
              <a:schemeClr val="accent3">
                <a:lumMod val="60000"/>
                <a:lumOff val="40000"/>
              </a:schemeClr>
            </a:gs>
            <a:gs pos="100000">
              <a:schemeClr val="bg1">
                <a:tint val="90000"/>
                <a:shade val="90000"/>
                <a:satMod val="200000"/>
              </a:schemeClr>
            </a:gs>
            <a:gs pos="0">
              <a:schemeClr val="bg1">
                <a:tint val="90000"/>
                <a:shade val="70000"/>
                <a:satMod val="25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4853804"/>
            <a:ext cx="5832648" cy="1228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b="1" i="1" dirty="0">
                <a:solidFill>
                  <a:srgbClr val="FFC000"/>
                </a:solidFill>
                <a:latin typeface="Times New Roman" pitchFamily="18" charset="0"/>
              </a:rPr>
              <a:t>Спасибо за внимание!</a:t>
            </a:r>
          </a:p>
          <a:p>
            <a:pPr algn="ctr">
              <a:lnSpc>
                <a:spcPct val="90000"/>
              </a:lnSpc>
            </a:pPr>
            <a:endParaRPr lang="ru-RU" b="1" i="1" dirty="0">
              <a:solidFill>
                <a:srgbClr val="FFC000"/>
              </a:solidFill>
              <a:latin typeface="Times New Roman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ru-RU" b="1" i="1" dirty="0" smtClean="0">
                <a:solidFill>
                  <a:srgbClr val="FFC000"/>
                </a:solidFill>
                <a:latin typeface="Times New Roman" pitchFamily="18" charset="0"/>
              </a:rPr>
              <a:t>Библиотекарь МБОУ </a:t>
            </a:r>
            <a:r>
              <a:rPr lang="ru-RU" b="1" i="1" dirty="0" err="1" smtClean="0">
                <a:solidFill>
                  <a:srgbClr val="FFC000"/>
                </a:solidFill>
                <a:latin typeface="Times New Roman" pitchFamily="18" charset="0"/>
              </a:rPr>
              <a:t>Старостаничной</a:t>
            </a:r>
            <a:r>
              <a:rPr lang="ru-RU" b="1" i="1" dirty="0" smtClean="0">
                <a:solidFill>
                  <a:srgbClr val="FFC000"/>
                </a:solidFill>
                <a:latin typeface="Times New Roman" pitchFamily="18" charset="0"/>
              </a:rPr>
              <a:t> СОШ</a:t>
            </a:r>
          </a:p>
          <a:p>
            <a:pPr algn="ctr">
              <a:lnSpc>
                <a:spcPct val="90000"/>
              </a:lnSpc>
            </a:pPr>
            <a:r>
              <a:rPr lang="ru-RU" b="1" i="1" dirty="0" smtClean="0">
                <a:solidFill>
                  <a:srgbClr val="FFC000"/>
                </a:solidFill>
                <a:latin typeface="Times New Roman" pitchFamily="18" charset="0"/>
              </a:rPr>
              <a:t>Скворцова Г.А.</a:t>
            </a:r>
            <a:endParaRPr lang="ru-RU" b="1" i="1" dirty="0">
              <a:solidFill>
                <a:srgbClr val="FFC000"/>
              </a:solidFill>
              <a:latin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1124744"/>
            <a:ext cx="74168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669A"/>
                </a:solidFill>
                <a:latin typeface="ArialNarrow-Bold"/>
              </a:rPr>
              <a:t>Здоровье </a:t>
            </a:r>
            <a:r>
              <a:rPr lang="ru-RU" sz="4000" b="1" dirty="0">
                <a:solidFill>
                  <a:srgbClr val="00669A"/>
                </a:solidFill>
                <a:latin typeface="Arial"/>
              </a:rPr>
              <a:t>— </a:t>
            </a:r>
            <a:r>
              <a:rPr lang="ru-RU" sz="4000" b="1" dirty="0" smtClean="0">
                <a:solidFill>
                  <a:srgbClr val="00669A"/>
                </a:solidFill>
                <a:latin typeface="ArialNarrow-Bold"/>
              </a:rPr>
              <a:t>это здорово</a:t>
            </a:r>
            <a:endParaRPr lang="ru-RU" sz="4000" b="1" dirty="0" smtClean="0">
              <a:solidFill>
                <a:srgbClr val="00669A"/>
              </a:solidFill>
              <a:latin typeface="Arial"/>
            </a:endParaRPr>
          </a:p>
          <a:p>
            <a:endParaRPr lang="ru-RU" sz="1600" b="1" dirty="0" smtClean="0">
              <a:solidFill>
                <a:srgbClr val="00669A"/>
              </a:solidFill>
              <a:latin typeface="Arial"/>
            </a:endParaRPr>
          </a:p>
          <a:p>
            <a:endParaRPr lang="ru-RU" sz="1600" b="1" dirty="0">
              <a:solidFill>
                <a:srgbClr val="00669A"/>
              </a:solidFill>
              <a:latin typeface="Arial"/>
            </a:endParaRPr>
          </a:p>
          <a:p>
            <a:endParaRPr lang="ru-RU" sz="1600" b="1" dirty="0" smtClean="0">
              <a:solidFill>
                <a:srgbClr val="00669A"/>
              </a:solidFill>
              <a:latin typeface="Arial"/>
            </a:endParaRPr>
          </a:p>
          <a:p>
            <a:endParaRPr lang="ru-RU" sz="1600" b="1" dirty="0">
              <a:solidFill>
                <a:srgbClr val="00669A"/>
              </a:solidFill>
              <a:latin typeface="Arial"/>
            </a:endParaRPr>
          </a:p>
          <a:p>
            <a:endParaRPr lang="ru-RU" sz="1600" b="1" dirty="0" smtClean="0">
              <a:solidFill>
                <a:srgbClr val="00669A"/>
              </a:solidFill>
              <a:latin typeface="Arial"/>
            </a:endParaRPr>
          </a:p>
          <a:p>
            <a:pPr algn="ctr"/>
            <a:r>
              <a:rPr lang="ru-RU" sz="2000" b="1" dirty="0" smtClean="0">
                <a:solidFill>
                  <a:srgbClr val="FFC000"/>
                </a:solidFill>
                <a:latin typeface="Arial"/>
              </a:rPr>
              <a:t>«</a:t>
            </a:r>
            <a:r>
              <a:rPr lang="ru-RU" sz="2000" b="1" dirty="0">
                <a:solidFill>
                  <a:srgbClr val="FFC000"/>
                </a:solidFill>
                <a:latin typeface="Arial"/>
              </a:rPr>
              <a:t>Здоров будешь — все </a:t>
            </a:r>
            <a:r>
              <a:rPr lang="ru-RU" sz="2000" b="1" dirty="0" smtClean="0">
                <a:solidFill>
                  <a:srgbClr val="FFC000"/>
                </a:solidFill>
                <a:latin typeface="Arial"/>
              </a:rPr>
              <a:t>добудешь»</a:t>
            </a:r>
            <a:r>
              <a:rPr lang="ru-RU" sz="1600" b="1" dirty="0" smtClean="0">
                <a:solidFill>
                  <a:srgbClr val="00669A"/>
                </a:solidFill>
                <a:latin typeface="Arial"/>
              </a:rPr>
              <a:t>»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270883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7000">
              <a:schemeClr val="tx2">
                <a:lumMod val="75000"/>
              </a:schemeClr>
            </a:gs>
            <a:gs pos="25000">
              <a:srgbClr val="74B29A"/>
            </a:gs>
            <a:gs pos="9000">
              <a:schemeClr val="accent3">
                <a:lumMod val="60000"/>
                <a:lumOff val="40000"/>
              </a:schemeClr>
            </a:gs>
            <a:gs pos="100000">
              <a:schemeClr val="bg1">
                <a:tint val="90000"/>
                <a:shade val="90000"/>
                <a:satMod val="200000"/>
              </a:schemeClr>
            </a:gs>
            <a:gs pos="0">
              <a:schemeClr val="bg1">
                <a:tint val="90000"/>
                <a:shade val="70000"/>
                <a:satMod val="25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1" y="-35966"/>
            <a:ext cx="3491880" cy="2618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14" y="-1"/>
            <a:ext cx="3473517" cy="2762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39752" y="114055"/>
            <a:ext cx="446449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nstantia" pitchFamily="18" charset="0"/>
              </a:rPr>
              <a:t>Клуб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nstantia" pitchFamily="18" charset="0"/>
              </a:rPr>
              <a:t>«</a:t>
            </a:r>
            <a:r>
              <a:rPr kumimoji="0" lang="ru-RU" sz="440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nstantia" pitchFamily="18" charset="0"/>
              </a:rPr>
              <a:t>Валеолог</a:t>
            </a:r>
            <a:r>
              <a:rPr kumimoji="0" lang="ru-RU" sz="4400" u="none" strike="noStrike" kern="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nstantia" pitchFamily="18" charset="0"/>
              </a:rPr>
              <a:t>»</a:t>
            </a:r>
            <a:endParaRPr kumimoji="0" lang="ru-RU" sz="440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onstantia" pitchFamily="18" charset="0"/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0346" y="1844824"/>
            <a:ext cx="4819886" cy="2733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918" y="4077071"/>
            <a:ext cx="4699992" cy="2591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2863" y="2762843"/>
            <a:ext cx="2800350" cy="39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544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7000">
              <a:schemeClr val="tx2">
                <a:lumMod val="75000"/>
              </a:schemeClr>
            </a:gs>
            <a:gs pos="25000">
              <a:srgbClr val="74B29A"/>
            </a:gs>
            <a:gs pos="9000">
              <a:schemeClr val="accent3">
                <a:lumMod val="60000"/>
                <a:lumOff val="40000"/>
              </a:schemeClr>
            </a:gs>
            <a:gs pos="100000">
              <a:schemeClr val="bg1">
                <a:tint val="90000"/>
                <a:shade val="90000"/>
                <a:satMod val="200000"/>
              </a:schemeClr>
            </a:gs>
            <a:gs pos="0">
              <a:schemeClr val="bg1">
                <a:tint val="90000"/>
                <a:shade val="70000"/>
                <a:satMod val="25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0403"/>
            <a:ext cx="3995936" cy="4199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40" y="20632"/>
            <a:ext cx="5292060" cy="3264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39752" y="114055"/>
            <a:ext cx="446449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nstantia" pitchFamily="18" charset="0"/>
              </a:rPr>
              <a:t>Клуб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nstantia" pitchFamily="18" charset="0"/>
              </a:rPr>
              <a:t>«</a:t>
            </a:r>
            <a:r>
              <a:rPr kumimoji="0" lang="ru-RU" sz="440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nstantia" pitchFamily="18" charset="0"/>
              </a:rPr>
              <a:t>Валеолог</a:t>
            </a:r>
            <a:r>
              <a:rPr kumimoji="0" lang="ru-RU" sz="4400" u="none" strike="noStrike" kern="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nstantia" pitchFamily="18" charset="0"/>
              </a:rPr>
              <a:t>»</a:t>
            </a:r>
            <a:endParaRPr kumimoji="0" lang="ru-RU" sz="440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onstantia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33877" y="3447571"/>
            <a:ext cx="5128185" cy="294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393" y="4001584"/>
            <a:ext cx="3859345" cy="276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4072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7000">
              <a:schemeClr val="tx2">
                <a:lumMod val="75000"/>
              </a:schemeClr>
            </a:gs>
            <a:gs pos="25000">
              <a:srgbClr val="74B29A"/>
            </a:gs>
            <a:gs pos="9000">
              <a:schemeClr val="accent3">
                <a:lumMod val="60000"/>
                <a:lumOff val="40000"/>
              </a:schemeClr>
            </a:gs>
            <a:gs pos="100000">
              <a:schemeClr val="bg1">
                <a:tint val="90000"/>
                <a:shade val="90000"/>
                <a:satMod val="200000"/>
              </a:schemeClr>
            </a:gs>
            <a:gs pos="0">
              <a:schemeClr val="bg1">
                <a:tint val="90000"/>
                <a:shade val="70000"/>
                <a:satMod val="25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7749" y="404664"/>
            <a:ext cx="846022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rgbClr val="FFC000"/>
                </a:solidFill>
              </a:rPr>
              <a:t>Основные направления работы библиотеки:</a:t>
            </a:r>
            <a:endParaRPr lang="ru-RU" sz="4400" dirty="0">
              <a:solidFill>
                <a:srgbClr val="FFC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2060848"/>
            <a:ext cx="662473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rgbClr val="0000CC"/>
                </a:solidFill>
              </a:rPr>
              <a:t>   </a:t>
            </a:r>
            <a:r>
              <a:rPr lang="ru-RU" sz="3600" b="1" i="1" dirty="0" smtClean="0">
                <a:solidFill>
                  <a:schemeClr val="accent5">
                    <a:lumMod val="75000"/>
                  </a:schemeClr>
                </a:solidFill>
              </a:rPr>
              <a:t>Духовно-нравственное воспитание.</a:t>
            </a:r>
          </a:p>
          <a:p>
            <a:r>
              <a:rPr lang="ru-RU" sz="3600" b="1" i="1" dirty="0" smtClean="0">
                <a:solidFill>
                  <a:schemeClr val="accent5">
                    <a:lumMod val="75000"/>
                  </a:schemeClr>
                </a:solidFill>
              </a:rPr>
              <a:t>   Патриотическое воспитание.</a:t>
            </a:r>
          </a:p>
          <a:p>
            <a:r>
              <a:rPr lang="ru-RU" sz="3600" b="1" i="1" dirty="0" smtClean="0">
                <a:solidFill>
                  <a:schemeClr val="accent5">
                    <a:lumMod val="75000"/>
                  </a:schemeClr>
                </a:solidFill>
              </a:rPr>
              <a:t>   Формирование здоровье сберегающей среды и здорового образа жизни.</a:t>
            </a:r>
            <a:endParaRPr lang="ru-RU" sz="36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552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7000">
              <a:schemeClr val="tx2">
                <a:lumMod val="75000"/>
              </a:schemeClr>
            </a:gs>
            <a:gs pos="25000">
              <a:srgbClr val="74B29A"/>
            </a:gs>
            <a:gs pos="9000">
              <a:schemeClr val="accent3">
                <a:lumMod val="60000"/>
                <a:lumOff val="40000"/>
              </a:schemeClr>
            </a:gs>
            <a:gs pos="100000">
              <a:schemeClr val="bg1">
                <a:tint val="90000"/>
                <a:shade val="90000"/>
                <a:satMod val="200000"/>
              </a:schemeClr>
            </a:gs>
            <a:gs pos="0">
              <a:schemeClr val="bg1">
                <a:tint val="90000"/>
                <a:shade val="70000"/>
                <a:satMod val="25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0"/>
            <a:ext cx="4499992" cy="6886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0566" y="541615"/>
            <a:ext cx="761978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kern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astellar" pitchFamily="18" charset="0"/>
                <a:ea typeface="+mj-ea"/>
                <a:cs typeface="+mj-cs"/>
              </a:rPr>
              <a:t>Большое внимание библиотека уделяет разносторонним формам работы по продвижению информации по </a:t>
            </a:r>
            <a:r>
              <a:rPr lang="ru-RU" sz="2400" b="1" i="1" kern="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stellar" pitchFamily="18" charset="0"/>
                <a:ea typeface="+mj-ea"/>
                <a:cs typeface="+mj-cs"/>
              </a:rPr>
              <a:t>здоровьесберегающим</a:t>
            </a:r>
            <a:r>
              <a:rPr lang="ru-RU" sz="2400" b="1" i="1" kern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astellar" pitchFamily="18" charset="0"/>
                <a:ea typeface="+mj-ea"/>
                <a:cs typeface="+mj-cs"/>
              </a:rPr>
              <a:t> темам. </a:t>
            </a:r>
          </a:p>
          <a:p>
            <a:r>
              <a:rPr lang="ru-RU" sz="2400" b="1" i="1" kern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astellar" pitchFamily="18" charset="0"/>
                <a:ea typeface="+mj-ea"/>
                <a:cs typeface="+mj-cs"/>
              </a:rPr>
              <a:t>Работа ведется совместно с заместителем директора Ивановой В. П. </a:t>
            </a:r>
            <a:r>
              <a:rPr lang="ru-RU" sz="2400" b="1" i="1" kern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stellar" pitchFamily="18" charset="0"/>
                <a:ea typeface="+mj-ea"/>
                <a:cs typeface="+mj-cs"/>
              </a:rPr>
              <a:t>Клубом «Эколог» и </a:t>
            </a:r>
            <a:r>
              <a:rPr lang="ru-RU" sz="2400" b="1" i="1" kern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astellar" pitchFamily="18" charset="0"/>
                <a:ea typeface="+mj-ea"/>
                <a:cs typeface="+mj-cs"/>
              </a:rPr>
              <a:t>классными руководителями – это:</a:t>
            </a:r>
          </a:p>
          <a:p>
            <a:r>
              <a:rPr lang="ru-RU" sz="2400" b="1" i="1" kern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astellar" pitchFamily="18" charset="0"/>
                <a:ea typeface="+mj-ea"/>
                <a:cs typeface="+mj-cs"/>
              </a:rPr>
              <a:t>•	тематические выставки и беседы;</a:t>
            </a:r>
          </a:p>
          <a:p>
            <a:r>
              <a:rPr lang="ru-RU" sz="2400" b="1" i="1" kern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astellar" pitchFamily="18" charset="0"/>
                <a:ea typeface="+mj-ea"/>
                <a:cs typeface="+mj-cs"/>
              </a:rPr>
              <a:t>•	подбор материала и подготовка классных часов;</a:t>
            </a:r>
          </a:p>
          <a:p>
            <a:r>
              <a:rPr lang="ru-RU" sz="2400" b="1" i="1" kern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astellar" pitchFamily="18" charset="0"/>
                <a:ea typeface="+mj-ea"/>
                <a:cs typeface="+mj-cs"/>
              </a:rPr>
              <a:t>•	проведение конкурсов проектов, газет, и помощь в подготовке и сборе необходимой информации</a:t>
            </a:r>
          </a:p>
        </p:txBody>
      </p:sp>
    </p:spTree>
    <p:extLst>
      <p:ext uri="{BB962C8B-B14F-4D97-AF65-F5344CB8AC3E}">
        <p14:creationId xmlns:p14="http://schemas.microsoft.com/office/powerpoint/2010/main" xmlns="" val="102475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7000">
              <a:schemeClr val="tx2">
                <a:lumMod val="75000"/>
              </a:schemeClr>
            </a:gs>
            <a:gs pos="25000">
              <a:srgbClr val="74B29A"/>
            </a:gs>
            <a:gs pos="9000">
              <a:schemeClr val="accent3">
                <a:lumMod val="60000"/>
                <a:lumOff val="40000"/>
              </a:schemeClr>
            </a:gs>
            <a:gs pos="100000">
              <a:schemeClr val="bg1">
                <a:tint val="90000"/>
                <a:shade val="90000"/>
                <a:satMod val="200000"/>
              </a:schemeClr>
            </a:gs>
            <a:gs pos="0">
              <a:schemeClr val="bg1">
                <a:tint val="90000"/>
                <a:shade val="70000"/>
                <a:satMod val="25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70236" y="260648"/>
            <a:ext cx="446449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nstantia" pitchFamily="18" charset="0"/>
              </a:rPr>
              <a:t>Клуб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nstantia" pitchFamily="18" charset="0"/>
              </a:rPr>
              <a:t>«Эколог</a:t>
            </a:r>
            <a:r>
              <a:rPr kumimoji="0" lang="ru-RU" sz="4400" u="none" strike="noStrike" kern="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nstantia" pitchFamily="18" charset="0"/>
              </a:rPr>
              <a:t>»</a:t>
            </a:r>
            <a:endParaRPr kumimoji="0" lang="ru-RU" sz="440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onstantia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9224" y="2420888"/>
            <a:ext cx="5677595" cy="382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7639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7000">
              <a:schemeClr val="tx2">
                <a:lumMod val="75000"/>
              </a:schemeClr>
            </a:gs>
            <a:gs pos="25000">
              <a:srgbClr val="74B29A"/>
            </a:gs>
            <a:gs pos="9000">
              <a:schemeClr val="accent3">
                <a:lumMod val="60000"/>
                <a:lumOff val="40000"/>
              </a:schemeClr>
            </a:gs>
            <a:gs pos="100000">
              <a:schemeClr val="bg1">
                <a:tint val="90000"/>
                <a:shade val="90000"/>
                <a:satMod val="200000"/>
              </a:schemeClr>
            </a:gs>
            <a:gs pos="0">
              <a:schemeClr val="bg1">
                <a:tint val="90000"/>
                <a:shade val="70000"/>
                <a:satMod val="25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3599627"/>
            <a:ext cx="3707905" cy="3290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6084169" cy="4016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704" y="5411450"/>
            <a:ext cx="446449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nstantia" pitchFamily="18" charset="0"/>
              </a:rPr>
              <a:t>Клуб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nstantia" pitchFamily="18" charset="0"/>
              </a:rPr>
              <a:t>«Эколог</a:t>
            </a:r>
            <a:r>
              <a:rPr kumimoji="0" lang="ru-RU" sz="4400" u="none" strike="noStrike" kern="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nstantia" pitchFamily="18" charset="0"/>
              </a:rPr>
              <a:t>»</a:t>
            </a:r>
            <a:endParaRPr kumimoji="0" lang="ru-RU" sz="440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onstantia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9" y="0"/>
            <a:ext cx="3059832" cy="453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632122"/>
            <a:ext cx="5096070" cy="3225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7836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7000">
              <a:schemeClr val="tx2">
                <a:lumMod val="75000"/>
              </a:schemeClr>
            </a:gs>
            <a:gs pos="25000">
              <a:srgbClr val="74B29A"/>
            </a:gs>
            <a:gs pos="9000">
              <a:schemeClr val="accent3">
                <a:lumMod val="60000"/>
                <a:lumOff val="40000"/>
              </a:schemeClr>
            </a:gs>
            <a:gs pos="100000">
              <a:schemeClr val="bg1">
                <a:tint val="90000"/>
                <a:shade val="90000"/>
                <a:satMod val="200000"/>
              </a:schemeClr>
            </a:gs>
            <a:gs pos="0">
              <a:schemeClr val="bg1">
                <a:tint val="90000"/>
                <a:shade val="70000"/>
                <a:satMod val="25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0232" y="1340768"/>
            <a:ext cx="4343400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240" y="0"/>
            <a:ext cx="4699992" cy="3524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70236" y="260648"/>
            <a:ext cx="446449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nstantia" pitchFamily="18" charset="0"/>
              </a:rPr>
              <a:t>Клуб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nstantia" pitchFamily="18" charset="0"/>
              </a:rPr>
              <a:t>«Эколог</a:t>
            </a:r>
            <a:r>
              <a:rPr kumimoji="0" lang="ru-RU" sz="4400" u="none" strike="noStrike" kern="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nstantia" pitchFamily="18" charset="0"/>
              </a:rPr>
              <a:t>»</a:t>
            </a:r>
            <a:endParaRPr kumimoji="0" lang="ru-RU" sz="440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onstantia" pitchFamily="18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592" y="3281662"/>
            <a:ext cx="4727824" cy="3545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1553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734</TotalTime>
  <Words>316</Words>
  <Application>Microsoft Office PowerPoint</Application>
  <PresentationFormat>Экран (4:3)</PresentationFormat>
  <Paragraphs>58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Исполнительная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Roman</cp:lastModifiedBy>
  <cp:revision>50</cp:revision>
  <dcterms:created xsi:type="dcterms:W3CDTF">2012-03-14T16:47:36Z</dcterms:created>
  <dcterms:modified xsi:type="dcterms:W3CDTF">2013-07-26T19:48:53Z</dcterms:modified>
</cp:coreProperties>
</file>