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63" r:id="rId5"/>
    <p:sldId id="261" r:id="rId6"/>
    <p:sldId id="260" r:id="rId7"/>
    <p:sldId id="259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Способы словообразования в русском языке. 5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ru-RU" dirty="0" smtClean="0"/>
              <a:t>Тарасова Ирина Валентиновна,</a:t>
            </a:r>
          </a:p>
          <a:p>
            <a:pPr algn="r"/>
            <a:r>
              <a:rPr lang="ru-RU" dirty="0" smtClean="0"/>
              <a:t>у</a:t>
            </a:r>
            <a:r>
              <a:rPr lang="ru-RU" dirty="0" smtClean="0"/>
              <a:t>читель русского языка</a:t>
            </a:r>
          </a:p>
          <a:p>
            <a:pPr algn="r"/>
            <a:r>
              <a:rPr lang="ru-RU" dirty="0" smtClean="0"/>
              <a:t>МБОУ СОШ № 46 г.Чита,</a:t>
            </a:r>
          </a:p>
          <a:p>
            <a:pPr algn="r"/>
            <a:r>
              <a:rPr lang="ru-RU" dirty="0" smtClean="0"/>
              <a:t>Забайкальский край.</a:t>
            </a:r>
          </a:p>
          <a:p>
            <a:pPr algn="r"/>
            <a:r>
              <a:rPr lang="ru-RU" dirty="0" smtClean="0"/>
              <a:t>Идентификатор 205-257-459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Поход в театр…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Что может быть прекрасней! Здание театра старинное. Наши места в амфитеатре. Вот зазвучал дифирамб, и на сцене кавалькада жокеев, факиры в жакетах, жонглёры, актёры, певцы, даже импровизаторы! Это вызвало бурю аплодисментов.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Амфитеатр – </a:t>
            </a:r>
            <a:r>
              <a:rPr lang="ru-RU" dirty="0" smtClean="0"/>
              <a:t>основные места в зале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Дифирамб – </a:t>
            </a:r>
            <a:r>
              <a:rPr lang="ru-RU" dirty="0" smtClean="0"/>
              <a:t>восторженная песнь, гимн, похвала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Кавалькада – </a:t>
            </a:r>
            <a:r>
              <a:rPr lang="ru-RU" dirty="0" smtClean="0"/>
              <a:t>несколько всадников, скачущих вместе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Жокей – </a:t>
            </a:r>
            <a:r>
              <a:rPr lang="ru-RU" dirty="0" smtClean="0"/>
              <a:t>наездник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Факир – </a:t>
            </a:r>
            <a:r>
              <a:rPr lang="ru-RU" dirty="0" smtClean="0"/>
              <a:t>фокусник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Жакет –</a:t>
            </a:r>
            <a:r>
              <a:rPr lang="ru-RU" dirty="0" smtClean="0"/>
              <a:t> верхняя, облегающая одежда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Жонглёр –</a:t>
            </a:r>
            <a:r>
              <a:rPr lang="ru-RU" dirty="0" smtClean="0"/>
              <a:t> артист, ловко подбрасывающий предметы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Импровизатор – </a:t>
            </a:r>
            <a:r>
              <a:rPr lang="ru-RU" dirty="0" smtClean="0"/>
              <a:t>человек, выступающий без подготовки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Аплодисменты – </a:t>
            </a:r>
            <a:r>
              <a:rPr lang="ru-RU" dirty="0" smtClean="0"/>
              <a:t>рукоплескание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ru-RU" sz="6000" dirty="0" smtClean="0"/>
              <a:t>Найти корень слова – это значит найти его</a:t>
            </a:r>
          </a:p>
          <a:p>
            <a:pPr algn="r">
              <a:buNone/>
            </a:pPr>
            <a:r>
              <a:rPr lang="ru-RU" sz="6000" dirty="0" smtClean="0"/>
              <a:t>внутренний, затаённый смысл – то же, что зажечь внутри фонаря огонёк.</a:t>
            </a:r>
          </a:p>
          <a:p>
            <a:pPr algn="r">
              <a:buNone/>
            </a:pPr>
            <a:r>
              <a:rPr lang="ru-RU" sz="4200" dirty="0" smtClean="0"/>
              <a:t>М.А.Рыбникова</a:t>
            </a:r>
          </a:p>
          <a:p>
            <a:pPr algn="r">
              <a:buNone/>
            </a:pP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для групп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Берёзовый, заборчик, скрипач</a:t>
            </a:r>
          </a:p>
          <a:p>
            <a:pPr marL="514350" indent="-514350">
              <a:buNone/>
            </a:pPr>
            <a:r>
              <a:rPr lang="ru-RU" dirty="0" smtClean="0"/>
              <a:t>2. Нехороший, пригород, отрезать</a:t>
            </a:r>
          </a:p>
          <a:p>
            <a:pPr marL="514350" indent="-514350">
              <a:buNone/>
            </a:pPr>
            <a:r>
              <a:rPr lang="ru-RU" dirty="0" smtClean="0"/>
              <a:t>3. Спортзал, </a:t>
            </a:r>
            <a:r>
              <a:rPr lang="ru-RU" dirty="0" err="1" smtClean="0"/>
              <a:t>облгаз</a:t>
            </a:r>
            <a:r>
              <a:rPr lang="ru-RU" dirty="0" smtClean="0"/>
              <a:t>, универмаг</a:t>
            </a:r>
          </a:p>
          <a:p>
            <a:pPr marL="514350" indent="-514350">
              <a:buNone/>
            </a:pPr>
            <a:r>
              <a:rPr lang="ru-RU" dirty="0" smtClean="0"/>
              <a:t>4. Школа-интернат, шкаф-купе, диван-кровать</a:t>
            </a:r>
          </a:p>
          <a:p>
            <a:pPr marL="514350" indent="-514350">
              <a:buNone/>
            </a:pPr>
            <a:r>
              <a:rPr lang="ru-RU" dirty="0" smtClean="0"/>
              <a:t>5. Паровоз, ледокол, пешеход</a:t>
            </a:r>
          </a:p>
          <a:p>
            <a:pPr marL="514350" indent="-514350">
              <a:buNone/>
            </a:pPr>
            <a:r>
              <a:rPr lang="ru-RU" dirty="0" smtClean="0"/>
              <a:t>6. Разбирать, безработица, подбородок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Способы словообразования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приставочный</a:t>
            </a:r>
          </a:p>
          <a:p>
            <a:pPr>
              <a:buNone/>
            </a:pPr>
            <a:r>
              <a:rPr lang="ru-RU" dirty="0" smtClean="0"/>
              <a:t>                                    </a:t>
            </a:r>
            <a:r>
              <a:rPr lang="ru-RU" dirty="0" err="1" smtClean="0"/>
              <a:t>приставочно</a:t>
            </a:r>
            <a:r>
              <a:rPr lang="ru-RU" dirty="0" smtClean="0"/>
              <a:t>-       сложение</a:t>
            </a:r>
          </a:p>
          <a:p>
            <a:pPr>
              <a:buNone/>
            </a:pPr>
            <a:r>
              <a:rPr lang="ru-RU" dirty="0" smtClean="0"/>
              <a:t>                                    суффиксальный </a:t>
            </a:r>
            <a:r>
              <a:rPr lang="ru-RU" dirty="0" err="1" smtClean="0"/>
              <a:t>суффиксальный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800" dirty="0" smtClean="0"/>
              <a:t>                                                           целых слов</a:t>
            </a:r>
          </a:p>
          <a:p>
            <a:pPr algn="r">
              <a:buNone/>
            </a:pPr>
            <a:r>
              <a:rPr lang="ru-RU" sz="2800" dirty="0" smtClean="0"/>
              <a:t> с помощью </a:t>
            </a:r>
          </a:p>
          <a:p>
            <a:pPr algn="r">
              <a:buNone/>
            </a:pPr>
            <a:r>
              <a:rPr lang="ru-RU" sz="2800" dirty="0" smtClean="0"/>
              <a:t>О или Е</a:t>
            </a:r>
          </a:p>
          <a:p>
            <a:pPr algn="ctr">
              <a:buNone/>
            </a:pPr>
            <a:r>
              <a:rPr lang="ru-RU" sz="2800" dirty="0" smtClean="0"/>
              <a:t>                        разных частей слов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104900" y="1181100"/>
            <a:ext cx="685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867400" y="1066800"/>
            <a:ext cx="1219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1943100" y="1485900"/>
            <a:ext cx="16764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авая фигурная скобка 16"/>
          <p:cNvSpPr/>
          <p:nvPr/>
        </p:nvSpPr>
        <p:spPr>
          <a:xfrm>
            <a:off x="3429000" y="1524000"/>
            <a:ext cx="228600" cy="1828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 rot="5400000">
            <a:off x="5829300" y="2857500"/>
            <a:ext cx="16002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6200000" flipH="1">
            <a:off x="6743700" y="3314700"/>
            <a:ext cx="2209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5486400" y="3657600"/>
            <a:ext cx="2743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Какой модели соответствуют слова?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               </a:t>
            </a:r>
          </a:p>
          <a:p>
            <a:pPr>
              <a:buNone/>
            </a:pPr>
            <a:r>
              <a:rPr lang="ru-RU" dirty="0" smtClean="0"/>
              <a:t>                      +</a:t>
            </a:r>
          </a:p>
          <a:p>
            <a:pPr>
              <a:buNone/>
            </a:pPr>
            <a:r>
              <a:rPr lang="ru-RU" dirty="0" smtClean="0"/>
              <a:t>                    +                        +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+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+      о (е)      +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+                              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533400" y="1143000"/>
            <a:ext cx="1600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овина рамки 5"/>
          <p:cNvSpPr/>
          <p:nvPr/>
        </p:nvSpPr>
        <p:spPr>
          <a:xfrm rot="2349483">
            <a:off x="3461008" y="1468839"/>
            <a:ext cx="1143000" cy="99060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оловина рамки 6"/>
          <p:cNvSpPr/>
          <p:nvPr/>
        </p:nvSpPr>
        <p:spPr>
          <a:xfrm>
            <a:off x="457200" y="2133600"/>
            <a:ext cx="1676400" cy="91440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971800" y="2057400"/>
            <a:ext cx="1524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ловина рамки 8"/>
          <p:cNvSpPr/>
          <p:nvPr/>
        </p:nvSpPr>
        <p:spPr>
          <a:xfrm rot="2723211">
            <a:off x="5195588" y="2271219"/>
            <a:ext cx="1073242" cy="1132936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оловина рамки 9"/>
          <p:cNvSpPr/>
          <p:nvPr/>
        </p:nvSpPr>
        <p:spPr>
          <a:xfrm>
            <a:off x="457200" y="3200400"/>
            <a:ext cx="1524000" cy="91440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971800" y="3124200"/>
            <a:ext cx="1524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57200" y="4038600"/>
            <a:ext cx="1524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029200" y="4038600"/>
            <a:ext cx="1524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33400" y="5105400"/>
            <a:ext cx="1524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743200" y="5105400"/>
            <a:ext cx="1524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ru-RU" dirty="0" smtClean="0"/>
              <a:t>Итоги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/>
              <a:t>Без подсказки </a:t>
            </a:r>
            <a:r>
              <a:rPr lang="ru-RU" sz="5400" dirty="0" smtClean="0">
                <a:solidFill>
                  <a:srgbClr val="FF0000"/>
                </a:solidFill>
              </a:rPr>
              <a:t>– «Молодец!»</a:t>
            </a:r>
          </a:p>
          <a:p>
            <a:pPr>
              <a:buNone/>
            </a:pPr>
            <a:r>
              <a:rPr lang="ru-RU" sz="5400" dirty="0" smtClean="0"/>
              <a:t>С подсказкой </a:t>
            </a:r>
            <a:r>
              <a:rPr lang="ru-RU" sz="5400" dirty="0" smtClean="0">
                <a:solidFill>
                  <a:srgbClr val="FF0000"/>
                </a:solidFill>
              </a:rPr>
              <a:t>– «Могли бы лучше»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повышенной сложности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/>
              <a:t>Как отличить приставочно-суффиксальный от приставочного и суффиксального?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258</Words>
  <PresentationFormat>Экран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Способы словообразования в русском языке. 5 класс</vt:lpstr>
      <vt:lpstr>Поход в театр…</vt:lpstr>
      <vt:lpstr>Слайд 3</vt:lpstr>
      <vt:lpstr>Слайд 4</vt:lpstr>
      <vt:lpstr>Задание для групп</vt:lpstr>
      <vt:lpstr>Способы словообразования</vt:lpstr>
      <vt:lpstr>Какой модели соответствуют слова?</vt:lpstr>
      <vt:lpstr>Итоги</vt:lpstr>
      <vt:lpstr>Задание повышенной сложности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Поход в театр…</dc:title>
  <dc:creator>артем</dc:creator>
  <cp:lastModifiedBy>учитель</cp:lastModifiedBy>
  <cp:revision>14</cp:revision>
  <dcterms:created xsi:type="dcterms:W3CDTF">2012-11-19T10:47:41Z</dcterms:created>
  <dcterms:modified xsi:type="dcterms:W3CDTF">2013-01-30T05:08:45Z</dcterms:modified>
</cp:coreProperties>
</file>