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3" r:id="rId4"/>
    <p:sldId id="261" r:id="rId5"/>
    <p:sldId id="265" r:id="rId6"/>
    <p:sldId id="264" r:id="rId7"/>
    <p:sldId id="266" r:id="rId8"/>
    <p:sldId id="267" r:id="rId9"/>
    <p:sldId id="268" r:id="rId10"/>
    <p:sldId id="269" r:id="rId11"/>
    <p:sldId id="262" r:id="rId12"/>
    <p:sldId id="270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69E82-E8F4-4906-91D6-2EE4F414C2F6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99BB-9951-4A34-8653-967129E66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 щелчка один вопрос исчезает, а вместо него появляется</a:t>
            </a:r>
            <a:r>
              <a:rPr lang="ru-RU" baseline="0" dirty="0" smtClean="0"/>
              <a:t> следующий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Первые два уравнения решаются у доски и в тетрадях, отвечающие рассказывают правила нахождения соответствующих компонентов действий. Третье уравнение учащиеся решают самостоятельно в тетрадях с последующей проверкой.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Полученные корни уравнений необходимо записать</a:t>
            </a:r>
            <a:r>
              <a:rPr lang="ru-RU" baseline="0" dirty="0" smtClean="0"/>
              <a:t> в тетрадь одним числом и расшифровать полученное многозначное число с помощью таблицы. Перед расшифровкой можно попросить учащихся прочитать  получившиеся натуральные числа.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Строительство Исаакиевского собора продолжалось 40 лет – с 1818 по 1858 год, а Адмиралтейство строили с 1806 по 1823 год.</a:t>
            </a:r>
            <a:r>
              <a:rPr lang="ru-RU" baseline="0" dirty="0" smtClean="0"/>
              <a:t> Эти данные и вписаны красным цветом в ячейки.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99BB-9951-4A34-8653-967129E660B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5"/>
          <p:cNvGrpSpPr/>
          <p:nvPr/>
        </p:nvGrpSpPr>
        <p:grpSpPr>
          <a:xfrm>
            <a:off x="0" y="0"/>
            <a:ext cx="9141619" cy="713232"/>
            <a:chOff x="0" y="0"/>
            <a:chExt cx="12188825" cy="713232"/>
          </a:xfrm>
        </p:grpSpPr>
        <p:sp>
          <p:nvSpPr>
            <p:cNvPr id="7" name="Прямоугольник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0"/>
          <p:cNvGrpSpPr/>
          <p:nvPr/>
        </p:nvGrpSpPr>
        <p:grpSpPr>
          <a:xfrm>
            <a:off x="0" y="0"/>
            <a:ext cx="534924" cy="6858000"/>
            <a:chOff x="0" y="0"/>
            <a:chExt cx="713232" cy="6858000"/>
          </a:xfrm>
        </p:grpSpPr>
        <p:sp>
          <p:nvSpPr>
            <p:cNvPr id="12" name="Прямоугольник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13"/>
          <p:cNvGrpSpPr/>
          <p:nvPr/>
        </p:nvGrpSpPr>
        <p:grpSpPr>
          <a:xfrm>
            <a:off x="8607571" y="0"/>
            <a:ext cx="560165" cy="6858000"/>
            <a:chOff x="11476762" y="0"/>
            <a:chExt cx="746886" cy="6858000"/>
          </a:xfrm>
        </p:grpSpPr>
        <p:sp>
          <p:nvSpPr>
            <p:cNvPr id="15" name="Прямоугольник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" name="Группа 16"/>
          <p:cNvGrpSpPr/>
          <p:nvPr/>
        </p:nvGrpSpPr>
        <p:grpSpPr>
          <a:xfrm flipV="1">
            <a:off x="0" y="6144768"/>
            <a:ext cx="9141619" cy="713232"/>
            <a:chOff x="0" y="0"/>
            <a:chExt cx="12188825" cy="713232"/>
          </a:xfrm>
        </p:grpSpPr>
        <p:sp>
          <p:nvSpPr>
            <p:cNvPr id="18" name="Прямоугольник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1188720"/>
            <a:ext cx="72009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3749040"/>
            <a:ext cx="72009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288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857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155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934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7"/>
          <p:cNvGrpSpPr/>
          <p:nvPr/>
        </p:nvGrpSpPr>
        <p:grpSpPr>
          <a:xfrm flipV="1">
            <a:off x="0" y="6309360"/>
            <a:ext cx="9141619" cy="548640"/>
            <a:chOff x="0" y="0"/>
            <a:chExt cx="12188825" cy="713232"/>
          </a:xfrm>
        </p:grpSpPr>
        <p:sp>
          <p:nvSpPr>
            <p:cNvPr id="9" name="Прямоугольник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" name="Группа 10"/>
          <p:cNvGrpSpPr/>
          <p:nvPr/>
        </p:nvGrpSpPr>
        <p:grpSpPr>
          <a:xfrm>
            <a:off x="12552" y="0"/>
            <a:ext cx="9141619" cy="548640"/>
            <a:chOff x="0" y="0"/>
            <a:chExt cx="12188825" cy="713232"/>
          </a:xfrm>
        </p:grpSpPr>
        <p:sp>
          <p:nvSpPr>
            <p:cNvPr id="12" name="Прямоугольник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1188720"/>
            <a:ext cx="72009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550" y="3749040"/>
            <a:ext cx="72009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71584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05840" y="1673352"/>
            <a:ext cx="3429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09160" y="1673352"/>
            <a:ext cx="3429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3056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5840" y="1600200"/>
            <a:ext cx="3429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05840" y="2441448"/>
            <a:ext cx="3429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09160" y="1600200"/>
            <a:ext cx="3429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09160" y="2441448"/>
            <a:ext cx="3429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708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201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900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0"/>
            <a:ext cx="9141619" cy="548640"/>
            <a:chOff x="0" y="0"/>
            <a:chExt cx="12188825" cy="713232"/>
          </a:xfrm>
        </p:grpSpPr>
        <p:sp>
          <p:nvSpPr>
            <p:cNvPr id="9" name="Прямоугольник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3620" y="1828800"/>
            <a:ext cx="27432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480" y="1005840"/>
            <a:ext cx="541782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03620" y="4206240"/>
            <a:ext cx="27432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594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3620" y="1828800"/>
            <a:ext cx="27432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11480" y="548640"/>
            <a:ext cx="500634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03620" y="4206240"/>
            <a:ext cx="27432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0" y="0"/>
            <a:ext cx="5829300" cy="548640"/>
            <a:chOff x="0" y="0"/>
            <a:chExt cx="12188825" cy="713232"/>
          </a:xfrm>
        </p:grpSpPr>
        <p:sp>
          <p:nvSpPr>
            <p:cNvPr id="9" name="Прямоугольник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 flipV="1">
            <a:off x="0" y="6309360"/>
            <a:ext cx="5829300" cy="548640"/>
            <a:chOff x="0" y="0"/>
            <a:chExt cx="12188825" cy="713232"/>
          </a:xfrm>
        </p:grpSpPr>
        <p:sp>
          <p:nvSpPr>
            <p:cNvPr id="12" name="Прямоугольник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 rot="5400000" flipV="1">
            <a:off x="-3223260" y="3223260"/>
            <a:ext cx="6858000" cy="411480"/>
            <a:chOff x="0" y="0"/>
            <a:chExt cx="12188825" cy="713232"/>
          </a:xfrm>
        </p:grpSpPr>
        <p:sp>
          <p:nvSpPr>
            <p:cNvPr id="15" name="Прямоугольник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 flipH="1" flipV="1">
            <a:off x="2194559" y="3223261"/>
            <a:ext cx="6858000" cy="411480"/>
            <a:chOff x="0" y="0"/>
            <a:chExt cx="12188825" cy="713232"/>
          </a:xfrm>
        </p:grpSpPr>
        <p:sp>
          <p:nvSpPr>
            <p:cNvPr id="18" name="Прямоугольник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37173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7"/>
          <p:cNvGrpSpPr/>
          <p:nvPr/>
        </p:nvGrpSpPr>
        <p:grpSpPr bwMode="auto">
          <a:xfrm flipV="1">
            <a:off x="0" y="6309360"/>
            <a:ext cx="9141619" cy="548640"/>
            <a:chOff x="0" y="0"/>
            <a:chExt cx="12188825" cy="713232"/>
          </a:xfrm>
        </p:grpSpPr>
        <p:sp>
          <p:nvSpPr>
            <p:cNvPr id="9" name="Прямоугольник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438912"/>
            <a:ext cx="713232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5840" y="1673352"/>
            <a:ext cx="713232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656832" y="6391656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F800939-7C75-413B-99D7-3DC8443B1AE4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5840" y="6391656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58100" y="6391656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91EA442-2585-42CF-8DC3-ABA6B101B5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118097"/>
          </a:xfrm>
        </p:spPr>
        <p:txBody>
          <a:bodyPr/>
          <a:lstStyle/>
          <a:p>
            <a:r>
              <a:rPr lang="ru-RU" sz="5400" dirty="0" smtClean="0"/>
              <a:t>Математическая экскурсия</a:t>
            </a:r>
            <a:br>
              <a:rPr lang="ru-RU" sz="5400" dirty="0" smtClean="0"/>
            </a:br>
            <a:r>
              <a:rPr lang="ru-RU" sz="5400" dirty="0" smtClean="0"/>
              <a:t>по Санкт-Петербургу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293096"/>
            <a:ext cx="6400800" cy="1800200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solidFill>
                  <a:schemeClr val="tx1"/>
                </a:solidFill>
              </a:rPr>
              <a:t>Урок для 5-го класса по теме «Натуральные числа»</a:t>
            </a:r>
          </a:p>
          <a:p>
            <a:pPr algn="r"/>
            <a:r>
              <a:rPr lang="ru-RU" sz="2800" b="1" dirty="0" smtClean="0">
                <a:solidFill>
                  <a:schemeClr val="tx1"/>
                </a:solidFill>
              </a:rPr>
              <a:t>Учитель Грук Л. В.</a:t>
            </a:r>
          </a:p>
          <a:p>
            <a:pPr algn="r"/>
            <a:r>
              <a:rPr lang="ru-RU" sz="2800" b="1" dirty="0" smtClean="0">
                <a:solidFill>
                  <a:schemeClr val="tx1"/>
                </a:solidFill>
              </a:rPr>
              <a:t>ГБОУ СОШ №</a:t>
            </a:r>
            <a:r>
              <a:rPr lang="ru-RU" sz="2800" b="1" dirty="0" smtClean="0">
                <a:solidFill>
                  <a:schemeClr val="tx1"/>
                </a:solidFill>
                <a:sym typeface="Wingdings" pitchFamily="2" charset="2"/>
              </a:rPr>
              <a:t>603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algn="r"/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79512" y="3789040"/>
            <a:ext cx="4320480" cy="2808312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Огюст </a:t>
            </a:r>
            <a:r>
              <a:rPr lang="ru-RU" sz="1800" b="1" dirty="0" err="1" smtClean="0"/>
              <a:t>Монферран</a:t>
            </a:r>
            <a:r>
              <a:rPr lang="ru-RU" sz="1800" b="1" dirty="0" smtClean="0"/>
              <a:t> (1786-1858), </a:t>
            </a:r>
          </a:p>
          <a:p>
            <a:r>
              <a:rPr lang="ru-RU" sz="1800" b="1" dirty="0" smtClean="0"/>
              <a:t>французский архитектор.</a:t>
            </a:r>
          </a:p>
          <a:p>
            <a:r>
              <a:rPr lang="ru-RU" sz="1800" b="1" dirty="0" smtClean="0"/>
              <a:t>Исаакиевский собор, Александровская колонна, Спасский собор в Нижнем Новгороде</a:t>
            </a:r>
          </a:p>
          <a:p>
            <a:endParaRPr lang="ru-RU" dirty="0" smtClean="0"/>
          </a:p>
        </p:txBody>
      </p:sp>
      <p:pic>
        <p:nvPicPr>
          <p:cNvPr id="26628" name="Picture 4" descr="C:\Users\Люба\Documents\220px-Avgust_de_Monpherra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2664296" cy="3330370"/>
          </a:xfrm>
          <a:prstGeom prst="rect">
            <a:avLst/>
          </a:prstGeom>
          <a:noFill/>
        </p:spPr>
      </p:pic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4008" y="3789040"/>
            <a:ext cx="4248472" cy="2808312"/>
          </a:xfrm>
        </p:spPr>
        <p:txBody>
          <a:bodyPr>
            <a:normAutofit/>
          </a:bodyPr>
          <a:lstStyle/>
          <a:p>
            <a:r>
              <a:rPr lang="ru-RU" sz="1800" b="1" dirty="0" err="1" smtClean="0"/>
              <a:t>АндрИАн</a:t>
            </a:r>
            <a:r>
              <a:rPr lang="ru-RU" sz="1800" b="1" dirty="0" smtClean="0"/>
              <a:t> Захаров (1761-1811),</a:t>
            </a:r>
          </a:p>
          <a:p>
            <a:r>
              <a:rPr lang="ru-RU" sz="1800" b="1" dirty="0" smtClean="0"/>
              <a:t>русский архитектор.</a:t>
            </a:r>
          </a:p>
          <a:p>
            <a:r>
              <a:rPr lang="ru-RU" sz="1800" b="1" dirty="0" smtClean="0"/>
              <a:t>Адмиралтейство, постройки в Гатчине, Андреевский собор в Кронштадте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6629" name="Picture 5" descr="C:\Users\Люба\Documents\250px-Shukin-Zaharov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04664"/>
            <a:ext cx="2520280" cy="333685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32320" cy="108813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Составьте выражение по схеме </a:t>
            </a:r>
            <a:br>
              <a:rPr lang="ru-RU" b="1" dirty="0" smtClean="0"/>
            </a:br>
            <a:r>
              <a:rPr lang="ru-RU" b="1" dirty="0" smtClean="0"/>
              <a:t>и найдите его значение</a:t>
            </a:r>
            <a:endParaRPr lang="ru-RU" b="1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7931224" cy="639762"/>
          </a:xfrm>
        </p:spPr>
        <p:txBody>
          <a:bodyPr/>
          <a:lstStyle/>
          <a:p>
            <a:pPr algn="ctr"/>
            <a:r>
              <a:rPr lang="ru-RU" b="1" dirty="0" smtClean="0"/>
              <a:t>1 вариант                                              2 вариант</a:t>
            </a:r>
          </a:p>
        </p:txBody>
      </p:sp>
      <p:pic>
        <p:nvPicPr>
          <p:cNvPr id="8" name="Содержимое 7" descr="Схема для 1 вар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07503" y="2348880"/>
            <a:ext cx="4320000" cy="2304256"/>
          </a:xfrm>
        </p:spPr>
      </p:pic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>
          <a:xfrm>
            <a:off x="539552" y="5301208"/>
            <a:ext cx="8064896" cy="63976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Ответ: 163                                                   Ответ: 406 </a:t>
            </a:r>
            <a:endParaRPr lang="ru-RU" sz="2400" b="1" dirty="0"/>
          </a:p>
        </p:txBody>
      </p:sp>
      <p:pic>
        <p:nvPicPr>
          <p:cNvPr id="10" name="Содержимое 9" descr="Схема для 2 вар.pn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670620" y="2369899"/>
            <a:ext cx="4320000" cy="2336311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3928" y="476672"/>
            <a:ext cx="4392488" cy="18002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Длина главного фасада Адмиралтейства 406 м, </a:t>
            </a:r>
            <a:br>
              <a:rPr lang="ru-RU" sz="2400" b="1" dirty="0" smtClean="0"/>
            </a:br>
            <a:r>
              <a:rPr lang="ru-RU" sz="2400" b="1" dirty="0" smtClean="0"/>
              <a:t>длина бокового фасада – 163 м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4293096"/>
            <a:ext cx="8640960" cy="1152128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ru-RU" sz="2400" b="1" dirty="0" smtClean="0"/>
              <a:t>(406 + 163)· 2 : 50 = 22 (</a:t>
            </a:r>
            <a:r>
              <a:rPr lang="ru-RU" sz="2400" b="1" cap="none" dirty="0" smtClean="0"/>
              <a:t>ост</a:t>
            </a:r>
            <a:r>
              <a:rPr lang="ru-RU" sz="2400" b="1" dirty="0" smtClean="0"/>
              <a:t>.38) – </a:t>
            </a:r>
            <a:r>
              <a:rPr lang="ru-RU" sz="2400" b="1" cap="none" dirty="0" smtClean="0"/>
              <a:t>это примерно </a:t>
            </a:r>
            <a:r>
              <a:rPr lang="ru-RU" sz="2400" b="1" dirty="0" smtClean="0"/>
              <a:t>22- 23 </a:t>
            </a:r>
            <a:r>
              <a:rPr lang="ru-RU" sz="2400" b="1" cap="none" dirty="0" smtClean="0"/>
              <a:t>минуты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pic>
        <p:nvPicPr>
          <p:cNvPr id="8" name="Содержимое 7" descr="admirv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39552" y="332655"/>
            <a:ext cx="2808312" cy="2712935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95536" y="5589240"/>
            <a:ext cx="4041775" cy="639762"/>
          </a:xfrm>
        </p:spPr>
        <p:txBody>
          <a:bodyPr>
            <a:normAutofit/>
          </a:bodyPr>
          <a:lstStyle/>
          <a:p>
            <a:r>
              <a:rPr lang="ru-RU" sz="2400" b="1" cap="none" dirty="0" smtClean="0"/>
              <a:t>Ответ: можно</a:t>
            </a:r>
            <a:endParaRPr lang="ru-RU" sz="2400" b="1" cap="none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79512" y="3284984"/>
            <a:ext cx="8784976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Можно ли обойти вокруг Адмиралтейства за полчаса, если идти со скоростью 50 м/мин?</a:t>
            </a:r>
            <a:endParaRPr lang="ru-RU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860032" y="404664"/>
            <a:ext cx="295232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7584" y="620688"/>
            <a:ext cx="4040188" cy="6397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6311534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95536" y="188640"/>
            <a:ext cx="4040188" cy="3030141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860032" y="1700808"/>
            <a:ext cx="4041775" cy="1101799"/>
          </a:xfrm>
        </p:spPr>
        <p:txBody>
          <a:bodyPr/>
          <a:lstStyle/>
          <a:p>
            <a:r>
              <a:rPr lang="ru-RU" b="1" dirty="0" smtClean="0"/>
              <a:t>Обязательное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№639(В), 649, 671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95536" y="3429000"/>
            <a:ext cx="7416824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Необязательное: </a:t>
            </a:r>
          </a:p>
          <a:p>
            <a:pPr marL="457200" indent="-457200">
              <a:buAutoNum type="arabicParenR"/>
            </a:pPr>
            <a:r>
              <a:rPr lang="ru-RU" sz="2400" b="1" dirty="0" smtClean="0"/>
              <a:t>Какие известные памятники находятся недалеко от Адмиралтейства и Исаакиевского собора?</a:t>
            </a:r>
          </a:p>
          <a:p>
            <a:pPr marL="457200" indent="-457200">
              <a:buNone/>
            </a:pPr>
            <a:r>
              <a:rPr lang="ru-RU" sz="2400" b="1" dirty="0" smtClean="0"/>
              <a:t>2)   Придумайте свои примеры, задачи об этих памятниках.</a:t>
            </a:r>
            <a:endParaRPr lang="ru-RU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486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Расставьте числа в порядке возрастания</a:t>
            </a:r>
            <a:endParaRPr lang="ru-RU" sz="2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038600" cy="5145435"/>
          </a:xfrm>
        </p:spPr>
        <p:txBody>
          <a:bodyPr>
            <a:normAutofit fontScale="92500" lnSpcReduction="20000"/>
          </a:bodyPr>
          <a:lstStyle/>
          <a:p>
            <a:pPr defTabSz="1089025">
              <a:lnSpc>
                <a:spcPct val="120000"/>
              </a:lnSpc>
              <a:buNone/>
              <a:tabLst>
                <a:tab pos="2060575" algn="l"/>
              </a:tabLst>
            </a:pPr>
            <a:r>
              <a:rPr lang="ru-RU" sz="2800" b="1" dirty="0" smtClean="0"/>
              <a:t>Москва       - 1147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Павловск    - 1777</a:t>
            </a:r>
          </a:p>
          <a:p>
            <a:pPr>
              <a:lnSpc>
                <a:spcPct val="120000"/>
              </a:lnSpc>
              <a:buNone/>
              <a:tabLst>
                <a:tab pos="1885950" algn="l"/>
              </a:tabLst>
            </a:pPr>
            <a:r>
              <a:rPr lang="ru-RU" sz="2800" b="1" dirty="0" smtClean="0"/>
              <a:t>Петербург  - 1703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Выборг        - 1293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Нарва          - 1171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Новгород    - 859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Мурманск   -1916</a:t>
            </a:r>
          </a:p>
          <a:p>
            <a:pPr>
              <a:lnSpc>
                <a:spcPct val="120000"/>
              </a:lnSpc>
              <a:buNone/>
            </a:pPr>
            <a:r>
              <a:rPr lang="ru-RU" sz="2800" b="1" dirty="0" smtClean="0"/>
              <a:t>Псков           - 903</a:t>
            </a:r>
            <a:endParaRPr lang="ru-RU" sz="28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16016" y="1124744"/>
            <a:ext cx="4038600" cy="51454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2400" b="1" dirty="0" smtClean="0"/>
              <a:t>859      - </a:t>
            </a:r>
            <a:r>
              <a:rPr lang="ru-RU" sz="2400" b="1" dirty="0" smtClean="0">
                <a:solidFill>
                  <a:schemeClr val="accent1"/>
                </a:solidFill>
              </a:rPr>
              <a:t>Новгород</a:t>
            </a:r>
          </a:p>
          <a:p>
            <a:pPr marL="502920" indent="-457200">
              <a:lnSpc>
                <a:spcPct val="100000"/>
              </a:lnSpc>
              <a:buNone/>
            </a:pPr>
            <a:r>
              <a:rPr lang="ru-RU" sz="2400" b="1" dirty="0" smtClean="0"/>
              <a:t>903      - </a:t>
            </a:r>
            <a:r>
              <a:rPr lang="ru-RU" sz="2400" b="1" dirty="0" smtClean="0">
                <a:solidFill>
                  <a:schemeClr val="accent1"/>
                </a:solidFill>
              </a:rPr>
              <a:t>Псков</a:t>
            </a:r>
          </a:p>
          <a:p>
            <a:pPr marL="502920" indent="-457200">
              <a:lnSpc>
                <a:spcPct val="100000"/>
              </a:lnSpc>
              <a:buNone/>
            </a:pPr>
            <a:r>
              <a:rPr lang="ru-RU" sz="2400" b="1" dirty="0" smtClean="0"/>
              <a:t>1147    - </a:t>
            </a:r>
            <a:r>
              <a:rPr lang="ru-RU" sz="2400" b="1" dirty="0" smtClean="0">
                <a:solidFill>
                  <a:schemeClr val="accent1"/>
                </a:solidFill>
              </a:rPr>
              <a:t>Москва</a:t>
            </a:r>
          </a:p>
          <a:p>
            <a:pPr marL="560070" indent="-514350">
              <a:lnSpc>
                <a:spcPct val="100000"/>
              </a:lnSpc>
              <a:buNone/>
            </a:pPr>
            <a:r>
              <a:rPr lang="ru-RU" sz="2400" b="1" dirty="0" smtClean="0"/>
              <a:t>1171    - </a:t>
            </a:r>
            <a:r>
              <a:rPr lang="ru-RU" sz="2400" b="1" dirty="0" smtClean="0">
                <a:solidFill>
                  <a:schemeClr val="accent1"/>
                </a:solidFill>
              </a:rPr>
              <a:t>Нарва</a:t>
            </a:r>
          </a:p>
          <a:p>
            <a:pPr marL="560070" indent="-514350">
              <a:lnSpc>
                <a:spcPct val="100000"/>
              </a:lnSpc>
              <a:buNone/>
            </a:pPr>
            <a:r>
              <a:rPr lang="ru-RU" sz="2400" b="1" dirty="0" smtClean="0"/>
              <a:t>1293    - </a:t>
            </a:r>
            <a:r>
              <a:rPr lang="ru-RU" sz="2400" b="1" dirty="0" smtClean="0">
                <a:solidFill>
                  <a:schemeClr val="accent1"/>
                </a:solidFill>
              </a:rPr>
              <a:t>Выборг</a:t>
            </a:r>
          </a:p>
          <a:p>
            <a:pPr>
              <a:lnSpc>
                <a:spcPct val="100000"/>
              </a:lnSpc>
              <a:buNone/>
            </a:pPr>
            <a:r>
              <a:rPr lang="ru-RU" sz="2400" b="1" dirty="0" smtClean="0"/>
              <a:t>1703    - Петербург</a:t>
            </a:r>
          </a:p>
          <a:p>
            <a:pPr>
              <a:lnSpc>
                <a:spcPct val="100000"/>
              </a:lnSpc>
              <a:buNone/>
            </a:pPr>
            <a:r>
              <a:rPr lang="ru-RU" sz="2400" b="1" dirty="0" smtClean="0"/>
              <a:t>1777    - Павловск</a:t>
            </a:r>
          </a:p>
          <a:p>
            <a:pPr>
              <a:lnSpc>
                <a:spcPct val="100000"/>
              </a:lnSpc>
              <a:buNone/>
            </a:pPr>
            <a:r>
              <a:rPr lang="ru-RU" sz="2400" b="1" dirty="0" smtClean="0"/>
              <a:t>1916    - Мурманск</a:t>
            </a:r>
            <a:endParaRPr lang="ru-RU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32320" cy="834352"/>
          </a:xfrm>
        </p:spPr>
        <p:txBody>
          <a:bodyPr/>
          <a:lstStyle/>
          <a:p>
            <a:pPr algn="ctr"/>
            <a:r>
              <a:rPr lang="ru-RU" b="1" dirty="0" smtClean="0"/>
              <a:t>Математическое лото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1673352"/>
            <a:ext cx="8208912" cy="4343400"/>
          </a:xfrm>
        </p:spPr>
        <p:txBody>
          <a:bodyPr/>
          <a:lstStyle/>
          <a:p>
            <a:pPr lvl="0">
              <a:lnSpc>
                <a:spcPct val="100000"/>
              </a:lnSpc>
              <a:buNone/>
            </a:pPr>
            <a:r>
              <a:rPr lang="ru-RU" sz="2800" b="1" dirty="0" smtClean="0"/>
              <a:t>5) При каком 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 верно равенство </a:t>
            </a:r>
            <a:r>
              <a:rPr lang="ru-RU" sz="2800" b="1" i="1" dirty="0" smtClean="0"/>
              <a:t>105 + х=105</a:t>
            </a:r>
            <a:r>
              <a:rPr lang="ru-RU" sz="2800" b="1" dirty="0" smtClean="0"/>
              <a:t>?</a:t>
            </a:r>
          </a:p>
          <a:p>
            <a:pPr lvl="0">
              <a:lnSpc>
                <a:spcPct val="100000"/>
              </a:lnSpc>
              <a:buNone/>
            </a:pPr>
            <a:r>
              <a:rPr lang="ru-RU" sz="2800" b="1" dirty="0" smtClean="0"/>
              <a:t>6) Упростить </a:t>
            </a:r>
            <a:r>
              <a:rPr lang="ru-RU" sz="2800" b="1" i="1" dirty="0" smtClean="0"/>
              <a:t>8х + </a:t>
            </a:r>
            <a:r>
              <a:rPr lang="ru-RU" sz="2800" b="1" i="1" dirty="0" err="1" smtClean="0"/>
              <a:t>х</a:t>
            </a:r>
            <a:endParaRPr lang="ru-RU" sz="2800" b="1" i="1" dirty="0" smtClean="0"/>
          </a:p>
          <a:p>
            <a:pPr lvl="0">
              <a:lnSpc>
                <a:spcPct val="100000"/>
              </a:lnSpc>
              <a:buNone/>
            </a:pPr>
            <a:r>
              <a:rPr lang="ru-RU" sz="2800" b="1" dirty="0" smtClean="0"/>
              <a:t>7) Вычислить  3</a:t>
            </a:r>
            <a:r>
              <a:rPr lang="ru-RU" sz="2800" b="1" baseline="30000" dirty="0" smtClean="0"/>
              <a:t>2</a:t>
            </a:r>
            <a:r>
              <a:rPr lang="ru-RU" sz="2800" b="1" dirty="0" smtClean="0"/>
              <a:t> · 5</a:t>
            </a:r>
          </a:p>
          <a:p>
            <a:pPr lvl="0">
              <a:lnSpc>
                <a:spcPct val="100000"/>
              </a:lnSpc>
              <a:buNone/>
            </a:pPr>
            <a:r>
              <a:rPr lang="ru-RU" sz="2800" b="1" dirty="0" smtClean="0"/>
              <a:t>8) Упростить </a:t>
            </a:r>
            <a:r>
              <a:rPr lang="ru-RU" sz="2800" b="1" i="1" dirty="0" smtClean="0"/>
              <a:t>23х - 5х</a:t>
            </a:r>
          </a:p>
          <a:p>
            <a:pPr lvl="0">
              <a:lnSpc>
                <a:spcPct val="100000"/>
              </a:lnSpc>
              <a:buNone/>
            </a:pPr>
            <a:r>
              <a:rPr lang="ru-RU" sz="2800" b="1" dirty="0" smtClean="0"/>
              <a:t>11) Решить уравнение </a:t>
            </a:r>
            <a:r>
              <a:rPr lang="ru-RU" sz="2800" b="1" i="1" dirty="0" smtClean="0"/>
              <a:t>10 : </a:t>
            </a:r>
            <a:r>
              <a:rPr lang="ru-RU" sz="2800" b="1" i="1" dirty="0" err="1" smtClean="0"/>
              <a:t>р</a:t>
            </a:r>
            <a:r>
              <a:rPr lang="ru-RU" sz="2800" b="1" i="1" dirty="0" smtClean="0"/>
              <a:t> = 10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539552" y="5733256"/>
            <a:ext cx="3429000" cy="75895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Адмиралтейство</a:t>
            </a:r>
            <a:endParaRPr lang="ru-RU" sz="2400" b="1" dirty="0"/>
          </a:p>
        </p:txBody>
      </p:sp>
      <p:pic>
        <p:nvPicPr>
          <p:cNvPr id="5" name="Содержимое 4" descr="123_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23528" y="188640"/>
            <a:ext cx="4007412" cy="5400000"/>
          </a:xfrm>
          <a:ln>
            <a:solidFill>
              <a:schemeClr val="tx2"/>
            </a:solidFill>
          </a:ln>
        </p:spPr>
      </p:pic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4716016" y="5733256"/>
            <a:ext cx="3888432" cy="75895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Исаакиевский собор</a:t>
            </a:r>
            <a:endParaRPr lang="ru-RU" sz="2400" b="1" dirty="0"/>
          </a:p>
        </p:txBody>
      </p:sp>
      <p:pic>
        <p:nvPicPr>
          <p:cNvPr id="6" name="Содержимое 5" descr="spb_70_002b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644008" y="188640"/>
            <a:ext cx="4029406" cy="5400000"/>
          </a:xfrm>
          <a:ln>
            <a:solidFill>
              <a:schemeClr val="tx2"/>
            </a:solidFill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32320" cy="792088"/>
          </a:xfrm>
        </p:spPr>
        <p:txBody>
          <a:bodyPr/>
          <a:lstStyle/>
          <a:p>
            <a:pPr algn="ctr"/>
            <a:r>
              <a:rPr lang="ru-RU" b="1" dirty="0" smtClean="0"/>
              <a:t>Решить задачу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463143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b="1" dirty="0" smtClean="0"/>
              <a:t>Высота колокольни собора Петропавловской крепости 122 м 50 см. Адмиралтейство ниже, чем Петропавловский собор, на 50 м 50 см, и ниже на 29 м 50 см, чем Исаакиевский собор. Найдите высоту Адмиралтейства и высоту Исаакиевского собора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123728" y="692696"/>
            <a:ext cx="2304256" cy="72008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122 м 50 см</a:t>
            </a:r>
            <a:endParaRPr lang="ru-RU" sz="2400" b="1" dirty="0"/>
          </a:p>
        </p:txBody>
      </p:sp>
      <p:pic>
        <p:nvPicPr>
          <p:cNvPr id="23554" name="Picture 2" descr="C:\Users\Люба\Documents\imagesCAKZ2Z1J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92696"/>
            <a:ext cx="1080120" cy="146070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2267744" y="1340768"/>
            <a:ext cx="6624736" cy="4896544"/>
          </a:xfrm>
        </p:spPr>
        <p:txBody>
          <a:bodyPr>
            <a:no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</a:t>
            </a:r>
            <a:r>
              <a:rPr lang="ru-RU" sz="2400" b="1" dirty="0" smtClean="0"/>
              <a:t>?</a:t>
            </a:r>
          </a:p>
          <a:p>
            <a:r>
              <a:rPr lang="ru-RU" sz="2400" b="1" dirty="0" smtClean="0"/>
              <a:t>на 50 м 50 см ниже, чем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на 29 м 50 см ниже, чем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</a:t>
            </a:r>
          </a:p>
          <a:p>
            <a:r>
              <a:rPr lang="ru-RU" sz="2400" b="1" dirty="0" smtClean="0"/>
              <a:t>      ?</a:t>
            </a:r>
          </a:p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 </a:t>
            </a:r>
          </a:p>
          <a:p>
            <a:r>
              <a:rPr lang="ru-RU" b="1" dirty="0" smtClean="0"/>
              <a:t>Дополнительно: на сколько ниже, чем                                                  </a:t>
            </a:r>
            <a:endParaRPr lang="ru-RU" sz="2400" b="1" dirty="0" smtClean="0"/>
          </a:p>
          <a:p>
            <a:r>
              <a:rPr lang="ru-RU" dirty="0" smtClean="0"/>
              <a:t>                                           </a:t>
            </a:r>
          </a:p>
        </p:txBody>
      </p:sp>
      <p:pic>
        <p:nvPicPr>
          <p:cNvPr id="23555" name="Picture 3" descr="C:\Users\Люба\Documents\imagesCA29P72N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348880"/>
            <a:ext cx="1181181" cy="144016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  <p:pic>
        <p:nvPicPr>
          <p:cNvPr id="23556" name="Picture 4" descr="C:\Users\Люба\Documents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149080"/>
            <a:ext cx="1620180" cy="129614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  <p:sp>
        <p:nvSpPr>
          <p:cNvPr id="13" name="Стрелка углом вверх 12"/>
          <p:cNvSpPr/>
          <p:nvPr/>
        </p:nvSpPr>
        <p:spPr>
          <a:xfrm rot="16200000">
            <a:off x="5148064" y="1556792"/>
            <a:ext cx="1512168" cy="3600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углом вверх 15"/>
          <p:cNvSpPr/>
          <p:nvPr/>
        </p:nvSpPr>
        <p:spPr>
          <a:xfrm rot="5400000" flipV="1">
            <a:off x="5256076" y="4329100"/>
            <a:ext cx="1296144" cy="360040"/>
          </a:xfrm>
          <a:prstGeom prst="bentUpArrow">
            <a:avLst>
              <a:gd name="adj1" fmla="val 25000"/>
              <a:gd name="adj2" fmla="val 2611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углом вверх 17"/>
          <p:cNvSpPr/>
          <p:nvPr/>
        </p:nvSpPr>
        <p:spPr>
          <a:xfrm rot="16200000">
            <a:off x="5436096" y="3284984"/>
            <a:ext cx="4248472" cy="3600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132320" cy="685832"/>
          </a:xfrm>
        </p:spPr>
        <p:txBody>
          <a:bodyPr/>
          <a:lstStyle/>
          <a:p>
            <a:pPr algn="ctr"/>
            <a:r>
              <a:rPr lang="ru-RU" b="1" dirty="0" smtClean="0"/>
              <a:t>Решение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08720"/>
            <a:ext cx="7776864" cy="5328592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AutoNum type="arabicParenR"/>
            </a:pPr>
            <a:r>
              <a:rPr lang="ru-RU" sz="2800" b="1" dirty="0" smtClean="0"/>
              <a:t>122 м 50 см – 50 м 50 см = 72 м – высота Адмиралтейства</a:t>
            </a:r>
          </a:p>
          <a:p>
            <a:pPr marL="514350" indent="-514350">
              <a:lnSpc>
                <a:spcPct val="100000"/>
              </a:lnSpc>
              <a:buAutoNum type="arabicParenR" startAt="2"/>
            </a:pPr>
            <a:r>
              <a:rPr lang="ru-RU" sz="2800" b="1" dirty="0" smtClean="0"/>
              <a:t>72 м + 29 м 50 см = 101 м 50 см – высота Исаакиевского собора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ru-RU" sz="2800" b="1" dirty="0" smtClean="0"/>
              <a:t>Ответ: 72 м, 101 м 50 см.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ru-RU" sz="2800" b="1" dirty="0" smtClean="0"/>
              <a:t>Дополнительный вопрос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ru-RU" sz="2800" b="1" dirty="0" smtClean="0"/>
              <a:t>         122 м 50 см – 101 м 50 см = 21 м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ru-RU" sz="2800" b="1" dirty="0" smtClean="0"/>
              <a:t>Или   50 м 50 см – 29 м 50 см = 21 </a:t>
            </a:r>
            <a:r>
              <a:rPr lang="ru-RU" sz="2400" b="1" dirty="0" smtClean="0"/>
              <a:t>м</a:t>
            </a:r>
            <a:endParaRPr lang="ru-RU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32320" cy="54181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Решить уравнения</a:t>
            </a:r>
            <a:endParaRPr lang="ru-RU" sz="28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11560" y="836712"/>
            <a:ext cx="3429000" cy="576064"/>
          </a:xfrm>
        </p:spPr>
        <p:txBody>
          <a:bodyPr/>
          <a:lstStyle/>
          <a:p>
            <a:pPr algn="ctr"/>
            <a:r>
              <a:rPr lang="ru-RU" b="1" dirty="0" smtClean="0"/>
              <a:t>1 вариант</a:t>
            </a:r>
            <a:endParaRPr lang="ru-RU" b="1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179512" y="1556792"/>
            <a:ext cx="4176464" cy="4392488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200000"/>
              </a:lnSpc>
              <a:buAutoNum type="arabicParenR"/>
            </a:pPr>
            <a:r>
              <a:rPr lang="ru-RU" sz="2800" b="1" dirty="0" smtClean="0"/>
              <a:t>(682 + 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)· 23 = 23069</a:t>
            </a:r>
          </a:p>
          <a:p>
            <a:pPr marL="457200" lvl="0" indent="-457200">
              <a:lnSpc>
                <a:spcPct val="200000"/>
              </a:lnSpc>
              <a:buAutoNum type="arabicParenR" startAt="2"/>
            </a:pPr>
            <a:r>
              <a:rPr lang="ru-RU" sz="2800" b="1" dirty="0" smtClean="0"/>
              <a:t>96390 : 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 – 56 = 46</a:t>
            </a:r>
          </a:p>
          <a:p>
            <a:pPr marL="457200" lvl="0" indent="-457200">
              <a:lnSpc>
                <a:spcPct val="200000"/>
              </a:lnSpc>
              <a:buNone/>
            </a:pPr>
            <a:r>
              <a:rPr lang="ru-RU" sz="2400" b="1" dirty="0" smtClean="0"/>
              <a:t>3)  </a:t>
            </a:r>
            <a:r>
              <a:rPr lang="ru-RU" sz="2800" b="1" dirty="0" smtClean="0"/>
              <a:t>103</a:t>
            </a:r>
            <a:r>
              <a:rPr lang="ru-RU" sz="2800" b="1" i="1" dirty="0" smtClean="0"/>
              <a:t>х – </a:t>
            </a:r>
            <a:r>
              <a:rPr lang="ru-RU" sz="2800" b="1" dirty="0" smtClean="0"/>
              <a:t>3</a:t>
            </a:r>
            <a:r>
              <a:rPr lang="ru-RU" sz="2800" b="1" i="1" dirty="0" smtClean="0"/>
              <a:t>х </a:t>
            </a:r>
            <a:r>
              <a:rPr lang="ru-RU" sz="2800" b="1" dirty="0" smtClean="0"/>
              <a:t>= 50100</a:t>
            </a:r>
            <a:endParaRPr lang="ru-RU" sz="2400" b="1" dirty="0" smtClean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5004048" y="836712"/>
            <a:ext cx="3429000" cy="576064"/>
          </a:xfrm>
        </p:spPr>
        <p:txBody>
          <a:bodyPr/>
          <a:lstStyle/>
          <a:p>
            <a:pPr algn="ctr"/>
            <a:r>
              <a:rPr lang="ru-RU" b="1" dirty="0" smtClean="0"/>
              <a:t>2 вариант</a:t>
            </a:r>
            <a:endParaRPr lang="ru-RU" b="1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427984" y="1556792"/>
            <a:ext cx="4716016" cy="395128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AutoNum type="arabicParenR"/>
            </a:pPr>
            <a:r>
              <a:rPr lang="ru-RU" sz="2800" b="1" dirty="0" smtClean="0"/>
              <a:t>(244995 – 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) : 305 = 803</a:t>
            </a:r>
          </a:p>
          <a:p>
            <a:pPr marL="457200" indent="-457200">
              <a:lnSpc>
                <a:spcPct val="200000"/>
              </a:lnSpc>
              <a:buAutoNum type="arabicParenR" startAt="2"/>
            </a:pPr>
            <a:r>
              <a:rPr lang="ru-RU" sz="2800" b="1" dirty="0" smtClean="0"/>
              <a:t>209 · 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 + 285 = 14915</a:t>
            </a:r>
          </a:p>
          <a:p>
            <a:pPr marL="457200" indent="-457200">
              <a:lnSpc>
                <a:spcPct val="200000"/>
              </a:lnSpc>
              <a:buNone/>
            </a:pPr>
            <a:r>
              <a:rPr lang="ru-RU" sz="2400" b="1" dirty="0" smtClean="0"/>
              <a:t>3)   </a:t>
            </a:r>
            <a:r>
              <a:rPr lang="ru-RU" sz="2800" b="1" dirty="0" smtClean="0"/>
              <a:t>98</a:t>
            </a:r>
            <a:r>
              <a:rPr lang="ru-RU" sz="2800" b="1" i="1" dirty="0" smtClean="0"/>
              <a:t>х </a:t>
            </a:r>
            <a:r>
              <a:rPr lang="ru-RU" sz="2800" b="1" dirty="0" smtClean="0"/>
              <a:t>+ 2</a:t>
            </a:r>
            <a:r>
              <a:rPr lang="ru-RU" sz="2800" b="1" i="1" dirty="0" smtClean="0"/>
              <a:t>х</a:t>
            </a:r>
            <a:r>
              <a:rPr lang="ru-RU" sz="2800" b="1" dirty="0" smtClean="0"/>
              <a:t> = 52600</a:t>
            </a:r>
            <a:endParaRPr lang="ru-RU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2674640" cy="45372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1 вариант</a:t>
            </a:r>
            <a:endParaRPr lang="ru-RU" b="1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683568" y="2060848"/>
            <a:ext cx="3384376" cy="413444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AutoNum type="arabicParenR"/>
            </a:pPr>
            <a:r>
              <a:rPr lang="ru-RU" sz="2800" b="1" dirty="0" err="1" smtClean="0"/>
              <a:t>х</a:t>
            </a:r>
            <a:r>
              <a:rPr lang="ru-RU" sz="2800" b="1" dirty="0" smtClean="0"/>
              <a:t> = 321</a:t>
            </a:r>
          </a:p>
          <a:p>
            <a:pPr marL="457200" indent="-457200">
              <a:lnSpc>
                <a:spcPct val="120000"/>
              </a:lnSpc>
              <a:buAutoNum type="arabicParenR" startAt="2"/>
            </a:pPr>
            <a:r>
              <a:rPr lang="ru-RU" sz="2800" b="1" dirty="0" err="1" smtClean="0"/>
              <a:t>х</a:t>
            </a:r>
            <a:r>
              <a:rPr lang="ru-RU" sz="2800" b="1" dirty="0" smtClean="0"/>
              <a:t> = 945</a:t>
            </a:r>
          </a:p>
          <a:p>
            <a:pPr marL="457200" indent="-457200">
              <a:lnSpc>
                <a:spcPct val="120000"/>
              </a:lnSpc>
              <a:buAutoNum type="arabicParenR" startAt="3"/>
            </a:pPr>
            <a:r>
              <a:rPr lang="ru-RU" sz="2800" b="1" dirty="0" err="1" smtClean="0"/>
              <a:t>х</a:t>
            </a:r>
            <a:r>
              <a:rPr lang="ru-RU" sz="2800" b="1" dirty="0" smtClean="0"/>
              <a:t> = 501</a:t>
            </a:r>
          </a:p>
          <a:p>
            <a:pPr marL="457200" indent="-457200">
              <a:lnSpc>
                <a:spcPct val="120000"/>
              </a:lnSpc>
              <a:buNone/>
            </a:pPr>
            <a:endParaRPr lang="ru-RU" b="1" dirty="0" smtClean="0"/>
          </a:p>
          <a:p>
            <a:pPr marL="457200" indent="-457200">
              <a:lnSpc>
                <a:spcPct val="120000"/>
              </a:lnSpc>
              <a:buNone/>
            </a:pPr>
            <a:r>
              <a:rPr lang="ru-RU" sz="2800" b="1" dirty="0" smtClean="0"/>
              <a:t>321 945 501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ru-RU" sz="2800" b="1" dirty="0" err="1" smtClean="0"/>
              <a:t>Монферран</a:t>
            </a:r>
            <a:endParaRPr lang="ru-RU" sz="2800" b="1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525735"/>
          </a:xfrm>
        </p:spPr>
        <p:txBody>
          <a:bodyPr/>
          <a:lstStyle/>
          <a:p>
            <a:pPr algn="ctr"/>
            <a:r>
              <a:rPr lang="ru-RU" b="1" dirty="0" smtClean="0"/>
              <a:t>2 вариант</a:t>
            </a:r>
            <a:endParaRPr lang="ru-RU" b="1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5436096" y="2132856"/>
            <a:ext cx="2952328" cy="413444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AutoNum type="arabicParenR"/>
            </a:pPr>
            <a:r>
              <a:rPr lang="ru-RU" sz="2800" b="1" dirty="0" err="1" smtClean="0"/>
              <a:t>х</a:t>
            </a:r>
            <a:r>
              <a:rPr lang="ru-RU" sz="2800" b="1" dirty="0" smtClean="0"/>
              <a:t> = 80</a:t>
            </a:r>
          </a:p>
          <a:p>
            <a:pPr marL="457200" indent="-457200">
              <a:lnSpc>
                <a:spcPct val="120000"/>
              </a:lnSpc>
              <a:buAutoNum type="arabicParenR" startAt="2"/>
            </a:pPr>
            <a:r>
              <a:rPr lang="ru-RU" sz="2800" b="1" dirty="0" smtClean="0"/>
              <a:t>х = 70</a:t>
            </a:r>
          </a:p>
          <a:p>
            <a:pPr marL="457200" indent="-457200">
              <a:lnSpc>
                <a:spcPct val="120000"/>
              </a:lnSpc>
              <a:buAutoNum type="arabicParenR" startAt="3"/>
            </a:pPr>
            <a:r>
              <a:rPr lang="ru-RU" sz="2800" b="1" dirty="0" err="1" smtClean="0"/>
              <a:t>х</a:t>
            </a:r>
            <a:r>
              <a:rPr lang="ru-RU" sz="2800" b="1" dirty="0" smtClean="0"/>
              <a:t> = 526</a:t>
            </a:r>
          </a:p>
          <a:p>
            <a:pPr marL="457200" indent="-457200">
              <a:lnSpc>
                <a:spcPct val="120000"/>
              </a:lnSpc>
              <a:buNone/>
            </a:pPr>
            <a:endParaRPr lang="ru-RU" b="1" dirty="0" smtClean="0"/>
          </a:p>
          <a:p>
            <a:pPr marL="457200" indent="-457200">
              <a:lnSpc>
                <a:spcPct val="120000"/>
              </a:lnSpc>
              <a:buNone/>
            </a:pPr>
            <a:r>
              <a:rPr lang="ru-RU" sz="2800" b="1" dirty="0" smtClean="0"/>
              <a:t>8 070 526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ru-RU" sz="2800" b="1" dirty="0" smtClean="0"/>
              <a:t>Захаров</a:t>
            </a:r>
            <a:endParaRPr lang="ru-RU" sz="2800" b="1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60648"/>
            <a:ext cx="6247236" cy="118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</p:bldLst>
  </p:timing>
</p:sld>
</file>

<file path=ppt/theme/theme1.xml><?xml version="1.0" encoding="utf-8"?>
<a:theme xmlns:a="http://schemas.openxmlformats.org/drawingml/2006/main" name="TS102920897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732</TotalTime>
  <Words>584</Words>
  <Application>Microsoft Office PowerPoint</Application>
  <PresentationFormat>Экран (4:3)</PresentationFormat>
  <Paragraphs>110</Paragraphs>
  <Slides>13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TS102920897</vt:lpstr>
      <vt:lpstr>Математическая экскурсия по Санкт-Петербургу</vt:lpstr>
      <vt:lpstr>Расставьте числа в порядке возрастания</vt:lpstr>
      <vt:lpstr>Математическое лото</vt:lpstr>
      <vt:lpstr>Слайд 4</vt:lpstr>
      <vt:lpstr>Решить задачу</vt:lpstr>
      <vt:lpstr>Слайд 6</vt:lpstr>
      <vt:lpstr>Решение</vt:lpstr>
      <vt:lpstr>Решить уравнения</vt:lpstr>
      <vt:lpstr>Слайд 9</vt:lpstr>
      <vt:lpstr>Слайд 10</vt:lpstr>
      <vt:lpstr>Составьте выражение по схеме  и найдите его значение</vt:lpstr>
      <vt:lpstr>Длина главного фасада Адмиралтейства 406 м,  длина бокового фасада – 163 м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экскурсия по Санкт-Петербургу</dc:title>
  <dc:creator>Люба</dc:creator>
  <cp:lastModifiedBy>Люба</cp:lastModifiedBy>
  <cp:revision>74</cp:revision>
  <dcterms:created xsi:type="dcterms:W3CDTF">2012-11-08T19:35:52Z</dcterms:created>
  <dcterms:modified xsi:type="dcterms:W3CDTF">2013-01-29T20:59:00Z</dcterms:modified>
</cp:coreProperties>
</file>