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AC19-6E98-4177-8223-30BD3040AFA2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F1F9-358C-4B34-A215-FB6034928E5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AC19-6E98-4177-8223-30BD3040AFA2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F1F9-358C-4B34-A215-FB6034928E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AC19-6E98-4177-8223-30BD3040AFA2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F1F9-358C-4B34-A215-FB6034928E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AC19-6E98-4177-8223-30BD3040AFA2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F1F9-358C-4B34-A215-FB6034928E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AC19-6E98-4177-8223-30BD3040AFA2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266F1F9-358C-4B34-A215-FB6034928E5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AC19-6E98-4177-8223-30BD3040AFA2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F1F9-358C-4B34-A215-FB6034928E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AC19-6E98-4177-8223-30BD3040AFA2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F1F9-358C-4B34-A215-FB6034928E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AC19-6E98-4177-8223-30BD3040AFA2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F1F9-358C-4B34-A215-FB6034928E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AC19-6E98-4177-8223-30BD3040AFA2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F1F9-358C-4B34-A215-FB6034928E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AC19-6E98-4177-8223-30BD3040AFA2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F1F9-358C-4B34-A215-FB6034928E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5AC19-6E98-4177-8223-30BD3040AFA2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6F1F9-358C-4B34-A215-FB6034928E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AD5AC19-6E98-4177-8223-30BD3040AFA2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266F1F9-358C-4B34-A215-FB6034928E5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A8%D0%BA%D0%BB%D1%8F%D1%80%D0%B5%D0%B2%D1%81%D0%BA%D0%B8%D0%B9,_%D0%90._%D0%A1.&amp;action=edit&amp;redlink=1" TargetMode="External"/><Relationship Id="rId13" Type="http://schemas.openxmlformats.org/officeDocument/2006/relationships/hyperlink" Target="http://ru.wikipedia.org/wiki/%D0%9C%D0%B5%D1%87%D0%BD%D0%B8%D0%BA%D0%BE%D0%B2,_%D0%98%D0%BB%D1%8C%D1%8F_%D0%98%D0%BB%D1%8C%D0%B8%D1%87" TargetMode="External"/><Relationship Id="rId3" Type="http://schemas.openxmlformats.org/officeDocument/2006/relationships/hyperlink" Target="http://ru.wikipedia.org/wiki/%D0%9E%D1%82%D1%91%D0%BA" TargetMode="External"/><Relationship Id="rId7" Type="http://schemas.openxmlformats.org/officeDocument/2006/relationships/hyperlink" Target="http://ru.wikipedia.org/wiki/%D0%93%D0%B0%D0%BB%D0%B5%D0%BD_%D0%9A%D0%BB%D0%B0%D0%B2%D0%B4%D0%B8%D0%B9" TargetMode="External"/><Relationship Id="rId12" Type="http://schemas.openxmlformats.org/officeDocument/2006/relationships/hyperlink" Target="http://ru.wikipedia.org/wiki/%D0%9F%D0%B0%D1%83%D0%BB%D1%8C_%D0%AD%D1%80%D0%BB%D0%B8%D1%85" TargetMode="External"/><Relationship Id="rId2" Type="http://schemas.openxmlformats.org/officeDocument/2006/relationships/hyperlink" Target="http://ru.wikipedia.org/wiki/%D0%A6%D0%B5%D0%BB%D1%8C%D1%81,_%D0%90%D0%B2%D0%BB_%D0%9A%D0%BE%D1%80%D0%BD%D0%B5%D0%BB%D0%B8%D0%B9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ru.wikipedia.org/wiki/%D0%91%D0%BE%D0%BB%D1%8C" TargetMode="External"/><Relationship Id="rId11" Type="http://schemas.openxmlformats.org/officeDocument/2006/relationships/hyperlink" Target="http://ru.wikipedia.org/wiki/1871" TargetMode="External"/><Relationship Id="rId5" Type="http://schemas.openxmlformats.org/officeDocument/2006/relationships/hyperlink" Target="http://ru.wikipedia.org/wiki/%D0%A2%D0%B5%D0%BC%D0%BF%D0%B5%D1%80%D0%B0%D1%82%D1%83%D1%80%D0%B0" TargetMode="External"/><Relationship Id="rId15" Type="http://schemas.openxmlformats.org/officeDocument/2006/relationships/image" Target="../media/image5.png"/><Relationship Id="rId10" Type="http://schemas.openxmlformats.org/officeDocument/2006/relationships/hyperlink" Target="http://ru.wikipedia.org/wiki/%D0%92%D0%B8%D1%80%D1%85%D0%BE%D0%B2,_%D0%A0%D1%83%D0%B4%D0%BE%D0%BB%D1%8C%D1%84" TargetMode="External"/><Relationship Id="rId4" Type="http://schemas.openxmlformats.org/officeDocument/2006/relationships/hyperlink" Target="http://ru.wikipedia.org/wiki/%D0%93%D0%B8%D0%BF%D0%B5%D1%80%D1%82%D0%B5%D1%80%D0%BC%D0%B8%D1%8F" TargetMode="External"/><Relationship Id="rId9" Type="http://schemas.openxmlformats.org/officeDocument/2006/relationships/hyperlink" Target="http://ru.wikipedia.org/wiki/1868" TargetMode="External"/><Relationship Id="rId1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76672"/>
            <a:ext cx="8229600" cy="27237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effectLst/>
                <a:latin typeface="+mn-lt"/>
              </a:rPr>
              <a:t>Инфекция есть борьба между двумя организмами</a:t>
            </a:r>
            <a:endParaRPr lang="ru-RU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7232848" cy="2041518"/>
          </a:xfrm>
        </p:spPr>
        <p:txBody>
          <a:bodyPr>
            <a:normAutofit fontScale="92500"/>
          </a:bodyPr>
          <a:lstStyle/>
          <a:p>
            <a:r>
              <a:rPr lang="ru-RU" sz="4800" b="1" dirty="0" smtClean="0"/>
              <a:t>Тема урока «Иммунитет»</a:t>
            </a:r>
          </a:p>
          <a:p>
            <a:pPr algn="r"/>
            <a:r>
              <a:rPr lang="ru-RU" sz="1600" b="1" dirty="0" smtClean="0"/>
              <a:t>Автор: учитель биологии  и химии</a:t>
            </a:r>
          </a:p>
          <a:p>
            <a:pPr algn="r"/>
            <a:r>
              <a:rPr lang="ru-RU" sz="1600" b="1" dirty="0" smtClean="0"/>
              <a:t>МАОУ СОШ №1 </a:t>
            </a:r>
            <a:r>
              <a:rPr lang="ru-RU" sz="1600" b="1" dirty="0" err="1" smtClean="0"/>
              <a:t>пгтСерышево</a:t>
            </a:r>
            <a:r>
              <a:rPr lang="ru-RU" sz="1600" b="1" dirty="0" smtClean="0"/>
              <a:t> имени Сергея Бондарева</a:t>
            </a:r>
          </a:p>
          <a:p>
            <a:pPr algn="r"/>
            <a:r>
              <a:rPr lang="ru-RU" sz="1600" b="1" dirty="0" smtClean="0"/>
              <a:t>Журавлева Виктория Владимировна</a:t>
            </a:r>
          </a:p>
          <a:p>
            <a:pPr algn="r"/>
            <a:endParaRPr lang="ru-RU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093296"/>
            <a:ext cx="792088" cy="64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39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525283"/>
              </p:ext>
            </p:extLst>
          </p:nvPr>
        </p:nvGraphicFramePr>
        <p:xfrm>
          <a:off x="827584" y="1484783"/>
          <a:ext cx="6927225" cy="4752530"/>
        </p:xfrm>
        <a:graphic>
          <a:graphicData uri="http://schemas.openxmlformats.org/drawingml/2006/table">
            <a:tbl>
              <a:tblPr firstRow="1" firstCol="1" bandRow="1"/>
              <a:tblGrid>
                <a:gridCol w="3463251"/>
                <a:gridCol w="3463974"/>
              </a:tblGrid>
              <a:tr h="642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вопросы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ответы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Возникает при загрязнение раны почвой.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антитела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2.СПИД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2.образование фибрина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9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3.Способ  уничтожения бактерий в организме.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3.иммунитет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9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4.Защитная реакция организма от потери крови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4.фагоцитоз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9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5.Единственный механизм защиты от чужеродных веществ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5.предупредительные прививки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9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6.Главные силы иммунитета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6.лечебные сыворотки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9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7.Способ создания искусственного иммунитета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7.заболевание, приводящее к полному разрушению иммунной системы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9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 Лечебный препарат к определенному заболеванию с определенными антителами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8.вакцинация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9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9.Способ защиты организма от инфекционных заболеваний.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9. столбняк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93296"/>
            <a:ext cx="7921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74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2828836"/>
            <a:ext cx="70567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/>
              <a:t>Сегодня:</a:t>
            </a:r>
          </a:p>
          <a:p>
            <a:pPr algn="ctr"/>
            <a:r>
              <a:rPr lang="ru-RU" sz="4800" dirty="0"/>
              <a:t>- я удивился;</a:t>
            </a:r>
          </a:p>
          <a:p>
            <a:pPr algn="ctr"/>
            <a:r>
              <a:rPr lang="ru-RU" sz="4800" dirty="0"/>
              <a:t>- я понял;</a:t>
            </a:r>
          </a:p>
          <a:p>
            <a:pPr algn="ctr"/>
            <a:r>
              <a:rPr lang="ru-RU" sz="4800" dirty="0"/>
              <a:t>- я задумался.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9"/>
            <a:ext cx="2448272" cy="489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156" y="6021288"/>
            <a:ext cx="7921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65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  <a:effectLst/>
                <a:latin typeface="+mn-lt"/>
              </a:rPr>
              <a:t>Барьеры организма</a:t>
            </a:r>
            <a:endParaRPr lang="ru-RU" sz="4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Кожа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Лейкоциты  крови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388958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364588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93296"/>
            <a:ext cx="7921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124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Лейкоциты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z="4000" dirty="0" smtClean="0"/>
          </a:p>
          <a:p>
            <a:pPr algn="ctr"/>
            <a:r>
              <a:rPr lang="ru-RU" sz="4000" dirty="0" smtClean="0"/>
              <a:t>1. Помощники или хелперы</a:t>
            </a:r>
          </a:p>
          <a:p>
            <a:pPr algn="ctr"/>
            <a:r>
              <a:rPr lang="ru-RU" sz="4000" dirty="0" smtClean="0"/>
              <a:t>2.Исполнители или </a:t>
            </a:r>
            <a:r>
              <a:rPr lang="ru-RU" sz="4000" dirty="0" err="1" smtClean="0"/>
              <a:t>супрессоры</a:t>
            </a:r>
            <a:endParaRPr lang="ru-RU" sz="4000" dirty="0"/>
          </a:p>
          <a:p>
            <a:pPr algn="ctr"/>
            <a:r>
              <a:rPr lang="ru-RU" sz="4000" dirty="0" smtClean="0"/>
              <a:t>3. Угнетатели или киллеры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93296"/>
            <a:ext cx="7921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46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«Нет в мире непонятного, много не понятно».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Илья Ильич Мечников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Пауль Эрлих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just"/>
            <a:r>
              <a:rPr lang="ru-RU" dirty="0" smtClean="0"/>
              <a:t>3(15) мая1845-2(15)июля 1916 года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just"/>
            <a:r>
              <a:rPr lang="ru-RU" dirty="0" smtClean="0"/>
              <a:t>14 марта 1854- 20 августа 1915 года</a:t>
            </a:r>
          </a:p>
          <a:p>
            <a:pPr algn="just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3816424" cy="329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69146"/>
            <a:ext cx="3541713" cy="333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837" y="6183188"/>
            <a:ext cx="7921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42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Воспалительный процесс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Схема воспаления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Признаки воспаления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sz="2600" dirty="0"/>
              <a:t>Внешние признаки воспаления определил уже древнеримский писатель </a:t>
            </a:r>
            <a:r>
              <a:rPr lang="ru-RU" sz="2600" dirty="0" err="1">
                <a:hlinkClick r:id="rId2" tooltip="Цельс, Авл Корнелий"/>
              </a:rPr>
              <a:t>Авл</a:t>
            </a:r>
            <a:r>
              <a:rPr lang="ru-RU" sz="2600" dirty="0">
                <a:hlinkClick r:id="rId2" tooltip="Цельс, Авл Корнелий"/>
              </a:rPr>
              <a:t> Корнелий </a:t>
            </a:r>
            <a:r>
              <a:rPr lang="ru-RU" sz="2600" dirty="0" err="1" smtClean="0">
                <a:hlinkClick r:id="rId2" tooltip="Цельс, Авл Корнелий"/>
              </a:rPr>
              <a:t>Цельс</a:t>
            </a:r>
            <a:r>
              <a:rPr lang="ru-RU" sz="2600" dirty="0"/>
              <a:t>,</a:t>
            </a:r>
          </a:p>
          <a:p>
            <a:pPr algn="just"/>
            <a:r>
              <a:rPr lang="ru-RU" sz="2600" b="1" dirty="0" err="1"/>
              <a:t>rubor</a:t>
            </a:r>
            <a:r>
              <a:rPr lang="ru-RU" sz="2600" dirty="0"/>
              <a:t> </a:t>
            </a:r>
            <a:r>
              <a:rPr lang="ru-RU" sz="2600" dirty="0" smtClean="0"/>
              <a:t> -краснота, </a:t>
            </a:r>
            <a:r>
              <a:rPr lang="ru-RU" sz="2600" dirty="0"/>
              <a:t>покраснение, </a:t>
            </a:r>
          </a:p>
          <a:p>
            <a:pPr algn="just"/>
            <a:r>
              <a:rPr lang="ru-RU" sz="2600" b="1" dirty="0" err="1"/>
              <a:t>tumor</a:t>
            </a:r>
            <a:r>
              <a:rPr lang="ru-RU" sz="2600" dirty="0"/>
              <a:t> </a:t>
            </a:r>
            <a:r>
              <a:rPr lang="ru-RU" sz="2600" dirty="0" smtClean="0"/>
              <a:t>- опухоль, </a:t>
            </a:r>
            <a:r>
              <a:rPr lang="ru-RU" sz="2600" dirty="0"/>
              <a:t>в данном случае припухлость, т.е. </a:t>
            </a:r>
            <a:r>
              <a:rPr lang="ru-RU" sz="2600" dirty="0" smtClean="0">
                <a:hlinkClick r:id="rId3" tooltip="Отёк"/>
              </a:rPr>
              <a:t>отёк</a:t>
            </a:r>
            <a:r>
              <a:rPr lang="ru-RU" sz="2600" dirty="0" smtClean="0"/>
              <a:t>,</a:t>
            </a:r>
            <a:endParaRPr lang="ru-RU" sz="2600" dirty="0"/>
          </a:p>
          <a:p>
            <a:pPr algn="just"/>
            <a:r>
              <a:rPr lang="ru-RU" sz="2600" b="1" dirty="0" err="1"/>
              <a:t>calor</a:t>
            </a:r>
            <a:r>
              <a:rPr lang="ru-RU" sz="2600" dirty="0"/>
              <a:t> </a:t>
            </a:r>
            <a:r>
              <a:rPr lang="ru-RU" sz="2600" dirty="0" smtClean="0"/>
              <a:t>- жар,</a:t>
            </a:r>
            <a:r>
              <a:rPr lang="ru-RU" sz="2600" dirty="0"/>
              <a:t> </a:t>
            </a:r>
            <a:r>
              <a:rPr lang="ru-RU" sz="2600" dirty="0">
                <a:hlinkClick r:id="rId4" tooltip="Гипертермия"/>
              </a:rPr>
              <a:t>гипертермия</a:t>
            </a:r>
            <a:r>
              <a:rPr lang="ru-RU" sz="2600" dirty="0"/>
              <a:t> - повышение местной </a:t>
            </a:r>
            <a:r>
              <a:rPr lang="ru-RU" sz="2600" dirty="0" smtClean="0">
                <a:hlinkClick r:id="rId5" tooltip="Температура"/>
              </a:rPr>
              <a:t>температуры</a:t>
            </a:r>
            <a:r>
              <a:rPr lang="ru-RU" sz="2600" dirty="0" smtClean="0"/>
              <a:t>,</a:t>
            </a:r>
            <a:endParaRPr lang="ru-RU" sz="2600" dirty="0"/>
          </a:p>
          <a:p>
            <a:pPr algn="just"/>
            <a:r>
              <a:rPr lang="ru-RU" sz="2600" b="1" dirty="0" err="1"/>
              <a:t>dolor</a:t>
            </a:r>
            <a:r>
              <a:rPr lang="ru-RU" sz="2600" dirty="0"/>
              <a:t>  </a:t>
            </a:r>
            <a:r>
              <a:rPr lang="ru-RU" sz="2600" dirty="0" smtClean="0"/>
              <a:t>- </a:t>
            </a:r>
            <a:r>
              <a:rPr lang="ru-RU" sz="2600" dirty="0" smtClean="0">
                <a:hlinkClick r:id="rId6" tooltip="Боль"/>
              </a:rPr>
              <a:t>боль</a:t>
            </a:r>
            <a:r>
              <a:rPr lang="ru-RU" sz="2600" dirty="0" smtClean="0"/>
              <a:t>. Дополнил</a:t>
            </a:r>
            <a:r>
              <a:rPr lang="ru-RU" sz="2600" dirty="0"/>
              <a:t> </a:t>
            </a:r>
            <a:r>
              <a:rPr lang="ru-RU" sz="2600" dirty="0">
                <a:hlinkClick r:id="rId7" tooltip="Гален Клавдий"/>
              </a:rPr>
              <a:t>Клавдий Гален</a:t>
            </a:r>
            <a:r>
              <a:rPr lang="ru-RU" sz="2600" dirty="0"/>
              <a:t> (130—200 гг. н. э.), добавив </a:t>
            </a:r>
            <a:r>
              <a:rPr lang="ru-RU" sz="2600" dirty="0" smtClean="0"/>
              <a:t> нарушение функции.</a:t>
            </a:r>
            <a:endParaRPr lang="ru-RU" sz="2600" dirty="0"/>
          </a:p>
          <a:p>
            <a:pPr algn="just"/>
            <a:r>
              <a:rPr lang="ru-RU" sz="2600" dirty="0"/>
              <a:t>Большой вклад в изучение воспаления внесли </a:t>
            </a:r>
            <a:r>
              <a:rPr lang="ru-RU" sz="2600" dirty="0" smtClean="0">
                <a:hlinkClick r:id="rId8" tooltip="Шкляревский, А. С. (страница отсутствует)"/>
              </a:rPr>
              <a:t>А</a:t>
            </a:r>
            <a:r>
              <a:rPr lang="ru-RU" sz="2600" dirty="0">
                <a:hlinkClick r:id="rId8" tooltip="Шкляревский, А. С. (страница отсутствует)"/>
              </a:rPr>
              <a:t>. С. Шкляревский</a:t>
            </a:r>
            <a:r>
              <a:rPr lang="ru-RU" sz="2600" dirty="0"/>
              <a:t>, (</a:t>
            </a:r>
            <a:r>
              <a:rPr lang="ru-RU" sz="2600" dirty="0">
                <a:hlinkClick r:id="rId9" tooltip="1868"/>
              </a:rPr>
              <a:t>1868</a:t>
            </a:r>
            <a:r>
              <a:rPr lang="ru-RU" sz="2600" dirty="0"/>
              <a:t>), </a:t>
            </a:r>
            <a:r>
              <a:rPr lang="ru-RU" sz="2600" dirty="0">
                <a:hlinkClick r:id="rId10" tooltip="Вирхов, Рудольф"/>
              </a:rPr>
              <a:t>Рудольф Вирхов</a:t>
            </a:r>
            <a:r>
              <a:rPr lang="ru-RU" sz="2600" dirty="0"/>
              <a:t> (</a:t>
            </a:r>
            <a:r>
              <a:rPr lang="ru-RU" sz="2600" dirty="0">
                <a:hlinkClick r:id="rId11" tooltip="1871"/>
              </a:rPr>
              <a:t>1871</a:t>
            </a:r>
            <a:r>
              <a:rPr lang="ru-RU" sz="2600" dirty="0"/>
              <a:t>), </a:t>
            </a:r>
            <a:r>
              <a:rPr lang="ru-RU" sz="2600" dirty="0">
                <a:hlinkClick r:id="rId12" tooltip="Пауль Эрлих"/>
              </a:rPr>
              <a:t>Пауль Эрлих</a:t>
            </a:r>
            <a:r>
              <a:rPr lang="ru-RU" sz="2600" dirty="0"/>
              <a:t>, </a:t>
            </a:r>
            <a:r>
              <a:rPr lang="ru-RU" sz="2600" dirty="0">
                <a:hlinkClick r:id="rId13" tooltip="Мечников, Илья Ильич"/>
              </a:rPr>
              <a:t>И. И. Мечников</a:t>
            </a:r>
            <a:r>
              <a:rPr lang="ru-RU" sz="2600" dirty="0"/>
              <a:t>.</a:t>
            </a:r>
          </a:p>
          <a:p>
            <a:pPr marL="137160" indent="0" algn="just">
              <a:buNone/>
            </a:pPr>
            <a:endParaRPr lang="ru-RU" sz="2600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1561" y="2420888"/>
            <a:ext cx="3528393" cy="352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93296"/>
            <a:ext cx="7921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66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Великие ученые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Эдвард </a:t>
            </a:r>
            <a:r>
              <a:rPr lang="ru-RU" dirty="0" err="1" smtClean="0"/>
              <a:t>Дженнер</a:t>
            </a:r>
            <a:endParaRPr lang="ru-RU" dirty="0" smtClean="0"/>
          </a:p>
          <a:p>
            <a:pPr algn="ctr"/>
            <a:r>
              <a:rPr lang="ru-RU" dirty="0" smtClean="0"/>
              <a:t>17.05.1749 – 26.01.1823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Луи </a:t>
            </a:r>
            <a:r>
              <a:rPr lang="ru-RU" dirty="0" smtClean="0"/>
              <a:t>Пастер</a:t>
            </a:r>
          </a:p>
          <a:p>
            <a:pPr algn="ctr"/>
            <a:r>
              <a:rPr lang="ru-RU" dirty="0" smtClean="0"/>
              <a:t>27.12.1822 – 28.09.1895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396933"/>
            <a:ext cx="3436740" cy="369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98" y="2420888"/>
            <a:ext cx="336552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93296"/>
            <a:ext cx="7921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85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Пути заражения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2690336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Пути </a:t>
            </a:r>
            <a:r>
              <a:rPr lang="ru-RU" sz="3200" dirty="0"/>
              <a:t>заражения:</a:t>
            </a:r>
          </a:p>
          <a:p>
            <a:pPr algn="ctr"/>
            <a:r>
              <a:rPr lang="ru-RU" sz="3200" dirty="0"/>
              <a:t>- человек больной  + человек здоровый;</a:t>
            </a:r>
          </a:p>
          <a:p>
            <a:pPr algn="ctr"/>
            <a:r>
              <a:rPr lang="ru-RU" sz="3200" dirty="0"/>
              <a:t> - животное + человек здоровый;</a:t>
            </a:r>
          </a:p>
          <a:p>
            <a:pPr algn="ctr"/>
            <a:r>
              <a:rPr lang="ru-RU" sz="3200" dirty="0"/>
              <a:t>- животное + человек с ослабленным иммунитетом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21288"/>
            <a:ext cx="7921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58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effectLst/>
                <a:latin typeface="+mn-lt"/>
              </a:rPr>
              <a:t>Статистика по СПИДу </a:t>
            </a:r>
            <a:r>
              <a:rPr lang="ru-RU" sz="2400" dirty="0">
                <a:solidFill>
                  <a:schemeClr val="tx1"/>
                </a:solidFill>
                <a:effectLst/>
                <a:latin typeface="+mn-lt"/>
              </a:rPr>
              <a:t>п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+mn-lt"/>
              </a:rPr>
              <a:t>о </a:t>
            </a:r>
            <a:r>
              <a:rPr lang="ru-RU" sz="2400" dirty="0">
                <a:solidFill>
                  <a:schemeClr val="tx1"/>
                </a:solidFill>
                <a:effectLst/>
                <a:latin typeface="+mn-lt"/>
              </a:rPr>
              <a:t>данным управления Федеральной службы по надзору в сфере защиты прав потребителей и благополучия человека по Амурской области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+mn-lt"/>
              </a:rPr>
              <a:t> </a:t>
            </a:r>
            <a:endParaRPr lang="ru-RU" sz="24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414146"/>
              </p:ext>
            </p:extLst>
          </p:nvPr>
        </p:nvGraphicFramePr>
        <p:xfrm>
          <a:off x="511204" y="2204863"/>
          <a:ext cx="8147304" cy="28615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4390"/>
                <a:gridCol w="407775"/>
                <a:gridCol w="408596"/>
                <a:gridCol w="408596"/>
                <a:gridCol w="408596"/>
                <a:gridCol w="408596"/>
                <a:gridCol w="407775"/>
                <a:gridCol w="408596"/>
                <a:gridCol w="408596"/>
                <a:gridCol w="408596"/>
                <a:gridCol w="408596"/>
                <a:gridCol w="408596"/>
              </a:tblGrid>
              <a:tr h="572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1995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2000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2002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2003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2004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2005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2006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2007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2008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2009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2010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1144628">
                <a:tc>
                  <a:txBody>
                    <a:bodyPr/>
                    <a:lstStyle/>
                    <a:p>
                      <a:pPr marL="118745" indent="-71755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Зарегистрировано больных </a:t>
                      </a:r>
                      <a:r>
                        <a:rPr lang="ru-RU" sz="1400" spc="-20" dirty="0">
                          <a:effectLst/>
                        </a:rPr>
                        <a:t>с впервые  в жизни установленным диагнозом</a:t>
                      </a:r>
                      <a:r>
                        <a:rPr lang="ru-RU" sz="1400" dirty="0">
                          <a:effectLst/>
                        </a:rPr>
                        <a:t> ВИЧ-инфекции: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26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572314">
                <a:tc>
                  <a:txBody>
                    <a:bodyPr/>
                    <a:lstStyle/>
                    <a:p>
                      <a:pPr marL="118745" indent="4254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всего, человек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71755" indent="-71755"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71755" indent="-71755"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71755" indent="-71755"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71755" indent="-71755"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71755" indent="-71755"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71755" indent="-71755"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71755" indent="-71755"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71755" indent="-71755"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71755" indent="-71755"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71755" indent="-71755"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71755" indent="-71755"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  <a:tr h="572314">
                <a:tc>
                  <a:txBody>
                    <a:bodyPr/>
                    <a:lstStyle/>
                    <a:p>
                      <a:pPr marL="118745" indent="42545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 100 000 человек </a:t>
                      </a:r>
                      <a:r>
                        <a:rPr lang="ru-RU" sz="1400" dirty="0" smtClean="0">
                          <a:effectLst/>
                        </a:rPr>
                        <a:t>населения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0,1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1,4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3,6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71755"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3,0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71755" indent="-71755"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3,3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71755" indent="-71755"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2,8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71755" indent="-71755" algn="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R="71755" indent="-71755"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4,9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98475" y="4068763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93296"/>
            <a:ext cx="7921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8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Аллергия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                                   Аллергены</a:t>
            </a:r>
            <a:r>
              <a:rPr lang="ru-RU" dirty="0"/>
              <a:t>:</a:t>
            </a:r>
          </a:p>
          <a:p>
            <a:r>
              <a:rPr lang="ru-RU" dirty="0"/>
              <a:t>- биологические – запах цветов;</a:t>
            </a:r>
          </a:p>
          <a:p>
            <a:r>
              <a:rPr lang="ru-RU" dirty="0"/>
              <a:t>- пищевые – пищевые продукты (мясо, молоко);</a:t>
            </a:r>
          </a:p>
          <a:p>
            <a:r>
              <a:rPr lang="ru-RU" dirty="0"/>
              <a:t>- лекарственные;</a:t>
            </a:r>
          </a:p>
          <a:p>
            <a:r>
              <a:rPr lang="ru-RU" dirty="0"/>
              <a:t>- бытовые – пыль, запах – астма;</a:t>
            </a:r>
          </a:p>
          <a:p>
            <a:r>
              <a:rPr lang="ru-RU" dirty="0"/>
              <a:t>- на волос, жир животных.</a:t>
            </a:r>
          </a:p>
          <a:p>
            <a:pPr algn="ctr"/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6093296"/>
            <a:ext cx="7921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83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115</TotalTime>
  <Words>329</Words>
  <Application>Microsoft Office PowerPoint</Application>
  <PresentationFormat>Экран (4:3)</PresentationFormat>
  <Paragraphs>119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Инфекция есть борьба между двумя организмами</vt:lpstr>
      <vt:lpstr>Барьеры организма</vt:lpstr>
      <vt:lpstr>Лейкоциты</vt:lpstr>
      <vt:lpstr>«Нет в мире непонятного, много не понятно».</vt:lpstr>
      <vt:lpstr>Воспалительный процесс</vt:lpstr>
      <vt:lpstr>Великие ученые</vt:lpstr>
      <vt:lpstr>Пути заражения</vt:lpstr>
      <vt:lpstr>Статистика по СПИДу по данным управления Федеральной службы по надзору в сфере защиты прав потребителей и благополучия человека по Амурской области </vt:lpstr>
      <vt:lpstr>Аллергия</vt:lpstr>
      <vt:lpstr>Тест</vt:lpstr>
      <vt:lpstr>Рефлексия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Инфекция есть борьба между двумя организмами</dc:title>
  <dc:creator>СЕРГЕЙ</dc:creator>
  <cp:lastModifiedBy>СЕРГЕЙ</cp:lastModifiedBy>
  <cp:revision>14</cp:revision>
  <dcterms:created xsi:type="dcterms:W3CDTF">2012-11-29T09:18:38Z</dcterms:created>
  <dcterms:modified xsi:type="dcterms:W3CDTF">2013-01-21T11:07:27Z</dcterms:modified>
</cp:coreProperties>
</file>