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8"/>
  </p:notesMasterIdLst>
  <p:sldIdLst>
    <p:sldId id="257" r:id="rId2"/>
    <p:sldId id="259" r:id="rId3"/>
    <p:sldId id="298" r:id="rId4"/>
    <p:sldId id="264" r:id="rId5"/>
    <p:sldId id="265" r:id="rId6"/>
    <p:sldId id="266" r:id="rId7"/>
    <p:sldId id="296" r:id="rId8"/>
    <p:sldId id="267" r:id="rId9"/>
    <p:sldId id="273" r:id="rId10"/>
    <p:sldId id="274" r:id="rId11"/>
    <p:sldId id="275" r:id="rId12"/>
    <p:sldId id="276" r:id="rId13"/>
    <p:sldId id="277" r:id="rId14"/>
    <p:sldId id="282" r:id="rId15"/>
    <p:sldId id="306" r:id="rId16"/>
    <p:sldId id="280" r:id="rId17"/>
    <p:sldId id="300" r:id="rId18"/>
    <p:sldId id="302" r:id="rId19"/>
    <p:sldId id="304" r:id="rId20"/>
    <p:sldId id="283" r:id="rId21"/>
    <p:sldId id="284" r:id="rId22"/>
    <p:sldId id="286" r:id="rId23"/>
    <p:sldId id="290" r:id="rId24"/>
    <p:sldId id="292" r:id="rId25"/>
    <p:sldId id="288" r:id="rId26"/>
    <p:sldId id="294" r:id="rId2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450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B6DC2EE-0777-48F4-BC9B-1113D52B0EC1}" type="datetimeFigureOut">
              <a:rPr lang="ru-RU" smtClean="0"/>
              <a:t>30.01.2013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0CF99D1-F0BE-4D0C-B736-D018EE20954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59045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683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smtClean="0"/>
          </a:p>
        </p:txBody>
      </p:sp>
      <p:sp>
        <p:nvSpPr>
          <p:cNvPr id="71684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D1E42752-94F4-4531-B811-938AC5141C2C}" type="slidenum">
              <a:rPr lang="ru-RU" sz="1200" smtClean="0"/>
              <a:pPr eaLnBrk="1" hangingPunct="1"/>
              <a:t>7</a:t>
            </a:fld>
            <a:endParaRPr lang="ru-RU" sz="120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A5336D-7E9B-4C60-9335-575549CF49B1}" type="slidenum">
              <a:rPr lang="ru-RU" smtClean="0"/>
              <a:pPr/>
              <a:t>19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620BC5-C52C-4593-9673-E64D1F21967B}" type="datetimeFigureOut">
              <a:rPr lang="ru-RU" smtClean="0"/>
              <a:t>30.01.2013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DAF858-714A-4F90-8E86-5457A1DD24D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544219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620BC5-C52C-4593-9673-E64D1F21967B}" type="datetimeFigureOut">
              <a:rPr lang="ru-RU" smtClean="0"/>
              <a:t>30.01.2013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DAF858-714A-4F90-8E86-5457A1DD24D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006324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620BC5-C52C-4593-9673-E64D1F21967B}" type="datetimeFigureOut">
              <a:rPr lang="ru-RU" smtClean="0"/>
              <a:t>30.01.2013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DAF858-714A-4F90-8E86-5457A1DD24D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794225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620BC5-C52C-4593-9673-E64D1F21967B}" type="datetimeFigureOut">
              <a:rPr lang="ru-RU" smtClean="0"/>
              <a:t>30.01.2013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DAF858-714A-4F90-8E86-5457A1DD24D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723197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620BC5-C52C-4593-9673-E64D1F21967B}" type="datetimeFigureOut">
              <a:rPr lang="ru-RU" smtClean="0"/>
              <a:t>30.01.2013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DAF858-714A-4F90-8E86-5457A1DD24D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262601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620BC5-C52C-4593-9673-E64D1F21967B}" type="datetimeFigureOut">
              <a:rPr lang="ru-RU" smtClean="0"/>
              <a:t>30.01.2013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DAF858-714A-4F90-8E86-5457A1DD24D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344183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620BC5-C52C-4593-9673-E64D1F21967B}" type="datetimeFigureOut">
              <a:rPr lang="ru-RU" smtClean="0"/>
              <a:t>30.01.2013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DAF858-714A-4F90-8E86-5457A1DD24D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184824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620BC5-C52C-4593-9673-E64D1F21967B}" type="datetimeFigureOut">
              <a:rPr lang="ru-RU" smtClean="0"/>
              <a:t>30.01.2013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DAF858-714A-4F90-8E86-5457A1DD24D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692074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620BC5-C52C-4593-9673-E64D1F21967B}" type="datetimeFigureOut">
              <a:rPr lang="ru-RU" smtClean="0"/>
              <a:t>30.01.2013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DAF858-714A-4F90-8E86-5457A1DD24D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853721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620BC5-C52C-4593-9673-E64D1F21967B}" type="datetimeFigureOut">
              <a:rPr lang="ru-RU" smtClean="0"/>
              <a:t>30.01.2013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DAF858-714A-4F90-8E86-5457A1DD24D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733457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620BC5-C52C-4593-9673-E64D1F21967B}" type="datetimeFigureOut">
              <a:rPr lang="ru-RU" smtClean="0"/>
              <a:t>30.01.2013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DAF858-714A-4F90-8E86-5457A1DD24D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800830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620BC5-C52C-4593-9673-E64D1F21967B}" type="datetimeFigureOut">
              <a:rPr lang="ru-RU" smtClean="0"/>
              <a:t>30.01.2013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DAF858-714A-4F90-8E86-5457A1DD24D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59608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25.gif"/><Relationship Id="rId3" Type="http://schemas.openxmlformats.org/officeDocument/2006/relationships/image" Target="../media/image26.png"/><Relationship Id="rId7" Type="http://schemas.openxmlformats.org/officeDocument/2006/relationships/slide" Target="slide4.xml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9.jpeg"/><Relationship Id="rId5" Type="http://schemas.openxmlformats.org/officeDocument/2006/relationships/image" Target="../media/image28.jpeg"/><Relationship Id="rId4" Type="http://schemas.openxmlformats.org/officeDocument/2006/relationships/image" Target="../media/image27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0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Layout" Target="../slideLayouts/slideLayout7.xml"/><Relationship Id="rId1" Type="http://schemas.openxmlformats.org/officeDocument/2006/relationships/audio" Target="file:///C:\Documents%20and%20Settings\Admin\&#1056;&#1072;&#1073;&#1086;&#1095;&#1080;&#1081;%20&#1089;&#1090;&#1086;&#1083;\&#1075;&#1086;&#1090;&#1086;&#1074;&#1099;&#1081;%201\&#1082;&#1086;&#1085;&#1082;&#1091;&#1088;&#1089;&#1085;&#1099;&#1081;%20&#1091;&#1088;&#1086;&#1082;%205.04.2011&#1075;.&#1050;&#1072;&#1079;&#1072;&#1085;&#1094;&#1077;&#1074;&#1072;%20&#1054;.&#1060;\&#1042;&#1077;&#1089;&#1077;&#1083;&#1072;&#1103;%20&#1079;&#1072;&#1088;&#1103;&#1076;&#1082;&#1072;.wav" TargetMode="Externa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png"/><Relationship Id="rId7" Type="http://schemas.openxmlformats.org/officeDocument/2006/relationships/image" Target="../media/image3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4.png"/><Relationship Id="rId5" Type="http://schemas.openxmlformats.org/officeDocument/2006/relationships/image" Target="../media/image33.png"/><Relationship Id="rId4" Type="http://schemas.openxmlformats.org/officeDocument/2006/relationships/image" Target="../media/image3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slideLayout" Target="../slideLayouts/slideLayout7.xml"/><Relationship Id="rId1" Type="http://schemas.openxmlformats.org/officeDocument/2006/relationships/audio" Target="file:///C:\Documents%20and%20Settings\Admin\&#1056;&#1072;&#1073;&#1086;&#1095;&#1080;&#1081;%20&#1089;&#1090;&#1086;&#1083;\&#1075;&#1086;&#1090;&#1086;&#1074;&#1099;&#1081;%201\&#1082;&#1086;&#1085;&#1082;&#1091;&#1088;&#1089;&#1085;&#1099;&#1081;%20&#1091;&#1088;&#1086;&#1082;%205.04.2011&#1075;.&#1050;&#1072;&#1079;&#1072;&#1085;&#1094;&#1077;&#1074;&#1072;%20&#1054;.&#1060;\&#1042;&#1077;&#1089;&#1077;&#1083;&#1072;&#1103;%20&#1092;&#1091;&#1075;&#1072;.mp3" TargetMode="External"/><Relationship Id="rId6" Type="http://schemas.openxmlformats.org/officeDocument/2006/relationships/image" Target="../media/image5.png"/><Relationship Id="rId5" Type="http://schemas.openxmlformats.org/officeDocument/2006/relationships/image" Target="../media/image4.gif"/><Relationship Id="rId4" Type="http://schemas.openxmlformats.org/officeDocument/2006/relationships/image" Target="../media/image3.gif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6.gif"/><Relationship Id="rId2" Type="http://schemas.openxmlformats.org/officeDocument/2006/relationships/slide" Target="slide8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slideLayout" Target="../slideLayouts/slideLayout7.xml"/><Relationship Id="rId1" Type="http://schemas.openxmlformats.org/officeDocument/2006/relationships/audio" Target="file:///C:\Documents%20and%20Settings\Admin\&#1056;&#1072;&#1073;&#1086;&#1095;&#1080;&#1081;%20&#1089;&#1090;&#1086;&#1083;\&#1075;&#1086;&#1090;&#1086;&#1074;&#1099;&#1081;%201\&#1082;&#1086;&#1085;&#1082;&#1091;&#1088;&#1089;&#1085;&#1099;&#1081;%20&#1091;&#1088;&#1086;&#1082;%205.04.2011&#1075;.&#1050;&#1072;&#1079;&#1072;&#1085;&#1094;&#1077;&#1074;&#1072;%20&#1054;.&#1060;\&#1074;&#1077;&#1089;&#1077;&#1083;&#1072;&#1103;%20&#1092;&#1091;&#1075;&#1072;.mp3" TargetMode="External"/><Relationship Id="rId6" Type="http://schemas.openxmlformats.org/officeDocument/2006/relationships/image" Target="../media/image5.png"/><Relationship Id="rId5" Type="http://schemas.openxmlformats.org/officeDocument/2006/relationships/image" Target="../media/image4.gif"/><Relationship Id="rId4" Type="http://schemas.openxmlformats.org/officeDocument/2006/relationships/image" Target="../media/image3.gif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7.gi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7" Type="http://schemas.openxmlformats.org/officeDocument/2006/relationships/image" Target="../media/image14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emf"/><Relationship Id="rId2" Type="http://schemas.openxmlformats.org/officeDocument/2006/relationships/image" Target="../media/image15.e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7.e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slide" Target="slide4.xml"/><Relationship Id="rId3" Type="http://schemas.openxmlformats.org/officeDocument/2006/relationships/image" Target="../media/image20.jpeg"/><Relationship Id="rId7" Type="http://schemas.openxmlformats.org/officeDocument/2006/relationships/image" Target="../media/image24.jpe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3.png"/><Relationship Id="rId5" Type="http://schemas.openxmlformats.org/officeDocument/2006/relationships/image" Target="../media/image22.jpeg"/><Relationship Id="rId4" Type="http://schemas.openxmlformats.org/officeDocument/2006/relationships/image" Target="../media/image21.gif"/><Relationship Id="rId9" Type="http://schemas.openxmlformats.org/officeDocument/2006/relationships/image" Target="../media/image25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4" descr="j043266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152400"/>
            <a:ext cx="1524000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1" name="Rectangle 3"/>
          <p:cNvSpPr txBox="1">
            <a:spLocks noChangeArrowheads="1"/>
          </p:cNvSpPr>
          <p:nvPr/>
        </p:nvSpPr>
        <p:spPr bwMode="auto">
          <a:xfrm>
            <a:off x="1981200" y="1371600"/>
            <a:ext cx="6629400" cy="4700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mbria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mbria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mbria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mbria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mbria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itchFamily="18" charset="0"/>
              </a:defRPr>
            </a:lvl9pPr>
          </a:lstStyle>
          <a:p>
            <a:pPr>
              <a:spcBef>
                <a:spcPct val="20000"/>
              </a:spcBef>
            </a:pPr>
            <a:r>
              <a:rPr lang="ru-RU" sz="4800" dirty="0" smtClean="0">
                <a:solidFill>
                  <a:schemeClr val="accent3"/>
                </a:solidFill>
              </a:rPr>
              <a:t>2 класс</a:t>
            </a:r>
            <a:endParaRPr lang="ru-RU" sz="4500" b="1" dirty="0" smtClean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FFFF"/>
              </a:solidFill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  <a:latin typeface="Verdana"/>
              <a:ea typeface="+mj-ea"/>
              <a:cs typeface="+mj-cs"/>
            </a:endParaRPr>
          </a:p>
          <a:p>
            <a:pPr>
              <a:spcBef>
                <a:spcPct val="20000"/>
              </a:spcBef>
            </a:pPr>
            <a:endParaRPr lang="ru-RU" sz="4500" b="1" dirty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FFFF"/>
              </a:solidFill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  <a:latin typeface="Verdana"/>
              <a:ea typeface="+mj-ea"/>
              <a:cs typeface="+mj-cs"/>
            </a:endParaRPr>
          </a:p>
          <a:p>
            <a:pPr>
              <a:spcBef>
                <a:spcPct val="20000"/>
              </a:spcBef>
            </a:pPr>
            <a:endParaRPr lang="ru-RU" sz="4500" b="1" dirty="0" smtClean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FFFF"/>
              </a:solidFill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  <a:latin typeface="Verdana"/>
              <a:ea typeface="+mj-ea"/>
              <a:cs typeface="+mj-cs"/>
            </a:endParaRPr>
          </a:p>
          <a:p>
            <a:pPr marL="36576" lvl="0" algn="r" fontAlgn="auto">
              <a:spcBef>
                <a:spcPts val="0"/>
              </a:spcBef>
              <a:spcAft>
                <a:spcPts val="0"/>
              </a:spcAft>
              <a:buClr>
                <a:srgbClr val="F07F09"/>
              </a:buClr>
              <a:buSzPct val="80000"/>
            </a:pPr>
            <a:endParaRPr lang="ru-RU" sz="2000" dirty="0" smtClean="0">
              <a:solidFill>
                <a:srgbClr val="E3DED1">
                  <a:shade val="25000"/>
                </a:srgbClr>
              </a:solidFill>
              <a:latin typeface="Verdana"/>
            </a:endParaRPr>
          </a:p>
          <a:p>
            <a:pPr marL="36576" lvl="0" algn="r" fontAlgn="auto">
              <a:spcBef>
                <a:spcPts val="0"/>
              </a:spcBef>
              <a:spcAft>
                <a:spcPts val="0"/>
              </a:spcAft>
              <a:buClr>
                <a:srgbClr val="F07F09"/>
              </a:buClr>
              <a:buSzPct val="80000"/>
            </a:pPr>
            <a:r>
              <a:rPr lang="ru-RU" sz="2000" dirty="0" smtClean="0">
                <a:solidFill>
                  <a:srgbClr val="E3DED1">
                    <a:shade val="25000"/>
                  </a:srgbClr>
                </a:solidFill>
                <a:latin typeface="Verdana"/>
              </a:rPr>
              <a:t>Разработала Кузьменко Г.Ф.</a:t>
            </a:r>
            <a:endParaRPr lang="ru-RU" sz="2000" dirty="0">
              <a:solidFill>
                <a:srgbClr val="E3DED1">
                  <a:shade val="25000"/>
                </a:srgbClr>
              </a:solidFill>
              <a:latin typeface="Verdana"/>
            </a:endParaRPr>
          </a:p>
          <a:p>
            <a:pPr>
              <a:spcBef>
                <a:spcPct val="20000"/>
              </a:spcBef>
            </a:pPr>
            <a:endParaRPr lang="ru-RU" sz="4500" b="1" dirty="0" smtClean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FFFF"/>
              </a:solidFill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  <a:latin typeface="Verdana"/>
              <a:ea typeface="+mj-ea"/>
              <a:cs typeface="+mj-cs"/>
            </a:endParaRPr>
          </a:p>
          <a:p>
            <a:pPr>
              <a:spcBef>
                <a:spcPct val="20000"/>
              </a:spcBef>
            </a:pPr>
            <a:r>
              <a:rPr lang="ru-RU" sz="4000" b="1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  <a:latin typeface="Verdana"/>
                <a:ea typeface="+mj-ea"/>
                <a:cs typeface="+mj-cs"/>
              </a:rPr>
              <a:t>«КУНЯ» ключ   перо</a:t>
            </a:r>
            <a:endParaRPr lang="ru-RU" sz="4000" b="1" dirty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FFFF"/>
              </a:solidFill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2141493" y="2967335"/>
            <a:ext cx="486101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Русский язык</a:t>
            </a:r>
            <a:endParaRPr lang="ru-RU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1038637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20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extBox 3"/>
          <p:cNvSpPr txBox="1">
            <a:spLocks noChangeArrowheads="1"/>
          </p:cNvSpPr>
          <p:nvPr/>
        </p:nvSpPr>
        <p:spPr bwMode="auto">
          <a:xfrm>
            <a:off x="3786188" y="571500"/>
            <a:ext cx="1376362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MS Gothic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MS Gothic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MS Gothic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MS Gothic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MS Gothic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MS Gothic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MS Gothic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MS Gothic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MS Gothic" charset="-128"/>
              </a:defRPr>
            </a:lvl9pPr>
          </a:lstStyle>
          <a:p>
            <a:pPr eaLnBrk="1" hangingPunct="1"/>
            <a:r>
              <a:rPr lang="ru-RU" sz="4000" i="1">
                <a:latin typeface="Bookman Old Style" pitchFamily="18" charset="0"/>
              </a:rPr>
              <a:t>-лев-</a:t>
            </a:r>
          </a:p>
        </p:txBody>
      </p:sp>
      <p:sp>
        <p:nvSpPr>
          <p:cNvPr id="5" name="Дуга 4"/>
          <p:cNvSpPr/>
          <p:nvPr/>
        </p:nvSpPr>
        <p:spPr>
          <a:xfrm rot="18082857">
            <a:off x="3660775" y="63501"/>
            <a:ext cx="1893887" cy="2106612"/>
          </a:xfrm>
          <a:prstGeom prst="arc">
            <a:avLst>
              <a:gd name="adj1" fmla="val 16027791"/>
              <a:gd name="adj2" fmla="val 1834365"/>
            </a:avLst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2" name="Прямоугольник 11"/>
          <p:cNvSpPr/>
          <p:nvPr/>
        </p:nvSpPr>
        <p:spPr>
          <a:xfrm>
            <a:off x="3357563" y="2428875"/>
            <a:ext cx="571500" cy="500063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8677" name="TextBox 32"/>
          <p:cNvSpPr txBox="1">
            <a:spLocks noChangeArrowheads="1"/>
          </p:cNvSpPr>
          <p:nvPr/>
        </p:nvSpPr>
        <p:spPr bwMode="auto">
          <a:xfrm>
            <a:off x="4000500" y="2357438"/>
            <a:ext cx="322263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MS Gothic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MS Gothic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MS Gothic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MS Gothic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MS Gothic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MS Gothic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MS Gothic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MS Gothic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MS Gothic" charset="-128"/>
              </a:defRPr>
            </a:lvl9pPr>
          </a:lstStyle>
          <a:p>
            <a:pPr eaLnBrk="1" hangingPunct="1"/>
            <a:r>
              <a:rPr lang="ru-RU" sz="3600" i="1">
                <a:latin typeface="Bookman Old Style" pitchFamily="18" charset="0"/>
              </a:rPr>
              <a:t>,</a:t>
            </a:r>
          </a:p>
        </p:txBody>
      </p:sp>
      <p:sp>
        <p:nvSpPr>
          <p:cNvPr id="28678" name="TextBox 33"/>
          <p:cNvSpPr txBox="1">
            <a:spLocks noChangeArrowheads="1"/>
          </p:cNvSpPr>
          <p:nvPr/>
        </p:nvSpPr>
        <p:spPr bwMode="auto">
          <a:xfrm>
            <a:off x="6000750" y="2357438"/>
            <a:ext cx="1249363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MS Gothic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MS Gothic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MS Gothic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MS Gothic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MS Gothic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MS Gothic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MS Gothic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MS Gothic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MS Gothic" charset="-128"/>
              </a:defRPr>
            </a:lvl9pPr>
          </a:lstStyle>
          <a:p>
            <a:pPr eaLnBrk="1" hangingPunct="1"/>
            <a:r>
              <a:rPr lang="ru-RU" sz="3600" i="1">
                <a:latin typeface="Bookman Old Style" pitchFamily="18" charset="0"/>
              </a:rPr>
              <a:t>ёнок</a:t>
            </a:r>
          </a:p>
        </p:txBody>
      </p:sp>
      <p:sp>
        <p:nvSpPr>
          <p:cNvPr id="28679" name="TextBox 38"/>
          <p:cNvSpPr txBox="1">
            <a:spLocks noChangeArrowheads="1"/>
          </p:cNvSpPr>
          <p:nvPr/>
        </p:nvSpPr>
        <p:spPr bwMode="auto">
          <a:xfrm>
            <a:off x="4286250" y="3500438"/>
            <a:ext cx="758825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MS Gothic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MS Gothic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MS Gothic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MS Gothic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MS Gothic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MS Gothic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MS Gothic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MS Gothic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MS Gothic" charset="-128"/>
              </a:defRPr>
            </a:lvl9pPr>
          </a:lstStyle>
          <a:p>
            <a:pPr eaLnBrk="1" hangingPunct="1"/>
            <a:r>
              <a:rPr lang="ru-RU" sz="3600" i="1">
                <a:latin typeface="Bookman Old Style" pitchFamily="18" charset="0"/>
              </a:rPr>
              <a:t>иц</a:t>
            </a:r>
          </a:p>
        </p:txBody>
      </p:sp>
      <p:sp>
        <p:nvSpPr>
          <p:cNvPr id="28680" name="TextBox 40"/>
          <p:cNvSpPr txBox="1">
            <a:spLocks noChangeArrowheads="1"/>
          </p:cNvSpPr>
          <p:nvPr/>
        </p:nvSpPr>
        <p:spPr bwMode="auto">
          <a:xfrm>
            <a:off x="4143375" y="5000625"/>
            <a:ext cx="758825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MS Gothic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MS Gothic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MS Gothic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MS Gothic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MS Gothic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MS Gothic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MS Gothic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MS Gothic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MS Gothic" charset="-128"/>
              </a:defRPr>
            </a:lvl9pPr>
          </a:lstStyle>
          <a:p>
            <a:pPr eaLnBrk="1" hangingPunct="1"/>
            <a:r>
              <a:rPr lang="ru-RU" sz="3600" i="1">
                <a:latin typeface="Bookman Old Style" pitchFamily="18" charset="0"/>
              </a:rPr>
              <a:t>ин</a:t>
            </a:r>
          </a:p>
        </p:txBody>
      </p:sp>
      <p:sp>
        <p:nvSpPr>
          <p:cNvPr id="28681" name="TextBox 41"/>
          <p:cNvSpPr txBox="1">
            <a:spLocks noChangeArrowheads="1"/>
          </p:cNvSpPr>
          <p:nvPr/>
        </p:nvSpPr>
        <p:spPr bwMode="auto">
          <a:xfrm>
            <a:off x="5000625" y="5000625"/>
            <a:ext cx="836613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MS Gothic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MS Gothic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MS Gothic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MS Gothic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MS Gothic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MS Gothic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MS Gothic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MS Gothic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MS Gothic" charset="-128"/>
              </a:defRPr>
            </a:lvl9pPr>
          </a:lstStyle>
          <a:p>
            <a:pPr eaLnBrk="1" hangingPunct="1"/>
            <a:r>
              <a:rPr lang="ru-RU" sz="3600" i="1">
                <a:latin typeface="Bookman Old Style" pitchFamily="18" charset="0"/>
              </a:rPr>
              <a:t>ый</a:t>
            </a:r>
          </a:p>
        </p:txBody>
      </p:sp>
      <p:pic>
        <p:nvPicPr>
          <p:cNvPr id="28682" name="Picture 3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29313" y="2000250"/>
            <a:ext cx="1285875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8683" name="Picture 3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14813" y="4786313"/>
            <a:ext cx="785812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8684" name="Picture 3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71938" y="3214688"/>
            <a:ext cx="1090612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0" name="Прямоугольник 49"/>
          <p:cNvSpPr/>
          <p:nvPr/>
        </p:nvSpPr>
        <p:spPr>
          <a:xfrm>
            <a:off x="5072063" y="5072063"/>
            <a:ext cx="785812" cy="500062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8686" name="Прямоугольник 50"/>
          <p:cNvSpPr>
            <a:spLocks noChangeArrowheads="1"/>
          </p:cNvSpPr>
          <p:nvPr/>
        </p:nvSpPr>
        <p:spPr bwMode="auto">
          <a:xfrm>
            <a:off x="7786688" y="2357438"/>
            <a:ext cx="322262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ru-RU" sz="3600" i="1">
                <a:latin typeface="Bookman Old Style" pitchFamily="18" charset="0"/>
              </a:rPr>
              <a:t>,</a:t>
            </a:r>
          </a:p>
        </p:txBody>
      </p:sp>
      <p:sp>
        <p:nvSpPr>
          <p:cNvPr id="28687" name="Прямоугольник 53"/>
          <p:cNvSpPr>
            <a:spLocks noChangeArrowheads="1"/>
          </p:cNvSpPr>
          <p:nvPr/>
        </p:nvSpPr>
        <p:spPr bwMode="auto">
          <a:xfrm>
            <a:off x="6000750" y="3571875"/>
            <a:ext cx="322263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ru-RU" sz="3600" i="1">
                <a:latin typeface="Bookman Old Style" pitchFamily="18" charset="0"/>
              </a:rPr>
              <a:t>,</a:t>
            </a:r>
          </a:p>
        </p:txBody>
      </p:sp>
      <p:sp>
        <p:nvSpPr>
          <p:cNvPr id="28688" name="Прямоугольник 54"/>
          <p:cNvSpPr>
            <a:spLocks noChangeArrowheads="1"/>
          </p:cNvSpPr>
          <p:nvPr/>
        </p:nvSpPr>
        <p:spPr bwMode="auto">
          <a:xfrm>
            <a:off x="6072188" y="5072063"/>
            <a:ext cx="322262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ru-RU" sz="3600" i="1">
                <a:latin typeface="Bookman Old Style" pitchFamily="18" charset="0"/>
              </a:rPr>
              <a:t>.</a:t>
            </a:r>
          </a:p>
        </p:txBody>
      </p:sp>
      <p:sp>
        <p:nvSpPr>
          <p:cNvPr id="69" name="Прямоугольник 68"/>
          <p:cNvSpPr/>
          <p:nvPr/>
        </p:nvSpPr>
        <p:spPr>
          <a:xfrm>
            <a:off x="5286375" y="3571875"/>
            <a:ext cx="571500" cy="500063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pic>
        <p:nvPicPr>
          <p:cNvPr id="28690" name="Рисунок 35" descr="ANMLS016.gif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4438" y="1590675"/>
            <a:ext cx="1930400" cy="1443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8691" name="Рисунок 46" descr="лев 2.bmp"/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72063" y="1785938"/>
            <a:ext cx="933450" cy="1123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8692" name="Рисунок 48" descr="ЛЕВ.JPG"/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4583" b="36458"/>
          <a:stretch>
            <a:fillRect/>
          </a:stretch>
        </p:blipFill>
        <p:spPr bwMode="auto">
          <a:xfrm>
            <a:off x="2428875" y="4572000"/>
            <a:ext cx="1543050" cy="1071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2" name="Прямоугольник 51"/>
          <p:cNvSpPr/>
          <p:nvPr/>
        </p:nvSpPr>
        <p:spPr>
          <a:xfrm>
            <a:off x="7286625" y="2357438"/>
            <a:ext cx="571500" cy="500062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8694" name="TextBox 55"/>
          <p:cNvSpPr txBox="1">
            <a:spLocks noChangeArrowheads="1"/>
          </p:cNvSpPr>
          <p:nvPr/>
        </p:nvSpPr>
        <p:spPr bwMode="auto">
          <a:xfrm>
            <a:off x="5286375" y="3500438"/>
            <a:ext cx="471488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MS Gothic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MS Gothic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MS Gothic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MS Gothic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MS Gothic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MS Gothic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MS Gothic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MS Gothic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MS Gothic" charset="-128"/>
              </a:defRPr>
            </a:lvl9pPr>
          </a:lstStyle>
          <a:p>
            <a:pPr eaLnBrk="1" hangingPunct="1"/>
            <a:r>
              <a:rPr lang="ru-RU" sz="3600" i="1" dirty="0">
                <a:latin typeface="Bookman Old Style" pitchFamily="18" charset="0"/>
              </a:rPr>
              <a:t>а</a:t>
            </a:r>
          </a:p>
        </p:txBody>
      </p:sp>
      <p:pic>
        <p:nvPicPr>
          <p:cNvPr id="28695" name="Рисунок 62" descr="1208964972_afrwl001.jpg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43125" y="3214688"/>
            <a:ext cx="1952625" cy="1300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8696" name="Picture 7" descr="D:\Мои док_На_D\ирина николаевна\материалы для оформления слайдов\Анимация\Точки и стрелки\step_fwd.gif">
            <a:hlinkClick r:id="rId7" action="ppaction://hlinksldjump"/>
          </p:cNvPr>
          <p:cNvPicPr>
            <a:picLocks noChangeAspect="1" noChangeArrowheads="1" noCrop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86750" y="6357938"/>
            <a:ext cx="647700" cy="314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372372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95536" y="404664"/>
            <a:ext cx="792088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>
                <a:latin typeface="Arial Black" pitchFamily="34" charset="0"/>
              </a:rPr>
              <a:t>«</a:t>
            </a:r>
            <a:r>
              <a:rPr lang="ru-RU" sz="4000" b="1" dirty="0">
                <a:latin typeface="Arial Black" pitchFamily="34" charset="0"/>
              </a:rPr>
              <a:t>После корня он стоит</a:t>
            </a:r>
            <a:br>
              <a:rPr lang="ru-RU" sz="4000" b="1" dirty="0">
                <a:latin typeface="Arial Black" pitchFamily="34" charset="0"/>
              </a:rPr>
            </a:br>
            <a:r>
              <a:rPr lang="ru-RU" sz="4000" b="1" dirty="0">
                <a:latin typeface="Arial Black" pitchFamily="34" charset="0"/>
              </a:rPr>
              <a:t>Перед окончанием.</a:t>
            </a:r>
            <a:br>
              <a:rPr lang="ru-RU" sz="4000" b="1" dirty="0">
                <a:latin typeface="Arial Black" pitchFamily="34" charset="0"/>
              </a:rPr>
            </a:br>
            <a:r>
              <a:rPr lang="ru-RU" sz="4000" b="1" dirty="0">
                <a:latin typeface="Arial Black" pitchFamily="34" charset="0"/>
              </a:rPr>
              <a:t>Его я если заменю</a:t>
            </a:r>
            <a:br>
              <a:rPr lang="ru-RU" sz="4000" b="1" dirty="0">
                <a:latin typeface="Arial Black" pitchFamily="34" charset="0"/>
              </a:rPr>
            </a:br>
            <a:r>
              <a:rPr lang="ru-RU" sz="4000" b="1" dirty="0">
                <a:latin typeface="Arial Black" pitchFamily="34" charset="0"/>
              </a:rPr>
              <a:t>Другое слово получу.</a:t>
            </a:r>
            <a:br>
              <a:rPr lang="ru-RU" sz="4000" b="1" dirty="0">
                <a:latin typeface="Arial Black" pitchFamily="34" charset="0"/>
              </a:rPr>
            </a:br>
            <a:r>
              <a:rPr lang="ru-RU" sz="4000" b="1" dirty="0">
                <a:latin typeface="Arial Black" pitchFamily="34" charset="0"/>
              </a:rPr>
              <a:t>Обозначаю уголком</a:t>
            </a:r>
            <a:br>
              <a:rPr lang="ru-RU" sz="4000" b="1" dirty="0">
                <a:latin typeface="Arial Black" pitchFamily="34" charset="0"/>
              </a:rPr>
            </a:br>
            <a:r>
              <a:rPr lang="ru-RU" sz="4000" b="1" dirty="0">
                <a:latin typeface="Arial Black" pitchFamily="34" charset="0"/>
              </a:rPr>
              <a:t>Называю </a:t>
            </a:r>
            <a:r>
              <a:rPr lang="ru-RU" sz="4000" b="1" dirty="0" smtClean="0">
                <a:latin typeface="Arial Black" pitchFamily="34" charset="0"/>
              </a:rPr>
              <a:t>…</a:t>
            </a:r>
            <a:r>
              <a:rPr lang="ru-RU" sz="4000" b="1" dirty="0">
                <a:latin typeface="Arial Black" pitchFamily="34" charset="0"/>
              </a:rPr>
              <a:t> </a:t>
            </a:r>
            <a:r>
              <a:rPr lang="ru-RU" sz="4000" b="1" dirty="0" smtClean="0">
                <a:latin typeface="Arial Black" pitchFamily="34" charset="0"/>
              </a:rPr>
              <a:t>                                            </a:t>
            </a:r>
            <a:r>
              <a:rPr lang="ru-RU" sz="4000" i="1" dirty="0" smtClean="0">
                <a:latin typeface="Arial Black" pitchFamily="34" charset="0"/>
              </a:rPr>
              <a:t>( суффиксом</a:t>
            </a:r>
            <a:r>
              <a:rPr lang="ru-RU" sz="4000" i="1" dirty="0">
                <a:latin typeface="Arial Black" pitchFamily="34" charset="0"/>
              </a:rPr>
              <a:t>)»</a:t>
            </a:r>
            <a:r>
              <a:rPr lang="ru-RU" sz="4000" dirty="0">
                <a:latin typeface="Arial Black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8756556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solidFill>
                  <a:srgbClr val="C00000"/>
                </a:solidFill>
                <a:latin typeface="Arial Black" pitchFamily="34" charset="0"/>
              </a:rPr>
              <a:t>АЛГОРИТМ</a:t>
            </a:r>
            <a:r>
              <a:rPr lang="ru-RU" dirty="0">
                <a:latin typeface="Arial Black" pitchFamily="34" charset="0"/>
              </a:rPr>
              <a:t>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914400" indent="-914400">
              <a:buFont typeface="+mj-lt"/>
              <a:buAutoNum type="arabicPeriod"/>
            </a:pPr>
            <a:r>
              <a:rPr lang="ru-RU" sz="4800" b="1" dirty="0" smtClean="0"/>
              <a:t>     </a:t>
            </a:r>
          </a:p>
          <a:p>
            <a:pPr marL="914400" indent="-914400">
              <a:buFont typeface="+mj-lt"/>
              <a:buAutoNum type="arabicPeriod"/>
            </a:pPr>
            <a:r>
              <a:rPr lang="ru-RU" sz="7200" b="1" dirty="0"/>
              <a:t> </a:t>
            </a:r>
            <a:endParaRPr lang="ru-RU" sz="7200" b="1" dirty="0" smtClean="0"/>
          </a:p>
          <a:p>
            <a:pPr marL="914400" indent="-914400">
              <a:buFont typeface="+mj-lt"/>
              <a:buAutoNum type="arabicPeriod"/>
            </a:pPr>
            <a:r>
              <a:rPr lang="ru-RU" sz="7200" b="1" dirty="0" smtClean="0"/>
              <a:t>   </a:t>
            </a:r>
            <a:endParaRPr lang="ru-RU" sz="9600" b="1" dirty="0"/>
          </a:p>
          <a:p>
            <a:pPr marL="0" indent="0">
              <a:buNone/>
            </a:pPr>
            <a:endParaRPr lang="ru-RU" sz="7200" b="1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259632" y="1628800"/>
            <a:ext cx="720079" cy="576064"/>
          </a:xfrm>
          <a:prstGeom prst="rect">
            <a:avLst/>
          </a:prstGeom>
          <a:solidFill>
            <a:srgbClr val="B3EBFF"/>
          </a:solidFill>
          <a:ln w="412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5" name="Дуга 4"/>
          <p:cNvSpPr/>
          <p:nvPr/>
        </p:nvSpPr>
        <p:spPr>
          <a:xfrm rot="18082857">
            <a:off x="1272971" y="2652486"/>
            <a:ext cx="1893887" cy="2106612"/>
          </a:xfrm>
          <a:prstGeom prst="arc">
            <a:avLst>
              <a:gd name="adj1" fmla="val 16027791"/>
              <a:gd name="adj2" fmla="val 1834365"/>
            </a:avLst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6" name="Line 4"/>
          <p:cNvSpPr>
            <a:spLocks noChangeShapeType="1"/>
          </p:cNvSpPr>
          <p:nvPr/>
        </p:nvSpPr>
        <p:spPr bwMode="auto">
          <a:xfrm flipV="1">
            <a:off x="1355289" y="4005064"/>
            <a:ext cx="624422" cy="72008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7" name="Line 4"/>
          <p:cNvSpPr>
            <a:spLocks noChangeShapeType="1"/>
          </p:cNvSpPr>
          <p:nvPr/>
        </p:nvSpPr>
        <p:spPr bwMode="auto">
          <a:xfrm>
            <a:off x="1946421" y="4005064"/>
            <a:ext cx="546986" cy="76931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122768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ru-RU" sz="2000" b="1" dirty="0" smtClean="0">
                <a:effectLst/>
              </a:rPr>
              <a:t/>
            </a:r>
            <a:br>
              <a:rPr lang="ru-RU" sz="2000" b="1" dirty="0" smtClean="0">
                <a:effectLst/>
              </a:rPr>
            </a:br>
            <a:r>
              <a:rPr lang="ru-RU" sz="2000" b="1" dirty="0"/>
              <a:t/>
            </a:r>
            <a:br>
              <a:rPr lang="ru-RU" sz="2000" b="1" dirty="0"/>
            </a:br>
            <a:r>
              <a:rPr lang="ru-RU" sz="2400" b="1" dirty="0" smtClean="0">
                <a:solidFill>
                  <a:srgbClr val="00B050"/>
                </a:solidFill>
                <a:effectLst/>
              </a:rPr>
              <a:t>1 группа</a:t>
            </a:r>
            <a:r>
              <a:rPr lang="ru-RU" sz="2000" dirty="0" smtClean="0">
                <a:effectLst/>
              </a:rPr>
              <a:t/>
            </a:r>
            <a:br>
              <a:rPr lang="ru-RU" sz="2000" dirty="0" smtClean="0">
                <a:effectLst/>
              </a:rPr>
            </a:br>
            <a:r>
              <a:rPr lang="ru-RU" sz="2200" b="1" dirty="0" smtClean="0">
                <a:effectLst/>
              </a:rPr>
              <a:t>Задание. </a:t>
            </a:r>
            <a:br>
              <a:rPr lang="ru-RU" sz="2200" b="1" dirty="0" smtClean="0">
                <a:effectLst/>
              </a:rPr>
            </a:br>
            <a:r>
              <a:rPr lang="ru-RU" sz="2200" b="1" dirty="0" smtClean="0">
                <a:effectLst/>
              </a:rPr>
              <a:t>Образуйте слова с помощью суффиксов</a:t>
            </a:r>
            <a:r>
              <a:rPr lang="ru-RU" sz="2200" dirty="0"/>
              <a:t/>
            </a:r>
            <a:br>
              <a:rPr lang="ru-RU" sz="2200" dirty="0"/>
            </a:br>
            <a:r>
              <a:rPr lang="ru-RU" sz="2200" dirty="0" smtClean="0"/>
              <a:t>         -</a:t>
            </a:r>
            <a:r>
              <a:rPr lang="ru-RU" sz="2200" dirty="0" err="1"/>
              <a:t>тель</a:t>
            </a:r>
            <a:r>
              <a:rPr lang="ru-RU" sz="2200" dirty="0"/>
              <a:t>-, -ник-, - </a:t>
            </a:r>
            <a:r>
              <a:rPr lang="ru-RU" sz="2200" dirty="0" err="1"/>
              <a:t>ист</a:t>
            </a:r>
            <a:r>
              <a:rPr lang="ru-RU" sz="2200" dirty="0"/>
              <a:t>-</a:t>
            </a:r>
            <a:br>
              <a:rPr lang="ru-RU" sz="2200" dirty="0"/>
            </a:br>
            <a:r>
              <a:rPr lang="ru-RU" sz="2200" dirty="0"/>
              <a:t>строи _____	плот ______	арт _______</a:t>
            </a:r>
            <a:br>
              <a:rPr lang="ru-RU" sz="2200" dirty="0"/>
            </a:br>
            <a:r>
              <a:rPr lang="ru-RU" sz="2200" dirty="0"/>
              <a:t>учи ______	двор ______	машин ____</a:t>
            </a:r>
            <a:br>
              <a:rPr lang="ru-RU" sz="2200" dirty="0"/>
            </a:br>
            <a:r>
              <a:rPr lang="ru-RU" sz="2200" dirty="0"/>
              <a:t>Подумайте, какое значение имеют эти суффиксы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endParaRPr lang="ru-RU" sz="1400" b="1" dirty="0" smtClean="0"/>
          </a:p>
          <a:p>
            <a:pPr lvl="8"/>
            <a:endParaRPr lang="ru-RU" sz="400" b="1" dirty="0"/>
          </a:p>
          <a:p>
            <a:pPr marL="0" indent="0">
              <a:buNone/>
            </a:pPr>
            <a:endParaRPr lang="ru-RU" sz="1600" b="1" dirty="0" smtClean="0"/>
          </a:p>
          <a:p>
            <a:pPr marL="0" indent="0">
              <a:buNone/>
            </a:pPr>
            <a:endParaRPr lang="ru-RU" sz="1600" b="1" dirty="0"/>
          </a:p>
          <a:p>
            <a:pPr marL="0" indent="0">
              <a:buNone/>
            </a:pPr>
            <a:r>
              <a:rPr lang="ru-RU" sz="2400" b="1" dirty="0" smtClean="0">
                <a:solidFill>
                  <a:srgbClr val="00B050"/>
                </a:solidFill>
              </a:rPr>
              <a:t>2 </a:t>
            </a:r>
            <a:r>
              <a:rPr lang="ru-RU" sz="2400" b="1" dirty="0">
                <a:solidFill>
                  <a:srgbClr val="00B050"/>
                </a:solidFill>
              </a:rPr>
              <a:t>группа</a:t>
            </a:r>
            <a:endParaRPr lang="ru-RU" sz="2400" dirty="0">
              <a:solidFill>
                <a:srgbClr val="00B050"/>
              </a:solidFill>
            </a:endParaRPr>
          </a:p>
          <a:p>
            <a:pPr marL="0" indent="0">
              <a:buNone/>
            </a:pPr>
            <a:r>
              <a:rPr lang="ru-RU" sz="1800" b="1" dirty="0"/>
              <a:t>Задание.</a:t>
            </a:r>
          </a:p>
          <a:p>
            <a:pPr marL="0" indent="0">
              <a:buNone/>
            </a:pPr>
            <a:r>
              <a:rPr lang="ru-RU" sz="1800" b="1" dirty="0" smtClean="0"/>
              <a:t>      Образуйте </a:t>
            </a:r>
            <a:r>
              <a:rPr lang="ru-RU" sz="1800" b="1" dirty="0"/>
              <a:t>слова с помощью </a:t>
            </a:r>
            <a:r>
              <a:rPr lang="ru-RU" sz="1800" b="1" dirty="0" smtClean="0"/>
              <a:t>суффиксов </a:t>
            </a:r>
            <a:r>
              <a:rPr lang="ru-RU" sz="1800" b="1" dirty="0" smtClean="0"/>
              <a:t>- </a:t>
            </a:r>
            <a:r>
              <a:rPr lang="ru-RU" sz="1800" b="1" dirty="0" err="1"/>
              <a:t>очк</a:t>
            </a:r>
            <a:r>
              <a:rPr lang="ru-RU" sz="1800" b="1" dirty="0"/>
              <a:t>-,    -</a:t>
            </a:r>
            <a:r>
              <a:rPr lang="ru-RU" sz="1800" b="1" dirty="0" err="1"/>
              <a:t>ечк</a:t>
            </a:r>
            <a:r>
              <a:rPr lang="ru-RU" sz="1800" b="1" dirty="0"/>
              <a:t>-, -</a:t>
            </a:r>
            <a:r>
              <a:rPr lang="ru-RU" sz="1800" b="1" dirty="0" err="1"/>
              <a:t>оньк</a:t>
            </a:r>
            <a:r>
              <a:rPr lang="ru-RU" sz="1800" b="1" dirty="0"/>
              <a:t>-, -</a:t>
            </a:r>
            <a:r>
              <a:rPr lang="ru-RU" sz="1800" b="1" dirty="0" err="1"/>
              <a:t>еньк</a:t>
            </a:r>
            <a:r>
              <a:rPr lang="ru-RU" sz="1800" b="1" dirty="0"/>
              <a:t>- </a:t>
            </a:r>
            <a:r>
              <a:rPr lang="ru-RU" sz="1800" b="1" dirty="0" smtClean="0"/>
              <a:t>.</a:t>
            </a:r>
          </a:p>
          <a:p>
            <a:pPr marL="0" indent="0">
              <a:buNone/>
            </a:pPr>
            <a:endParaRPr lang="ru-RU" sz="1600" b="1" dirty="0" smtClean="0"/>
          </a:p>
          <a:p>
            <a:pPr marL="0" indent="0">
              <a:buNone/>
            </a:pPr>
            <a:r>
              <a:rPr lang="ru-RU" sz="1600" dirty="0" smtClean="0"/>
              <a:t>Женя </a:t>
            </a:r>
            <a:r>
              <a:rPr lang="ru-RU" sz="1600" dirty="0"/>
              <a:t>– Женечка	</a:t>
            </a:r>
            <a:r>
              <a:rPr lang="ru-RU" sz="1600" dirty="0" smtClean="0"/>
              <a:t>Миша </a:t>
            </a:r>
            <a:r>
              <a:rPr lang="ru-RU" sz="1600" dirty="0"/>
              <a:t>– </a:t>
            </a:r>
            <a:r>
              <a:rPr lang="ru-RU" sz="1600" dirty="0" err="1"/>
              <a:t>Мишенька</a:t>
            </a:r>
            <a:endParaRPr lang="ru-RU" sz="1600" dirty="0"/>
          </a:p>
          <a:p>
            <a:pPr marL="0" indent="0">
              <a:buNone/>
            </a:pPr>
            <a:r>
              <a:rPr lang="ru-RU" sz="1600" dirty="0"/>
              <a:t>Аня - </a:t>
            </a:r>
            <a:r>
              <a:rPr lang="ru-RU" sz="1600" dirty="0" smtClean="0"/>
              <a:t>…_________        Алёша </a:t>
            </a:r>
            <a:r>
              <a:rPr lang="ru-RU" sz="1600" dirty="0"/>
              <a:t>-  </a:t>
            </a:r>
            <a:r>
              <a:rPr lang="ru-RU" sz="1600" dirty="0" smtClean="0"/>
              <a:t>…__________</a:t>
            </a:r>
            <a:endParaRPr lang="ru-RU" sz="1600" dirty="0"/>
          </a:p>
          <a:p>
            <a:pPr marL="0" indent="0">
              <a:buNone/>
            </a:pPr>
            <a:r>
              <a:rPr lang="ru-RU" sz="1600" dirty="0"/>
              <a:t>Света - </a:t>
            </a:r>
            <a:r>
              <a:rPr lang="ru-RU" sz="1600" dirty="0" smtClean="0"/>
              <a:t>…__________Федя </a:t>
            </a:r>
            <a:r>
              <a:rPr lang="ru-RU" sz="1600" dirty="0"/>
              <a:t>- </a:t>
            </a:r>
            <a:r>
              <a:rPr lang="ru-RU" sz="1600" dirty="0" smtClean="0"/>
              <a:t>…____________</a:t>
            </a:r>
            <a:endParaRPr lang="ru-RU" sz="1600" dirty="0"/>
          </a:p>
          <a:p>
            <a:pPr marL="0" indent="0">
              <a:buNone/>
            </a:pPr>
            <a:endParaRPr lang="ru-RU" sz="1600" b="1" dirty="0" smtClean="0"/>
          </a:p>
          <a:p>
            <a:pPr marL="0" indent="0">
              <a:buNone/>
            </a:pPr>
            <a:r>
              <a:rPr lang="ru-RU" sz="1600" b="1" dirty="0" smtClean="0"/>
              <a:t>Подумайте</a:t>
            </a:r>
            <a:r>
              <a:rPr lang="ru-RU" sz="1600" b="1" dirty="0"/>
              <a:t>, какое значение имеют эти суффиксы.</a:t>
            </a:r>
          </a:p>
          <a:p>
            <a:endParaRPr lang="ru-RU" dirty="0"/>
          </a:p>
        </p:txBody>
      </p:sp>
      <p:sp>
        <p:nvSpPr>
          <p:cNvPr id="5" name="Объект 4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endParaRPr lang="ru-RU" sz="1800" dirty="0" smtClean="0"/>
          </a:p>
          <a:p>
            <a:pPr marL="0" indent="0">
              <a:buNone/>
            </a:pPr>
            <a:endParaRPr lang="ru-RU" sz="1800" b="1" dirty="0" smtClean="0"/>
          </a:p>
          <a:p>
            <a:pPr marL="0" indent="0">
              <a:buNone/>
            </a:pPr>
            <a:endParaRPr lang="ru-RU" sz="1800" b="1" dirty="0"/>
          </a:p>
          <a:p>
            <a:pPr marL="0" indent="0">
              <a:buNone/>
            </a:pPr>
            <a:r>
              <a:rPr lang="ru-RU" sz="2400" b="1" dirty="0" smtClean="0">
                <a:solidFill>
                  <a:srgbClr val="00B050"/>
                </a:solidFill>
              </a:rPr>
              <a:t>3 группа</a:t>
            </a:r>
            <a:endParaRPr lang="ru-RU" sz="2400" dirty="0">
              <a:solidFill>
                <a:srgbClr val="00B050"/>
              </a:solidFill>
            </a:endParaRPr>
          </a:p>
          <a:p>
            <a:pPr marL="0" indent="0">
              <a:buNone/>
            </a:pPr>
            <a:r>
              <a:rPr lang="ru-RU" sz="1800" dirty="0"/>
              <a:t>Задание.</a:t>
            </a:r>
          </a:p>
          <a:p>
            <a:r>
              <a:rPr lang="ru-RU" sz="1800" b="1" dirty="0"/>
              <a:t>Образуйте слова с помощью суффиксов</a:t>
            </a:r>
          </a:p>
          <a:p>
            <a:pPr marL="0" indent="0">
              <a:buNone/>
            </a:pPr>
            <a:r>
              <a:rPr lang="ru-RU" sz="1800" b="1" dirty="0" smtClean="0"/>
              <a:t>             </a:t>
            </a:r>
            <a:r>
              <a:rPr lang="ru-RU" sz="1800" b="1" dirty="0"/>
              <a:t>- ан-,      -</a:t>
            </a:r>
            <a:r>
              <a:rPr lang="ru-RU" sz="1800" b="1" dirty="0" err="1"/>
              <a:t>ян</a:t>
            </a:r>
            <a:r>
              <a:rPr lang="ru-RU" sz="1800" b="1" dirty="0"/>
              <a:t>-,    -</a:t>
            </a:r>
            <a:r>
              <a:rPr lang="ru-RU" sz="1800" b="1" dirty="0" err="1"/>
              <a:t>анин</a:t>
            </a:r>
            <a:r>
              <a:rPr lang="ru-RU" sz="1800" b="1" dirty="0"/>
              <a:t>-, -</a:t>
            </a:r>
            <a:r>
              <a:rPr lang="ru-RU" sz="1800" b="1" dirty="0" err="1"/>
              <a:t>янин</a:t>
            </a:r>
            <a:r>
              <a:rPr lang="ru-RU" sz="1800" b="1" dirty="0"/>
              <a:t>-.</a:t>
            </a:r>
          </a:p>
          <a:p>
            <a:pPr marL="0" indent="0">
              <a:buNone/>
            </a:pPr>
            <a:r>
              <a:rPr lang="ru-RU" sz="1800" dirty="0" smtClean="0"/>
              <a:t>    Если </a:t>
            </a:r>
            <a:r>
              <a:rPr lang="ru-RU" sz="1800" dirty="0"/>
              <a:t>ты живёшь в России, то ты россиянин, а мы россияне.</a:t>
            </a:r>
          </a:p>
          <a:p>
            <a:pPr marL="0" indent="0">
              <a:buNone/>
            </a:pPr>
            <a:r>
              <a:rPr lang="ru-RU" sz="1800" dirty="0" smtClean="0"/>
              <a:t>     А </a:t>
            </a:r>
            <a:r>
              <a:rPr lang="ru-RU" sz="1800" dirty="0"/>
              <a:t>если в городе, то ты </a:t>
            </a:r>
            <a:r>
              <a:rPr lang="ru-RU" sz="1800" dirty="0" smtClean="0"/>
              <a:t>___________,       а </a:t>
            </a:r>
            <a:r>
              <a:rPr lang="ru-RU" sz="1800" dirty="0"/>
              <a:t>мы ____________ ,   </a:t>
            </a:r>
            <a:r>
              <a:rPr lang="ru-RU" sz="1800" dirty="0" smtClean="0"/>
              <a:t> а </a:t>
            </a:r>
            <a:r>
              <a:rPr lang="ru-RU" sz="1800" dirty="0"/>
              <a:t>если    на Земле, </a:t>
            </a:r>
            <a:r>
              <a:rPr lang="ru-RU" sz="1800" dirty="0" smtClean="0"/>
              <a:t> то </a:t>
            </a:r>
            <a:r>
              <a:rPr lang="ru-RU" sz="1800" dirty="0"/>
              <a:t>ты ______________ </a:t>
            </a:r>
            <a:r>
              <a:rPr lang="ru-RU" sz="1800" dirty="0" smtClean="0"/>
              <a:t>,</a:t>
            </a:r>
          </a:p>
          <a:p>
            <a:pPr marL="0" indent="0">
              <a:buNone/>
            </a:pPr>
            <a:r>
              <a:rPr lang="ru-RU" sz="1800" dirty="0" smtClean="0"/>
              <a:t> </a:t>
            </a:r>
            <a:r>
              <a:rPr lang="ru-RU" sz="1800" dirty="0"/>
              <a:t>а мы </a:t>
            </a:r>
            <a:r>
              <a:rPr lang="ru-RU" sz="1800" dirty="0" smtClean="0"/>
              <a:t>_________________.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914202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ru-RU" sz="3600" b="1" dirty="0">
                <a:solidFill>
                  <a:srgbClr val="FF0000"/>
                </a:solidFill>
              </a:rPr>
              <a:t> </a:t>
            </a:r>
            <a:r>
              <a:rPr lang="ru-RU" sz="3600" b="1" dirty="0" smtClean="0">
                <a:solidFill>
                  <a:srgbClr val="FF0000"/>
                </a:solidFill>
              </a:rPr>
              <a:t>              Проверка</a:t>
            </a:r>
            <a:r>
              <a:rPr lang="ru-RU" sz="3600" b="1" dirty="0" smtClean="0">
                <a:solidFill>
                  <a:srgbClr val="FF0000"/>
                </a:solidFill>
                <a:effectLst/>
              </a:rPr>
              <a:t/>
            </a:r>
            <a:br>
              <a:rPr lang="ru-RU" sz="3600" b="1" dirty="0" smtClean="0">
                <a:solidFill>
                  <a:srgbClr val="FF0000"/>
                </a:solidFill>
                <a:effectLst/>
              </a:rPr>
            </a:br>
            <a:r>
              <a:rPr lang="ru-RU" sz="4800" b="1" dirty="0" smtClean="0">
                <a:solidFill>
                  <a:srgbClr val="00B050"/>
                </a:solidFill>
                <a:effectLst/>
              </a:rPr>
              <a:t>1 группа  </a:t>
            </a:r>
            <a:r>
              <a:rPr lang="ru-RU" sz="1600" b="1" dirty="0" smtClean="0">
                <a:effectLst/>
              </a:rPr>
              <a:t>Задание. </a:t>
            </a:r>
            <a:br>
              <a:rPr lang="ru-RU" sz="1600" b="1" dirty="0" smtClean="0">
                <a:effectLst/>
              </a:rPr>
            </a:br>
            <a:r>
              <a:rPr lang="ru-RU" sz="2400" dirty="0" smtClean="0">
                <a:effectLst/>
              </a:rPr>
              <a:t>Образуйте слова с помощью суффиксов</a:t>
            </a:r>
            <a:r>
              <a:rPr lang="ru-RU" sz="2400" dirty="0" smtClean="0"/>
              <a:t>:    </a:t>
            </a:r>
            <a:r>
              <a:rPr lang="ru-RU" sz="2400" b="1" dirty="0" smtClean="0"/>
              <a:t>-</a:t>
            </a:r>
            <a:r>
              <a:rPr lang="ru-RU" sz="2400" b="1" dirty="0" err="1" smtClean="0"/>
              <a:t>тель</a:t>
            </a:r>
            <a:r>
              <a:rPr lang="ru-RU" sz="2400" b="1" dirty="0" smtClean="0"/>
              <a:t>-, -ник-, - </a:t>
            </a:r>
            <a:r>
              <a:rPr lang="ru-RU" sz="2400" b="1" dirty="0" err="1" smtClean="0"/>
              <a:t>ист</a:t>
            </a:r>
            <a:r>
              <a:rPr lang="ru-RU" sz="2400" b="1" dirty="0" smtClean="0"/>
              <a:t>-</a:t>
            </a:r>
            <a:endParaRPr lang="ru-RU" sz="2400" b="1" dirty="0"/>
          </a:p>
        </p:txBody>
      </p:sp>
      <p:sp>
        <p:nvSpPr>
          <p:cNvPr id="6" name="Объект 5"/>
          <p:cNvSpPr>
            <a:spLocks noGrp="1"/>
          </p:cNvSpPr>
          <p:nvPr>
            <p:ph idx="1"/>
          </p:nvPr>
        </p:nvSpPr>
        <p:spPr>
          <a:xfrm>
            <a:off x="405667" y="1772816"/>
            <a:ext cx="8229600" cy="4525963"/>
          </a:xfrm>
        </p:spPr>
        <p:txBody>
          <a:bodyPr/>
          <a:lstStyle/>
          <a:p>
            <a:pPr marL="0" indent="0">
              <a:buNone/>
            </a:pPr>
            <a:r>
              <a:rPr lang="ru-RU" dirty="0" smtClean="0"/>
              <a:t>    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dirty="0" smtClean="0"/>
              <a:t>  строи</a:t>
            </a:r>
            <a:r>
              <a:rPr lang="ru-RU" dirty="0" smtClean="0">
                <a:solidFill>
                  <a:srgbClr val="0070C0"/>
                </a:solidFill>
              </a:rPr>
              <a:t>тель</a:t>
            </a:r>
            <a:r>
              <a:rPr lang="ru-RU" dirty="0"/>
              <a:t>	</a:t>
            </a:r>
            <a:r>
              <a:rPr lang="ru-RU" dirty="0" smtClean="0"/>
              <a:t>плот</a:t>
            </a:r>
            <a:r>
              <a:rPr lang="ru-RU" dirty="0" smtClean="0">
                <a:solidFill>
                  <a:srgbClr val="0070C0"/>
                </a:solidFill>
              </a:rPr>
              <a:t>ник</a:t>
            </a:r>
            <a:r>
              <a:rPr lang="ru-RU" dirty="0" smtClean="0">
                <a:solidFill>
                  <a:srgbClr val="00B050"/>
                </a:solidFill>
              </a:rPr>
              <a:t>    </a:t>
            </a:r>
            <a:r>
              <a:rPr lang="ru-RU" dirty="0"/>
              <a:t>	</a:t>
            </a:r>
            <a:r>
              <a:rPr lang="ru-RU" dirty="0" smtClean="0"/>
              <a:t>          арт</a:t>
            </a:r>
            <a:r>
              <a:rPr lang="ru-RU" dirty="0" smtClean="0">
                <a:solidFill>
                  <a:srgbClr val="0070C0"/>
                </a:solidFill>
              </a:rPr>
              <a:t>ист</a:t>
            </a:r>
            <a:endParaRPr lang="ru-RU" dirty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ru-RU" dirty="0" smtClean="0"/>
              <a:t>   учи</a:t>
            </a:r>
            <a:r>
              <a:rPr lang="ru-RU" dirty="0" smtClean="0">
                <a:solidFill>
                  <a:srgbClr val="0070C0"/>
                </a:solidFill>
              </a:rPr>
              <a:t>тель</a:t>
            </a:r>
            <a:r>
              <a:rPr lang="ru-RU" dirty="0"/>
              <a:t>	</a:t>
            </a:r>
            <a:r>
              <a:rPr lang="ru-RU" dirty="0" smtClean="0"/>
              <a:t>           двор</a:t>
            </a:r>
            <a:r>
              <a:rPr lang="ru-RU" dirty="0" smtClean="0">
                <a:solidFill>
                  <a:srgbClr val="0070C0"/>
                </a:solidFill>
              </a:rPr>
              <a:t>ник </a:t>
            </a:r>
            <a:r>
              <a:rPr lang="ru-RU" dirty="0" smtClean="0"/>
              <a:t>   </a:t>
            </a:r>
            <a:r>
              <a:rPr lang="ru-RU" dirty="0"/>
              <a:t>	</a:t>
            </a:r>
            <a:r>
              <a:rPr lang="ru-RU" dirty="0" smtClean="0"/>
              <a:t>машин</a:t>
            </a:r>
            <a:r>
              <a:rPr lang="ru-RU" dirty="0" smtClean="0">
                <a:solidFill>
                  <a:srgbClr val="0070C0"/>
                </a:solidFill>
              </a:rPr>
              <a:t>ист</a:t>
            </a:r>
            <a:r>
              <a:rPr lang="ru-RU" dirty="0" smtClean="0"/>
              <a:t> </a:t>
            </a:r>
            <a:endParaRPr lang="ru-RU" dirty="0"/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Подумайте</a:t>
            </a:r>
            <a:r>
              <a:rPr lang="ru-RU" dirty="0"/>
              <a:t>, какое значение имеют эти </a:t>
            </a:r>
            <a:r>
              <a:rPr lang="ru-RU" dirty="0" smtClean="0"/>
              <a:t>суффиксы.</a:t>
            </a:r>
            <a:endParaRPr lang="ru-RU" dirty="0"/>
          </a:p>
        </p:txBody>
      </p:sp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1711" y="3009423"/>
            <a:ext cx="946596" cy="191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3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39951" y="3579677"/>
            <a:ext cx="880963" cy="1344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3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6575" y="3540224"/>
            <a:ext cx="1090612" cy="233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3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44915" y="2987362"/>
            <a:ext cx="679385" cy="1836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3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73199" y="2923698"/>
            <a:ext cx="451064" cy="2209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Picture 3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61385" y="3601813"/>
            <a:ext cx="705256" cy="1993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Picture 3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68889" y="2861318"/>
            <a:ext cx="257113" cy="3724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7687" y="3090237"/>
            <a:ext cx="360040" cy="3775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84486" y="3661424"/>
            <a:ext cx="354689" cy="3521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6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66225" y="3057639"/>
            <a:ext cx="354689" cy="3521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45279" y="3714160"/>
            <a:ext cx="354689" cy="3521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8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41678" y="3064934"/>
            <a:ext cx="354689" cy="3521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57184" y="3616754"/>
            <a:ext cx="354689" cy="3521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1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3034181"/>
            <a:ext cx="785321" cy="1900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2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26689" y="3034181"/>
            <a:ext cx="785321" cy="1735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3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05479" y="3009422"/>
            <a:ext cx="667720" cy="1616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4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3656906"/>
            <a:ext cx="473052" cy="1145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5" name="Picture 3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8527" y="3475216"/>
            <a:ext cx="257113" cy="3724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79089" y="3627672"/>
            <a:ext cx="785321" cy="1735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7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90754" y="3554179"/>
            <a:ext cx="1250924" cy="2054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22449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1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0" dur="2000" fill="hold"/>
                                        <p:tgtEl>
                                          <p:spTgt spid="15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4" dur="2000" fill="hold"/>
                                        <p:tgtEl>
                                          <p:spTgt spid="16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8" dur="2000" fill="hold"/>
                                        <p:tgtEl>
                                          <p:spTgt spid="17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2" dur="2000" fill="hold"/>
                                        <p:tgtEl>
                                          <p:spTgt spid="1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6" dur="2000" fill="hold"/>
                                        <p:tgtEl>
                                          <p:spTgt spid="19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30" dur="2000" fill="hold"/>
                                        <p:tgtEl>
                                          <p:spTgt spid="21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34" dur="2000" fill="hold"/>
                                        <p:tgtEl>
                                          <p:spTgt spid="2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38" dur="2000" fill="hold"/>
                                        <p:tgtEl>
                                          <p:spTgt spid="23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42" dur="2000" fill="hold"/>
                                        <p:tgtEl>
                                          <p:spTgt spid="2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46" dur="2000" fill="hold"/>
                                        <p:tgtEl>
                                          <p:spTgt spid="26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50" dur="2000" fill="hold"/>
                                        <p:tgtEl>
                                          <p:spTgt spid="27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42976" y="500043"/>
            <a:ext cx="750099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>
                <a:solidFill>
                  <a:srgbClr val="00B050"/>
                </a:solidFill>
              </a:rPr>
              <a:t>2 группа</a:t>
            </a:r>
            <a:r>
              <a:rPr lang="ru-RU" sz="3200" dirty="0">
                <a:solidFill>
                  <a:srgbClr val="00B050"/>
                </a:solidFill>
              </a:rPr>
              <a:t>        </a:t>
            </a:r>
            <a:r>
              <a:rPr lang="ru-RU" sz="3200" b="1" dirty="0"/>
              <a:t>Задание.</a:t>
            </a:r>
            <a:br>
              <a:rPr lang="ru-RU" sz="3200" b="1" dirty="0"/>
            </a:br>
            <a:r>
              <a:rPr lang="ru-RU" sz="3200" b="1" dirty="0"/>
              <a:t>Образуйте слова с помощью суффиксов	</a:t>
            </a:r>
            <a:br>
              <a:rPr lang="ru-RU" sz="3200" b="1" dirty="0"/>
            </a:br>
            <a:r>
              <a:rPr lang="ru-RU" sz="3200" b="1" dirty="0"/>
              <a:t>             - </a:t>
            </a:r>
            <a:r>
              <a:rPr lang="ru-RU" sz="3200" b="1" dirty="0" err="1"/>
              <a:t>очк</a:t>
            </a:r>
            <a:r>
              <a:rPr lang="ru-RU" sz="3200" b="1" dirty="0"/>
              <a:t>-,    -</a:t>
            </a:r>
            <a:r>
              <a:rPr lang="ru-RU" sz="3200" b="1" dirty="0" err="1"/>
              <a:t>ечк</a:t>
            </a:r>
            <a:r>
              <a:rPr lang="ru-RU" sz="3200" b="1" dirty="0"/>
              <a:t>-, -</a:t>
            </a:r>
            <a:r>
              <a:rPr lang="ru-RU" sz="3200" b="1" dirty="0" err="1"/>
              <a:t>оньк</a:t>
            </a:r>
            <a:r>
              <a:rPr lang="ru-RU" sz="3200" b="1" dirty="0"/>
              <a:t>-, -</a:t>
            </a:r>
            <a:r>
              <a:rPr lang="ru-RU" sz="3200" b="1" dirty="0" err="1"/>
              <a:t>еньк</a:t>
            </a:r>
            <a:r>
              <a:rPr lang="ru-RU" sz="3200" b="1" dirty="0"/>
              <a:t>- 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42910" y="2428868"/>
            <a:ext cx="3638368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/>
              <a:t> Женя – Жен</a:t>
            </a:r>
            <a:r>
              <a:rPr lang="ru-RU" sz="3600" b="1" dirty="0" smtClean="0">
                <a:solidFill>
                  <a:srgbClr val="FF0000"/>
                </a:solidFill>
              </a:rPr>
              <a:t>ечк</a:t>
            </a:r>
            <a:r>
              <a:rPr lang="ru-RU" sz="3600" b="1" dirty="0" smtClean="0"/>
              <a:t>а</a:t>
            </a:r>
          </a:p>
          <a:p>
            <a:r>
              <a:rPr lang="ru-RU" sz="3600" b="1" dirty="0" smtClean="0"/>
              <a:t> Аня – Ан</a:t>
            </a:r>
            <a:r>
              <a:rPr lang="ru-RU" sz="3600" b="1" dirty="0" smtClean="0">
                <a:solidFill>
                  <a:srgbClr val="FF0000"/>
                </a:solidFill>
              </a:rPr>
              <a:t>ечк</a:t>
            </a:r>
            <a:r>
              <a:rPr lang="ru-RU" sz="3600" b="1" dirty="0" smtClean="0"/>
              <a:t>а</a:t>
            </a:r>
          </a:p>
          <a:p>
            <a:r>
              <a:rPr lang="ru-RU" sz="3600" b="1" dirty="0" smtClean="0"/>
              <a:t> Света – Свет</a:t>
            </a:r>
            <a:r>
              <a:rPr lang="ru-RU" sz="3600" b="1" dirty="0" smtClean="0">
                <a:solidFill>
                  <a:srgbClr val="FF0000"/>
                </a:solidFill>
              </a:rPr>
              <a:t>очк</a:t>
            </a:r>
            <a:r>
              <a:rPr lang="ru-RU" sz="3600" b="1" dirty="0" smtClean="0"/>
              <a:t>а</a:t>
            </a:r>
          </a:p>
          <a:p>
            <a:r>
              <a:rPr lang="ru-RU" sz="3600" b="1" dirty="0" smtClean="0"/>
              <a:t> Дима - Дим</a:t>
            </a:r>
            <a:r>
              <a:rPr lang="ru-RU" sz="3600" b="1" dirty="0" smtClean="0">
                <a:solidFill>
                  <a:srgbClr val="FF0000"/>
                </a:solidFill>
              </a:rPr>
              <a:t>очк</a:t>
            </a:r>
            <a:r>
              <a:rPr lang="ru-RU" sz="3600" b="1" dirty="0" smtClean="0"/>
              <a:t>а</a:t>
            </a:r>
            <a:endParaRPr lang="ru-RU" sz="36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4357686" y="2357430"/>
            <a:ext cx="4429156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/>
              <a:t>Миша – </a:t>
            </a:r>
            <a:r>
              <a:rPr lang="ru-RU" sz="3600" b="1" dirty="0" err="1" smtClean="0"/>
              <a:t>Миш</a:t>
            </a:r>
            <a:r>
              <a:rPr lang="ru-RU" sz="3600" b="1" dirty="0" err="1" smtClean="0">
                <a:solidFill>
                  <a:srgbClr val="FF0000"/>
                </a:solidFill>
              </a:rPr>
              <a:t>еньк</a:t>
            </a:r>
            <a:r>
              <a:rPr lang="ru-RU" sz="3600" b="1" dirty="0" err="1" smtClean="0"/>
              <a:t>а</a:t>
            </a:r>
            <a:endParaRPr lang="ru-RU" sz="3600" b="1" dirty="0" smtClean="0"/>
          </a:p>
          <a:p>
            <a:r>
              <a:rPr lang="ru-RU" sz="3600" b="1" dirty="0" smtClean="0"/>
              <a:t>Алёша – </a:t>
            </a:r>
            <a:r>
              <a:rPr lang="ru-RU" sz="3600" b="1" dirty="0" err="1" smtClean="0"/>
              <a:t>Алёш</a:t>
            </a:r>
            <a:r>
              <a:rPr lang="ru-RU" sz="3600" b="1" dirty="0" err="1" smtClean="0">
                <a:solidFill>
                  <a:srgbClr val="FF0000"/>
                </a:solidFill>
              </a:rPr>
              <a:t>еньк</a:t>
            </a:r>
            <a:r>
              <a:rPr lang="ru-RU" sz="3600" b="1" dirty="0" err="1" smtClean="0"/>
              <a:t>а</a:t>
            </a:r>
            <a:endParaRPr lang="ru-RU" sz="3600" b="1" dirty="0" smtClean="0"/>
          </a:p>
          <a:p>
            <a:r>
              <a:rPr lang="ru-RU" sz="3600" b="1" dirty="0" smtClean="0"/>
              <a:t>Федя –Фед</a:t>
            </a:r>
            <a:r>
              <a:rPr lang="ru-RU" sz="3600" b="1" dirty="0" smtClean="0">
                <a:solidFill>
                  <a:srgbClr val="FF0000"/>
                </a:solidFill>
              </a:rPr>
              <a:t>еньк</a:t>
            </a:r>
            <a:r>
              <a:rPr lang="ru-RU" sz="3600" b="1" dirty="0" smtClean="0"/>
              <a:t>а</a:t>
            </a:r>
          </a:p>
          <a:p>
            <a:r>
              <a:rPr lang="ru-RU" sz="3600" b="1" dirty="0" smtClean="0"/>
              <a:t>Люба - Люб</a:t>
            </a:r>
            <a:r>
              <a:rPr lang="ru-RU" sz="3600" b="1" dirty="0" smtClean="0">
                <a:solidFill>
                  <a:srgbClr val="FF0000"/>
                </a:solidFill>
              </a:rPr>
              <a:t>оньк</a:t>
            </a:r>
            <a:r>
              <a:rPr lang="ru-RU" sz="3600" b="1" dirty="0" smtClean="0"/>
              <a:t>а</a:t>
            </a:r>
          </a:p>
          <a:p>
            <a:r>
              <a:rPr lang="ru-RU" sz="3600" b="1" dirty="0" smtClean="0"/>
              <a:t> </a:t>
            </a:r>
            <a:endParaRPr lang="ru-RU" sz="3600" b="1" dirty="0"/>
          </a:p>
        </p:txBody>
      </p:sp>
      <p:sp>
        <p:nvSpPr>
          <p:cNvPr id="5" name="Нашивка 4"/>
          <p:cNvSpPr/>
          <p:nvPr/>
        </p:nvSpPr>
        <p:spPr>
          <a:xfrm rot="16200000">
            <a:off x="3361241" y="2282305"/>
            <a:ext cx="135502" cy="714380"/>
          </a:xfrm>
          <a:prstGeom prst="chevron">
            <a:avLst>
              <a:gd name="adj" fmla="val 60304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6" name="Нашивка 5"/>
          <p:cNvSpPr/>
          <p:nvPr/>
        </p:nvSpPr>
        <p:spPr>
          <a:xfrm rot="16200000">
            <a:off x="2678893" y="2821777"/>
            <a:ext cx="142876" cy="642942"/>
          </a:xfrm>
          <a:prstGeom prst="chevron">
            <a:avLst>
              <a:gd name="adj" fmla="val 60304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7" name="Нашивка 6"/>
          <p:cNvSpPr/>
          <p:nvPr/>
        </p:nvSpPr>
        <p:spPr>
          <a:xfrm rot="16200000">
            <a:off x="3393273" y="3321843"/>
            <a:ext cx="142876" cy="642942"/>
          </a:xfrm>
          <a:prstGeom prst="chevron">
            <a:avLst>
              <a:gd name="adj" fmla="val 60304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8" name="Нашивка 7"/>
          <p:cNvSpPr/>
          <p:nvPr/>
        </p:nvSpPr>
        <p:spPr>
          <a:xfrm rot="16200000">
            <a:off x="3325522" y="3889660"/>
            <a:ext cx="135502" cy="642942"/>
          </a:xfrm>
          <a:prstGeom prst="chevron">
            <a:avLst>
              <a:gd name="adj" fmla="val 60304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9" name="Нашивка 8"/>
          <p:cNvSpPr/>
          <p:nvPr/>
        </p:nvSpPr>
        <p:spPr>
          <a:xfrm rot="16200000">
            <a:off x="7465240" y="2107396"/>
            <a:ext cx="142876" cy="785820"/>
          </a:xfrm>
          <a:prstGeom prst="chevron">
            <a:avLst>
              <a:gd name="adj" fmla="val 60304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0" name="Нашивка 9"/>
          <p:cNvSpPr/>
          <p:nvPr/>
        </p:nvSpPr>
        <p:spPr>
          <a:xfrm rot="16200000">
            <a:off x="7647522" y="2639494"/>
            <a:ext cx="135502" cy="857258"/>
          </a:xfrm>
          <a:prstGeom prst="chevron">
            <a:avLst>
              <a:gd name="adj" fmla="val 60304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1" name="Нашивка 10"/>
          <p:cNvSpPr/>
          <p:nvPr/>
        </p:nvSpPr>
        <p:spPr>
          <a:xfrm rot="16200000">
            <a:off x="7000892" y="3214686"/>
            <a:ext cx="142876" cy="857256"/>
          </a:xfrm>
          <a:prstGeom prst="chevron">
            <a:avLst>
              <a:gd name="adj" fmla="val 60304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2" name="Нашивка 11"/>
          <p:cNvSpPr/>
          <p:nvPr/>
        </p:nvSpPr>
        <p:spPr>
          <a:xfrm rot="16200000">
            <a:off x="7143768" y="3714752"/>
            <a:ext cx="142876" cy="857256"/>
          </a:xfrm>
          <a:prstGeom prst="chevron">
            <a:avLst>
              <a:gd name="adj" fmla="val 60304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795369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0" indent="0" algn="l"/>
            <a:r>
              <a:rPr lang="ru-RU" sz="5400" b="1" dirty="0" smtClean="0">
                <a:solidFill>
                  <a:srgbClr val="00B050"/>
                </a:solidFill>
              </a:rPr>
              <a:t>3 группа</a:t>
            </a:r>
            <a:r>
              <a:rPr lang="ru-RU" sz="5400" dirty="0" smtClean="0">
                <a:solidFill>
                  <a:srgbClr val="00B050"/>
                </a:solidFill>
              </a:rPr>
              <a:t>   </a:t>
            </a:r>
            <a:r>
              <a:rPr lang="ru-RU" sz="2700" dirty="0" smtClean="0"/>
              <a:t>Задание.</a:t>
            </a:r>
            <a:br>
              <a:rPr lang="ru-RU" sz="2700" dirty="0" smtClean="0"/>
            </a:br>
            <a:r>
              <a:rPr lang="ru-RU" sz="2700" b="1" dirty="0" smtClean="0"/>
              <a:t>Образуйте слова с помощью суффиксов</a:t>
            </a:r>
            <a:br>
              <a:rPr lang="ru-RU" sz="2700" b="1" dirty="0" smtClean="0"/>
            </a:br>
            <a:r>
              <a:rPr lang="ru-RU" sz="2700" b="1" dirty="0" smtClean="0"/>
              <a:t>             - ан-,      -</a:t>
            </a:r>
            <a:r>
              <a:rPr lang="ru-RU" sz="2700" b="1" dirty="0" err="1" smtClean="0"/>
              <a:t>ян</a:t>
            </a:r>
            <a:r>
              <a:rPr lang="ru-RU" sz="2700" b="1" dirty="0" smtClean="0"/>
              <a:t>-,    -</a:t>
            </a:r>
            <a:r>
              <a:rPr lang="ru-RU" sz="2700" b="1" dirty="0" err="1" smtClean="0"/>
              <a:t>анин</a:t>
            </a:r>
            <a:r>
              <a:rPr lang="ru-RU" sz="2700" b="1" dirty="0" smtClean="0"/>
              <a:t>-, -</a:t>
            </a:r>
            <a:r>
              <a:rPr lang="ru-RU" sz="2700" b="1" dirty="0" err="1" smtClean="0"/>
              <a:t>янин</a:t>
            </a:r>
            <a:r>
              <a:rPr lang="ru-RU" sz="2700" b="1" dirty="0" smtClean="0"/>
              <a:t>-.</a:t>
            </a:r>
            <a:br>
              <a:rPr lang="ru-RU" sz="2700" b="1" dirty="0" smtClean="0"/>
            </a:br>
            <a:endParaRPr lang="ru-RU" sz="2700" dirty="0"/>
          </a:p>
        </p:txBody>
      </p:sp>
      <p:sp>
        <p:nvSpPr>
          <p:cNvPr id="7" name="Объект 6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 smtClean="0"/>
              <a:t>Если ты живёшь в </a:t>
            </a:r>
            <a:r>
              <a:rPr lang="ru-RU" dirty="0" smtClean="0">
                <a:solidFill>
                  <a:srgbClr val="C00000"/>
                </a:solidFill>
              </a:rPr>
              <a:t>России</a:t>
            </a:r>
            <a:r>
              <a:rPr lang="ru-RU" dirty="0" smtClean="0"/>
              <a:t>, то ты </a:t>
            </a:r>
            <a:r>
              <a:rPr lang="ru-RU" dirty="0" smtClean="0">
                <a:solidFill>
                  <a:srgbClr val="C00000"/>
                </a:solidFill>
              </a:rPr>
              <a:t>россиянин,</a:t>
            </a:r>
            <a:r>
              <a:rPr lang="ru-RU" dirty="0" smtClean="0"/>
              <a:t> а мы </a:t>
            </a:r>
            <a:r>
              <a:rPr lang="ru-RU" dirty="0" smtClean="0">
                <a:solidFill>
                  <a:srgbClr val="C00000"/>
                </a:solidFill>
              </a:rPr>
              <a:t>россияне</a:t>
            </a:r>
            <a:r>
              <a:rPr lang="ru-RU" dirty="0" smtClean="0"/>
              <a:t>.</a:t>
            </a:r>
          </a:p>
          <a:p>
            <a:pPr marL="0" indent="0">
              <a:buNone/>
            </a:pPr>
            <a:r>
              <a:rPr lang="ru-RU" sz="4000" dirty="0" smtClean="0"/>
              <a:t>А если в городе, то ты </a:t>
            </a:r>
            <a:r>
              <a:rPr lang="ru-RU" sz="4000" dirty="0" smtClean="0">
                <a:solidFill>
                  <a:srgbClr val="C00000"/>
                </a:solidFill>
              </a:rPr>
              <a:t>горожанин</a:t>
            </a:r>
            <a:r>
              <a:rPr lang="ru-RU" sz="4000" dirty="0" smtClean="0"/>
              <a:t>,                              а мы </a:t>
            </a:r>
            <a:r>
              <a:rPr lang="ru-RU" sz="4000" dirty="0" smtClean="0">
                <a:solidFill>
                  <a:srgbClr val="C00000"/>
                </a:solidFill>
              </a:rPr>
              <a:t>горожане</a:t>
            </a:r>
            <a:r>
              <a:rPr lang="ru-RU" sz="4000" dirty="0" smtClean="0"/>
              <a:t>,    а если    на Земле,  то ты </a:t>
            </a:r>
            <a:r>
              <a:rPr lang="ru-RU" sz="4000" dirty="0" smtClean="0">
                <a:solidFill>
                  <a:srgbClr val="C00000"/>
                </a:solidFill>
              </a:rPr>
              <a:t> </a:t>
            </a:r>
            <a:r>
              <a:rPr lang="ru-RU" sz="4000" dirty="0" smtClean="0"/>
              <a:t> </a:t>
            </a:r>
            <a:r>
              <a:rPr lang="ru-RU" sz="4000" dirty="0" smtClean="0">
                <a:solidFill>
                  <a:srgbClr val="C00000"/>
                </a:solidFill>
              </a:rPr>
              <a:t>землянин</a:t>
            </a:r>
            <a:r>
              <a:rPr lang="ru-RU" sz="4000" dirty="0" smtClean="0"/>
              <a:t>,</a:t>
            </a:r>
            <a:r>
              <a:rPr lang="ru-RU" sz="4000" dirty="0" smtClean="0">
                <a:solidFill>
                  <a:srgbClr val="C00000"/>
                </a:solidFill>
              </a:rPr>
              <a:t> </a:t>
            </a:r>
            <a:r>
              <a:rPr lang="ru-RU" sz="4000" dirty="0" smtClean="0"/>
              <a:t>а мы </a:t>
            </a:r>
            <a:r>
              <a:rPr lang="ru-RU" sz="4000" dirty="0" smtClean="0">
                <a:solidFill>
                  <a:srgbClr val="C00000"/>
                </a:solidFill>
              </a:rPr>
              <a:t>земляне</a:t>
            </a:r>
            <a:r>
              <a:rPr lang="ru-RU" sz="4000" dirty="0" smtClean="0"/>
              <a:t>.</a:t>
            </a:r>
          </a:p>
          <a:p>
            <a:pPr marL="0" indent="0">
              <a:buNone/>
            </a:pPr>
            <a:r>
              <a:rPr lang="ru-RU" sz="2800" b="1" dirty="0" smtClean="0"/>
              <a:t>    Подумайте, какое значение имеют эти суффиксы</a:t>
            </a:r>
            <a:r>
              <a:rPr lang="ru-RU" sz="4000" b="1" dirty="0" smtClean="0"/>
              <a:t>.</a:t>
            </a:r>
          </a:p>
          <a:p>
            <a:pPr marL="0" indent="0">
              <a:buNone/>
            </a:pPr>
            <a:endParaRPr lang="ru-RU" sz="4000" dirty="0" smtClean="0"/>
          </a:p>
          <a:p>
            <a:endParaRPr lang="ru-RU" dirty="0"/>
          </a:p>
        </p:txBody>
      </p:sp>
      <p:sp>
        <p:nvSpPr>
          <p:cNvPr id="4" name="Левая круглая скобка 3"/>
          <p:cNvSpPr/>
          <p:nvPr/>
        </p:nvSpPr>
        <p:spPr>
          <a:xfrm rot="5400000">
            <a:off x="4185377" y="1235539"/>
            <a:ext cx="142877" cy="918400"/>
          </a:xfrm>
          <a:prstGeom prst="leftBracket">
            <a:avLst>
              <a:gd name="adj" fmla="val 79000"/>
            </a:avLst>
          </a:prstGeom>
          <a:ln>
            <a:solidFill>
              <a:srgbClr val="0066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5" name="Левая круглая скобка 4"/>
          <p:cNvSpPr/>
          <p:nvPr/>
        </p:nvSpPr>
        <p:spPr>
          <a:xfrm rot="5400000">
            <a:off x="6531238" y="1226688"/>
            <a:ext cx="185975" cy="936101"/>
          </a:xfrm>
          <a:prstGeom prst="leftBracket">
            <a:avLst>
              <a:gd name="adj" fmla="val 79000"/>
            </a:avLst>
          </a:prstGeom>
          <a:ln>
            <a:solidFill>
              <a:srgbClr val="0066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8" name="Левая круглая скобка 7"/>
          <p:cNvSpPr/>
          <p:nvPr/>
        </p:nvSpPr>
        <p:spPr>
          <a:xfrm rot="5400000">
            <a:off x="1617241" y="1842394"/>
            <a:ext cx="76865" cy="936108"/>
          </a:xfrm>
          <a:prstGeom prst="leftBracket">
            <a:avLst>
              <a:gd name="adj" fmla="val 79000"/>
            </a:avLst>
          </a:prstGeom>
          <a:ln>
            <a:solidFill>
              <a:srgbClr val="0066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9" name="Левая круглая скобка 8"/>
          <p:cNvSpPr/>
          <p:nvPr/>
        </p:nvSpPr>
        <p:spPr>
          <a:xfrm rot="5400000">
            <a:off x="5900153" y="2200873"/>
            <a:ext cx="188008" cy="1260138"/>
          </a:xfrm>
          <a:prstGeom prst="leftBracket">
            <a:avLst>
              <a:gd name="adj" fmla="val 79000"/>
            </a:avLst>
          </a:prstGeom>
          <a:ln>
            <a:solidFill>
              <a:srgbClr val="0066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0" name="Левая круглая скобка 9"/>
          <p:cNvSpPr/>
          <p:nvPr/>
        </p:nvSpPr>
        <p:spPr>
          <a:xfrm rot="5400000">
            <a:off x="2267745" y="2960951"/>
            <a:ext cx="180020" cy="1260138"/>
          </a:xfrm>
          <a:prstGeom prst="leftBracket">
            <a:avLst>
              <a:gd name="adj" fmla="val 94031"/>
            </a:avLst>
          </a:prstGeom>
          <a:ln>
            <a:solidFill>
              <a:srgbClr val="0066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1" name="Левая круглая скобка 10"/>
          <p:cNvSpPr/>
          <p:nvPr/>
        </p:nvSpPr>
        <p:spPr>
          <a:xfrm rot="5400000">
            <a:off x="2853427" y="2335272"/>
            <a:ext cx="214790" cy="1206133"/>
          </a:xfrm>
          <a:prstGeom prst="leftBracket">
            <a:avLst>
              <a:gd name="adj" fmla="val 79000"/>
            </a:avLst>
          </a:prstGeom>
          <a:ln>
            <a:solidFill>
              <a:srgbClr val="0066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2" name="Левая круглая скобка 11"/>
          <p:cNvSpPr/>
          <p:nvPr/>
        </p:nvSpPr>
        <p:spPr>
          <a:xfrm rot="5400000">
            <a:off x="2393759" y="3663027"/>
            <a:ext cx="180018" cy="1008112"/>
          </a:xfrm>
          <a:prstGeom prst="leftBracket">
            <a:avLst>
              <a:gd name="adj" fmla="val 79000"/>
            </a:avLst>
          </a:prstGeom>
          <a:ln>
            <a:solidFill>
              <a:srgbClr val="0066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3" name="Левая круглая скобка 12"/>
          <p:cNvSpPr/>
          <p:nvPr/>
        </p:nvSpPr>
        <p:spPr>
          <a:xfrm rot="5400000">
            <a:off x="5965157" y="3620018"/>
            <a:ext cx="94004" cy="1008114"/>
          </a:xfrm>
          <a:prstGeom prst="leftBracket">
            <a:avLst>
              <a:gd name="adj" fmla="val 79000"/>
            </a:avLst>
          </a:prstGeom>
          <a:ln>
            <a:solidFill>
              <a:srgbClr val="0066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cxnSp>
        <p:nvCxnSpPr>
          <p:cNvPr id="14" name="Прямая соединительная линия 13"/>
          <p:cNvCxnSpPr/>
          <p:nvPr/>
        </p:nvCxnSpPr>
        <p:spPr>
          <a:xfrm flipV="1">
            <a:off x="7092280" y="1601751"/>
            <a:ext cx="480095" cy="185977"/>
          </a:xfrm>
          <a:prstGeom prst="line">
            <a:avLst/>
          </a:prstGeom>
          <a:ln>
            <a:solidFill>
              <a:srgbClr val="0066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>
            <a:off x="7572377" y="1601753"/>
            <a:ext cx="311991" cy="185973"/>
          </a:xfrm>
          <a:prstGeom prst="line">
            <a:avLst/>
          </a:prstGeom>
          <a:ln>
            <a:solidFill>
              <a:srgbClr val="0066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/>
          <p:nvPr/>
        </p:nvCxnSpPr>
        <p:spPr>
          <a:xfrm flipH="1" flipV="1">
            <a:off x="2389313" y="2132857"/>
            <a:ext cx="166463" cy="216024"/>
          </a:xfrm>
          <a:prstGeom prst="line">
            <a:avLst/>
          </a:prstGeom>
          <a:ln>
            <a:solidFill>
              <a:srgbClr val="0066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 flipV="1">
            <a:off x="2209293" y="2132857"/>
            <a:ext cx="180020" cy="177591"/>
          </a:xfrm>
          <a:prstGeom prst="line">
            <a:avLst/>
          </a:prstGeom>
          <a:ln>
            <a:solidFill>
              <a:srgbClr val="0066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Прямая соединительная линия 55"/>
          <p:cNvCxnSpPr/>
          <p:nvPr/>
        </p:nvCxnSpPr>
        <p:spPr>
          <a:xfrm flipH="1">
            <a:off x="6712738" y="2736938"/>
            <a:ext cx="619590" cy="201400"/>
          </a:xfrm>
          <a:prstGeom prst="line">
            <a:avLst/>
          </a:prstGeom>
          <a:ln>
            <a:solidFill>
              <a:srgbClr val="0066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Прямая соединительная линия 59"/>
          <p:cNvCxnSpPr/>
          <p:nvPr/>
        </p:nvCxnSpPr>
        <p:spPr>
          <a:xfrm>
            <a:off x="7332328" y="2736938"/>
            <a:ext cx="396044" cy="201400"/>
          </a:xfrm>
          <a:prstGeom prst="line">
            <a:avLst/>
          </a:prstGeom>
          <a:ln>
            <a:solidFill>
              <a:srgbClr val="0066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Прямая соединительная линия 62"/>
          <p:cNvCxnSpPr/>
          <p:nvPr/>
        </p:nvCxnSpPr>
        <p:spPr>
          <a:xfrm flipV="1">
            <a:off x="2987824" y="3438002"/>
            <a:ext cx="360040" cy="153018"/>
          </a:xfrm>
          <a:prstGeom prst="line">
            <a:avLst/>
          </a:prstGeom>
          <a:ln>
            <a:solidFill>
              <a:srgbClr val="0066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Прямая соединительная линия 68"/>
          <p:cNvCxnSpPr/>
          <p:nvPr/>
        </p:nvCxnSpPr>
        <p:spPr>
          <a:xfrm flipH="1" flipV="1">
            <a:off x="3347864" y="3438002"/>
            <a:ext cx="216026" cy="153018"/>
          </a:xfrm>
          <a:prstGeom prst="line">
            <a:avLst/>
          </a:prstGeom>
          <a:ln>
            <a:solidFill>
              <a:srgbClr val="0066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Прямая соединительная линия 71"/>
          <p:cNvCxnSpPr/>
          <p:nvPr/>
        </p:nvCxnSpPr>
        <p:spPr>
          <a:xfrm flipV="1">
            <a:off x="3167844" y="3933056"/>
            <a:ext cx="396045" cy="238022"/>
          </a:xfrm>
          <a:prstGeom prst="line">
            <a:avLst/>
          </a:prstGeom>
          <a:ln>
            <a:solidFill>
              <a:srgbClr val="0066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Прямая соединительная линия 75"/>
          <p:cNvCxnSpPr/>
          <p:nvPr/>
        </p:nvCxnSpPr>
        <p:spPr>
          <a:xfrm flipH="1" flipV="1">
            <a:off x="3563890" y="3933056"/>
            <a:ext cx="504054" cy="324036"/>
          </a:xfrm>
          <a:prstGeom prst="line">
            <a:avLst/>
          </a:prstGeom>
          <a:ln>
            <a:solidFill>
              <a:srgbClr val="0066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Прямая соединительная линия 78"/>
          <p:cNvCxnSpPr/>
          <p:nvPr/>
        </p:nvCxnSpPr>
        <p:spPr>
          <a:xfrm flipV="1">
            <a:off x="6624226" y="3933056"/>
            <a:ext cx="177025" cy="238023"/>
          </a:xfrm>
          <a:prstGeom prst="line">
            <a:avLst/>
          </a:prstGeom>
          <a:ln>
            <a:solidFill>
              <a:srgbClr val="0066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Прямая соединительная линия 83"/>
          <p:cNvCxnSpPr/>
          <p:nvPr/>
        </p:nvCxnSpPr>
        <p:spPr>
          <a:xfrm>
            <a:off x="6801251" y="3933056"/>
            <a:ext cx="177026" cy="238023"/>
          </a:xfrm>
          <a:prstGeom prst="line">
            <a:avLst/>
          </a:prstGeom>
          <a:ln>
            <a:solidFill>
              <a:srgbClr val="0066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3447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6" name="Веселая зарядка.wav">
            <a:hlinkClick r:id="" action="ppaction://media"/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59788" y="24209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3013" name="WordArt 9"/>
          <p:cNvSpPr>
            <a:spLocks noChangeArrowheads="1" noChangeShapeType="1" noTextEdit="1"/>
          </p:cNvSpPr>
          <p:nvPr/>
        </p:nvSpPr>
        <p:spPr bwMode="auto">
          <a:xfrm>
            <a:off x="899592" y="1088157"/>
            <a:ext cx="7416824" cy="4681686"/>
          </a:xfrm>
          <a:prstGeom prst="rect">
            <a:avLst/>
          </a:prstGeom>
        </p:spPr>
        <p:txBody>
          <a:bodyPr spcFirstLastPara="1" wrap="none" fromWordArt="1">
            <a:prstTxWarp prst="textArchUp">
              <a:avLst>
                <a:gd name="adj" fmla="val 10170396"/>
              </a:avLst>
            </a:prstTxWarp>
          </a:bodyPr>
          <a:lstStyle/>
          <a:p>
            <a:pPr algn="ctr"/>
            <a:r>
              <a:rPr lang="ru-RU" sz="3600" b="1" kern="10" dirty="0" err="1" smtClean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Monotype Corsiva"/>
              </a:rPr>
              <a:t>физминутка</a:t>
            </a:r>
            <a:endParaRPr lang="ru-RU" sz="3600" b="1" kern="10" dirty="0">
              <a:ln w="12700">
                <a:solidFill>
                  <a:srgbClr val="EAEAEA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A603AB"/>
                  </a:gs>
                  <a:gs pos="12000">
                    <a:srgbClr val="E81766"/>
                  </a:gs>
                  <a:gs pos="27000">
                    <a:srgbClr val="EE3F17"/>
                  </a:gs>
                  <a:gs pos="48000">
                    <a:srgbClr val="FFFF00"/>
                  </a:gs>
                  <a:gs pos="64999">
                    <a:srgbClr val="1A8D48"/>
                  </a:gs>
                  <a:gs pos="78999">
                    <a:srgbClr val="0819FB"/>
                  </a:gs>
                  <a:gs pos="100000">
                    <a:srgbClr val="A603AB"/>
                  </a:gs>
                </a:gsLst>
                <a:lin ang="0" scaled="1"/>
              </a:gradFill>
              <a:effectLst>
                <a:outerShdw dist="35921" dir="2700000" sy="50000" kx="2115830" algn="bl" rotWithShape="0">
                  <a:srgbClr val="C0C0C0">
                    <a:alpha val="79999"/>
                  </a:srgbClr>
                </a:outerShdw>
              </a:effectLst>
              <a:latin typeface="Monotype Corsiva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2286000" y="1582341"/>
            <a:ext cx="4572000" cy="5078313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ru-RU" b="1" i="1" dirty="0" smtClean="0"/>
          </a:p>
          <a:p>
            <a:endParaRPr lang="ru-RU" b="1" i="1" dirty="0"/>
          </a:p>
          <a:p>
            <a:r>
              <a:rPr lang="ru-RU" sz="2400" dirty="0" smtClean="0"/>
              <a:t>Вновь </a:t>
            </a:r>
            <a:r>
              <a:rPr lang="ru-RU" sz="2400" dirty="0"/>
              <a:t>у нас физкультминутка, </a:t>
            </a:r>
          </a:p>
          <a:p>
            <a:r>
              <a:rPr lang="ru-RU" sz="2400" dirty="0"/>
              <a:t>Повернулись, ну-ка, ну-ка, </a:t>
            </a:r>
          </a:p>
          <a:p>
            <a:r>
              <a:rPr lang="ru-RU" sz="2400" dirty="0"/>
              <a:t>Распрямились, потянулись,</a:t>
            </a:r>
          </a:p>
          <a:p>
            <a:r>
              <a:rPr lang="ru-RU" sz="2400" dirty="0"/>
              <a:t>А теперь назад прогнулись.</a:t>
            </a:r>
          </a:p>
          <a:p>
            <a:r>
              <a:rPr lang="ru-RU" sz="2400" dirty="0"/>
              <a:t>Разминаем руки, плечи, </a:t>
            </a:r>
          </a:p>
          <a:p>
            <a:r>
              <a:rPr lang="ru-RU" sz="2400" dirty="0"/>
              <a:t>Чтоб сидеть нам было легче,</a:t>
            </a:r>
          </a:p>
          <a:p>
            <a:r>
              <a:rPr lang="ru-RU" sz="2400" dirty="0"/>
              <a:t>Чтоб писать и читать</a:t>
            </a:r>
          </a:p>
          <a:p>
            <a:r>
              <a:rPr lang="ru-RU" sz="2400" dirty="0"/>
              <a:t>И совсем не уставать.</a:t>
            </a:r>
          </a:p>
          <a:p>
            <a:r>
              <a:rPr lang="ru-RU" sz="2400" dirty="0"/>
              <a:t>Голова устала тоже.</a:t>
            </a:r>
          </a:p>
          <a:p>
            <a:r>
              <a:rPr lang="ru-RU" sz="2400" dirty="0"/>
              <a:t>Так давайте ей поможем!</a:t>
            </a:r>
          </a:p>
          <a:p>
            <a:r>
              <a:rPr lang="ru-RU" sz="2400" dirty="0"/>
              <a:t>Хоть зарядка коротка</a:t>
            </a:r>
          </a:p>
          <a:p>
            <a:r>
              <a:rPr lang="ru-RU" sz="2400" dirty="0"/>
              <a:t>Отдохнули мы слегка.</a:t>
            </a:r>
          </a:p>
        </p:txBody>
      </p:sp>
    </p:spTree>
    <p:extLst>
      <p:ext uri="{BB962C8B-B14F-4D97-AF65-F5344CB8AC3E}">
        <p14:creationId xmlns:p14="http://schemas.microsoft.com/office/powerpoint/2010/main" val="8405448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0713" fill="hold"/>
                                        <p:tgtEl>
                                          <p:spTgt spid="205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showWhenStopped="0"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056"/>
                </p:tgtEl>
              </p:cMediaNode>
            </p:audio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solidFill>
                  <a:srgbClr val="C00000"/>
                </a:solidFill>
              </a:rPr>
              <a:t>Образуйте новые слова</a:t>
            </a:r>
            <a:endParaRPr lang="ru-RU" b="1" dirty="0"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357298"/>
            <a:ext cx="8229600" cy="142876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4800" b="1" dirty="0" smtClean="0"/>
              <a:t>  </a:t>
            </a:r>
          </a:p>
          <a:p>
            <a:pPr>
              <a:buNone/>
            </a:pPr>
            <a:r>
              <a:rPr lang="ru-RU" sz="4800" b="1" dirty="0" smtClean="0"/>
              <a:t>                 – </a:t>
            </a:r>
          </a:p>
          <a:p>
            <a:pPr>
              <a:buNone/>
            </a:pPr>
            <a:r>
              <a:rPr lang="ru-RU" sz="4800" b="1" dirty="0" smtClean="0"/>
              <a:t>                 – </a:t>
            </a:r>
          </a:p>
          <a:p>
            <a:pPr>
              <a:buNone/>
            </a:pPr>
            <a:r>
              <a:rPr lang="ru-RU" sz="4800" b="1" dirty="0" smtClean="0"/>
              <a:t>                 </a:t>
            </a:r>
          </a:p>
          <a:p>
            <a:pPr>
              <a:buNone/>
            </a:pPr>
            <a:r>
              <a:rPr lang="ru-RU" sz="4800" b="1" dirty="0" smtClean="0"/>
              <a:t>  </a:t>
            </a:r>
            <a:endParaRPr lang="ru-RU" sz="4800" b="1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3500430" y="4429132"/>
            <a:ext cx="2428892" cy="785818"/>
          </a:xfrm>
          <a:prstGeom prst="rect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4800" b="1" dirty="0" smtClean="0">
                <a:solidFill>
                  <a:schemeClr val="tx1"/>
                </a:solidFill>
              </a:rPr>
              <a:t>стол</a:t>
            </a:r>
            <a:r>
              <a:rPr lang="ru-RU" sz="4800" b="1" dirty="0" smtClean="0">
                <a:solidFill>
                  <a:schemeClr val="accent2"/>
                </a:solidFill>
              </a:rPr>
              <a:t>ик</a:t>
            </a:r>
            <a:endParaRPr lang="ru-RU" sz="4800" dirty="0">
              <a:solidFill>
                <a:schemeClr val="accent2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571472" y="4357694"/>
            <a:ext cx="2143140" cy="785818"/>
          </a:xfrm>
          <a:prstGeom prst="rect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4800" b="1" dirty="0" smtClean="0">
                <a:solidFill>
                  <a:schemeClr val="tx1"/>
                </a:solidFill>
              </a:rPr>
              <a:t>Стол</a:t>
            </a:r>
            <a:endParaRPr lang="ru-RU" sz="4800" dirty="0">
              <a:solidFill>
                <a:schemeClr val="tx1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3500430" y="3429000"/>
            <a:ext cx="2428892" cy="785818"/>
          </a:xfrm>
          <a:prstGeom prst="rect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4800" b="1" dirty="0" smtClean="0">
                <a:solidFill>
                  <a:schemeClr val="tx1"/>
                </a:solidFill>
              </a:rPr>
              <a:t>хвост</a:t>
            </a:r>
            <a:r>
              <a:rPr lang="ru-RU" sz="4800" b="1" dirty="0" smtClean="0">
                <a:solidFill>
                  <a:schemeClr val="accent2"/>
                </a:solidFill>
              </a:rPr>
              <a:t>ик</a:t>
            </a:r>
            <a:endParaRPr lang="ru-RU" sz="4800" dirty="0">
              <a:solidFill>
                <a:schemeClr val="accent2"/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571472" y="2428868"/>
            <a:ext cx="2143140" cy="785818"/>
          </a:xfrm>
          <a:prstGeom prst="rect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4800" b="1" dirty="0" smtClean="0">
                <a:solidFill>
                  <a:schemeClr val="tx1"/>
                </a:solidFill>
              </a:rPr>
              <a:t>Дом</a:t>
            </a:r>
            <a:endParaRPr lang="ru-RU" sz="4800" dirty="0">
              <a:solidFill>
                <a:schemeClr val="tx1"/>
              </a:solidFill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571472" y="3357562"/>
            <a:ext cx="2143140" cy="785818"/>
          </a:xfrm>
          <a:prstGeom prst="rect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4800" b="1" dirty="0" smtClean="0">
                <a:solidFill>
                  <a:schemeClr val="tx1"/>
                </a:solidFill>
              </a:rPr>
              <a:t>Хвост </a:t>
            </a:r>
            <a:endParaRPr lang="ru-RU" sz="4800" dirty="0">
              <a:solidFill>
                <a:schemeClr val="tx1"/>
              </a:solidFill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3500430" y="2428868"/>
            <a:ext cx="2428892" cy="785818"/>
          </a:xfrm>
          <a:prstGeom prst="rect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4800" b="1" dirty="0" smtClean="0">
                <a:solidFill>
                  <a:schemeClr val="tx1"/>
                </a:solidFill>
              </a:rPr>
              <a:t>дом</a:t>
            </a:r>
            <a:r>
              <a:rPr lang="ru-RU" sz="4800" b="1" dirty="0" smtClean="0">
                <a:solidFill>
                  <a:schemeClr val="accent2"/>
                </a:solidFill>
              </a:rPr>
              <a:t>ик</a:t>
            </a:r>
            <a:endParaRPr lang="ru-RU" sz="4800" dirty="0">
              <a:solidFill>
                <a:schemeClr val="accent2"/>
              </a:solidFill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3500430" y="1357298"/>
            <a:ext cx="2428892" cy="785818"/>
          </a:xfrm>
          <a:prstGeom prst="rect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4800" b="1" dirty="0" smtClean="0">
                <a:solidFill>
                  <a:schemeClr val="tx1"/>
                </a:solidFill>
              </a:rPr>
              <a:t>нос</a:t>
            </a:r>
            <a:r>
              <a:rPr lang="ru-RU" sz="4800" b="1" dirty="0" smtClean="0">
                <a:solidFill>
                  <a:schemeClr val="accent2"/>
                </a:solidFill>
              </a:rPr>
              <a:t>ик</a:t>
            </a:r>
            <a:endParaRPr lang="ru-RU" sz="4800" b="1" dirty="0">
              <a:solidFill>
                <a:schemeClr val="accent2"/>
              </a:solidFill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571472" y="1428736"/>
            <a:ext cx="2143140" cy="785818"/>
          </a:xfrm>
          <a:prstGeom prst="rect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4800" b="1" dirty="0" smtClean="0">
                <a:solidFill>
                  <a:schemeClr val="tx1"/>
                </a:solidFill>
              </a:rPr>
              <a:t>Нос</a:t>
            </a:r>
            <a:r>
              <a:rPr lang="ru-RU" b="1" dirty="0" smtClean="0"/>
              <a:t>   </a:t>
            </a:r>
            <a:endParaRPr lang="ru-RU" dirty="0"/>
          </a:p>
        </p:txBody>
      </p:sp>
      <p:cxnSp>
        <p:nvCxnSpPr>
          <p:cNvPr id="16" name="Прямая соединительная линия 15"/>
          <p:cNvCxnSpPr/>
          <p:nvPr/>
        </p:nvCxnSpPr>
        <p:spPr>
          <a:xfrm>
            <a:off x="2857488" y="1785926"/>
            <a:ext cx="35719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Нашивка 16"/>
          <p:cNvSpPr>
            <a:spLocks/>
          </p:cNvSpPr>
          <p:nvPr/>
        </p:nvSpPr>
        <p:spPr>
          <a:xfrm rot="16200000">
            <a:off x="4572002" y="1214420"/>
            <a:ext cx="214313" cy="642943"/>
          </a:xfrm>
          <a:prstGeom prst="chevron">
            <a:avLst>
              <a:gd name="adj" fmla="val 60304"/>
            </a:avLst>
          </a:prstGeom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8" name="Нашивка 17"/>
          <p:cNvSpPr>
            <a:spLocks/>
          </p:cNvSpPr>
          <p:nvPr/>
        </p:nvSpPr>
        <p:spPr>
          <a:xfrm rot="16200000">
            <a:off x="4790008" y="2282298"/>
            <a:ext cx="206928" cy="642943"/>
          </a:xfrm>
          <a:prstGeom prst="chevron">
            <a:avLst>
              <a:gd name="adj" fmla="val 60304"/>
            </a:avLst>
          </a:prstGeom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9" name="Нашивка 18"/>
          <p:cNvSpPr>
            <a:spLocks/>
          </p:cNvSpPr>
          <p:nvPr/>
        </p:nvSpPr>
        <p:spPr>
          <a:xfrm rot="16200000">
            <a:off x="5075760" y="3282430"/>
            <a:ext cx="206928" cy="642943"/>
          </a:xfrm>
          <a:prstGeom prst="chevron">
            <a:avLst>
              <a:gd name="adj" fmla="val 60304"/>
            </a:avLst>
          </a:prstGeom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20" name="Нашивка 19"/>
          <p:cNvSpPr>
            <a:spLocks/>
          </p:cNvSpPr>
          <p:nvPr/>
        </p:nvSpPr>
        <p:spPr>
          <a:xfrm rot="16200000">
            <a:off x="4790007" y="4354001"/>
            <a:ext cx="206930" cy="642943"/>
          </a:xfrm>
          <a:prstGeom prst="chevron">
            <a:avLst>
              <a:gd name="adj" fmla="val 60304"/>
            </a:avLst>
          </a:prstGeom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cxnSp>
        <p:nvCxnSpPr>
          <p:cNvPr id="25" name="Прямая соединительная линия 24"/>
          <p:cNvCxnSpPr/>
          <p:nvPr/>
        </p:nvCxnSpPr>
        <p:spPr>
          <a:xfrm>
            <a:off x="2857488" y="4714884"/>
            <a:ext cx="285752" cy="0"/>
          </a:xfrm>
          <a:prstGeom prst="line">
            <a:avLst/>
          </a:prstGeom>
          <a:ln w="412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544018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9" grpId="0" animBg="1"/>
      <p:bldP spid="12" grpId="0" animBg="1"/>
      <p:bldP spid="13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5" name="Picture 5"/>
          <p:cNvPicPr>
            <a:picLocks noChangeAspect="1" noChangeArrowheads="1"/>
          </p:cNvPicPr>
          <p:nvPr/>
        </p:nvPicPr>
        <p:blipFill>
          <a:blip r:embed="rId3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57158" y="214290"/>
            <a:ext cx="1404938" cy="177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5366" name="Picture 6"/>
          <p:cNvPicPr>
            <a:picLocks noChangeAspect="1" noChangeArrowheads="1"/>
          </p:cNvPicPr>
          <p:nvPr/>
        </p:nvPicPr>
        <p:blipFill>
          <a:blip r:embed="rId3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857356" y="0"/>
            <a:ext cx="2428892" cy="27384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5367" name="Text Box 7"/>
          <p:cNvSpPr txBox="1">
            <a:spLocks noChangeArrowheads="1"/>
          </p:cNvSpPr>
          <p:nvPr/>
        </p:nvSpPr>
        <p:spPr bwMode="auto">
          <a:xfrm>
            <a:off x="4716463" y="836613"/>
            <a:ext cx="3527425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5400" b="0" i="0" u="none" strike="noStrike" cap="none" normalizeH="0" baseline="0" smtClean="0">
                <a:ln>
                  <a:noFill/>
                </a:ln>
                <a:solidFill>
                  <a:schemeClr val="accent2"/>
                </a:solidFill>
                <a:effectLst/>
                <a:latin typeface="Arial" pitchFamily="34" charset="0"/>
              </a:rPr>
              <a:t>КОТ</a:t>
            </a:r>
            <a:r>
              <a:rPr kumimoji="0" lang="ru-RU" sz="5400" b="0" i="0" u="none" strike="noStrike" cap="none" normalizeH="0" baseline="0" smtClean="0">
                <a:ln>
                  <a:noFill/>
                </a:ln>
                <a:solidFill>
                  <a:srgbClr val="D60093"/>
                </a:solidFill>
                <a:effectLst/>
                <a:latin typeface="Arial" pitchFamily="34" charset="0"/>
              </a:rPr>
              <a:t>ИЩ</a:t>
            </a:r>
            <a:r>
              <a:rPr kumimoji="0" lang="ru-RU" sz="5400" b="0" i="0" u="none" strike="noStrike" cap="none" normalizeH="0" baseline="0" smtClean="0">
                <a:ln>
                  <a:noFill/>
                </a:ln>
                <a:solidFill>
                  <a:schemeClr val="accent2"/>
                </a:solidFill>
                <a:effectLst/>
                <a:latin typeface="Arial" pitchFamily="34" charset="0"/>
              </a:rPr>
              <a:t>Е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5368" name="Text Box 8"/>
          <p:cNvSpPr txBox="1">
            <a:spLocks noChangeArrowheads="1"/>
          </p:cNvSpPr>
          <p:nvPr/>
        </p:nvSpPr>
        <p:spPr bwMode="auto">
          <a:xfrm>
            <a:off x="4716463" y="836613"/>
            <a:ext cx="3527425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5400" b="0" i="0" u="none" strike="noStrike" cap="none" normalizeH="0" baseline="0" smtClean="0">
                <a:ln>
                  <a:noFill/>
                </a:ln>
                <a:solidFill>
                  <a:schemeClr val="accent2"/>
                </a:solidFill>
                <a:effectLst/>
                <a:latin typeface="Arial" pitchFamily="34" charset="0"/>
              </a:rPr>
              <a:t>КОТ</a:t>
            </a:r>
            <a:r>
              <a:rPr kumimoji="0" lang="ru-RU" sz="5400" b="0" i="0" u="none" strike="noStrike" cap="none" normalizeH="0" baseline="0" smtClean="0">
                <a:ln>
                  <a:noFill/>
                </a:ln>
                <a:solidFill>
                  <a:srgbClr val="D60093"/>
                </a:solidFill>
                <a:effectLst/>
                <a:latin typeface="Arial" pitchFamily="34" charset="0"/>
              </a:rPr>
              <a:t>ИЩ</a:t>
            </a:r>
            <a:r>
              <a:rPr kumimoji="0" lang="ru-RU" sz="5400" b="0" i="0" u="none" strike="noStrike" cap="none" normalizeH="0" baseline="0" smtClean="0">
                <a:ln>
                  <a:noFill/>
                </a:ln>
                <a:solidFill>
                  <a:schemeClr val="accent2"/>
                </a:solidFill>
                <a:effectLst/>
                <a:latin typeface="Arial" pitchFamily="34" charset="0"/>
              </a:rPr>
              <a:t>Е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5369" name="Text Box 9"/>
          <p:cNvSpPr txBox="1">
            <a:spLocks noChangeArrowheads="1"/>
          </p:cNvSpPr>
          <p:nvPr/>
        </p:nvSpPr>
        <p:spPr bwMode="auto">
          <a:xfrm>
            <a:off x="4716463" y="836613"/>
            <a:ext cx="3527425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5400" b="0" i="0" u="none" strike="noStrike" cap="none" normalizeH="0" baseline="0" smtClean="0">
                <a:ln>
                  <a:noFill/>
                </a:ln>
                <a:solidFill>
                  <a:schemeClr val="accent2"/>
                </a:solidFill>
                <a:effectLst/>
                <a:latin typeface="Arial" pitchFamily="34" charset="0"/>
              </a:rPr>
              <a:t>КОТ</a:t>
            </a:r>
            <a:r>
              <a:rPr kumimoji="0" lang="ru-RU" sz="5400" b="0" i="0" u="none" strike="noStrike" cap="none" normalizeH="0" baseline="0" smtClean="0">
                <a:ln>
                  <a:noFill/>
                </a:ln>
                <a:solidFill>
                  <a:srgbClr val="D60093"/>
                </a:solidFill>
                <a:effectLst/>
                <a:latin typeface="Arial" pitchFamily="34" charset="0"/>
              </a:rPr>
              <a:t>ИЩ</a:t>
            </a:r>
            <a:r>
              <a:rPr kumimoji="0" lang="ru-RU" sz="5400" b="0" i="0" u="none" strike="noStrike" cap="none" normalizeH="0" baseline="0" smtClean="0">
                <a:ln>
                  <a:noFill/>
                </a:ln>
                <a:solidFill>
                  <a:schemeClr val="accent2"/>
                </a:solidFill>
                <a:effectLst/>
                <a:latin typeface="Arial" pitchFamily="34" charset="0"/>
              </a:rPr>
              <a:t>Е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5370" name="Text Box 10"/>
          <p:cNvSpPr txBox="1">
            <a:spLocks noChangeArrowheads="1"/>
          </p:cNvSpPr>
          <p:nvPr/>
        </p:nvSpPr>
        <p:spPr bwMode="auto">
          <a:xfrm>
            <a:off x="4716463" y="836613"/>
            <a:ext cx="3527425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5400" b="0" i="0" u="none" strike="noStrike" cap="none" normalizeH="0" baseline="0" smtClean="0">
                <a:ln>
                  <a:noFill/>
                </a:ln>
                <a:solidFill>
                  <a:schemeClr val="accent2"/>
                </a:solidFill>
                <a:effectLst/>
                <a:latin typeface="Arial" pitchFamily="34" charset="0"/>
              </a:rPr>
              <a:t>КОТ</a:t>
            </a:r>
            <a:r>
              <a:rPr kumimoji="0" lang="ru-RU" sz="5400" b="0" i="0" u="none" strike="noStrike" cap="none" normalizeH="0" baseline="0" smtClean="0">
                <a:ln>
                  <a:noFill/>
                </a:ln>
                <a:solidFill>
                  <a:srgbClr val="D60093"/>
                </a:solidFill>
                <a:effectLst/>
                <a:latin typeface="Arial" pitchFamily="34" charset="0"/>
              </a:rPr>
              <a:t>ИЩ</a:t>
            </a:r>
            <a:r>
              <a:rPr kumimoji="0" lang="ru-RU" sz="5400" b="0" i="0" u="none" strike="noStrike" cap="none" normalizeH="0" baseline="0" smtClean="0">
                <a:ln>
                  <a:noFill/>
                </a:ln>
                <a:solidFill>
                  <a:schemeClr val="accent2"/>
                </a:solidFill>
                <a:effectLst/>
                <a:latin typeface="Arial" pitchFamily="34" charset="0"/>
              </a:rPr>
              <a:t>Е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5371" name="Text Box 11"/>
          <p:cNvSpPr txBox="1">
            <a:spLocks noChangeArrowheads="1"/>
          </p:cNvSpPr>
          <p:nvPr/>
        </p:nvSpPr>
        <p:spPr bwMode="auto">
          <a:xfrm>
            <a:off x="4643438" y="857232"/>
            <a:ext cx="3527425" cy="91440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5400" b="1" strike="noStrike" cap="none" normalizeH="0" baseline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Arial" pitchFamily="34" charset="0"/>
              </a:rPr>
              <a:t>КОТ</a:t>
            </a:r>
            <a:r>
              <a:rPr kumimoji="0" lang="ru-RU" sz="5400" b="0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Arial" pitchFamily="34" charset="0"/>
              </a:rPr>
              <a:t>ИЩ</a:t>
            </a:r>
            <a:r>
              <a:rPr kumimoji="0" lang="ru-RU" sz="5400" b="1" strike="noStrike" cap="none" normalizeH="0" baseline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Arial" pitchFamily="34" charset="0"/>
              </a:rPr>
              <a:t>Е</a:t>
            </a:r>
            <a:endParaRPr kumimoji="0" lang="ru-RU" sz="1800" b="1" strike="noStrike" cap="none" normalizeH="0" baseline="0" dirty="0" smtClean="0">
              <a:ln>
                <a:noFill/>
              </a:ln>
              <a:solidFill>
                <a:schemeClr val="tx2">
                  <a:lumMod val="75000"/>
                </a:schemeClr>
              </a:solidFill>
              <a:effectLst/>
              <a:latin typeface="Arial" pitchFamily="34" charset="0"/>
            </a:endParaRPr>
          </a:p>
        </p:txBody>
      </p:sp>
      <p:pic>
        <p:nvPicPr>
          <p:cNvPr id="15372" name="Picture 12"/>
          <p:cNvPicPr>
            <a:picLocks noChangeAspect="1" noChangeArrowheads="1"/>
          </p:cNvPicPr>
          <p:nvPr/>
        </p:nvPicPr>
        <p:blipFill>
          <a:blip r:embed="rId4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3214686"/>
            <a:ext cx="1873250" cy="149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5373" name="Picture 13"/>
          <p:cNvPicPr>
            <a:picLocks noChangeAspect="1" noChangeArrowheads="1"/>
          </p:cNvPicPr>
          <p:nvPr/>
        </p:nvPicPr>
        <p:blipFill>
          <a:blip r:embed="rId5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285852" y="2071678"/>
            <a:ext cx="3529013" cy="282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5374" name="Picture 14"/>
          <p:cNvPicPr>
            <a:picLocks noChangeAspect="1" noChangeArrowheads="1"/>
          </p:cNvPicPr>
          <p:nvPr/>
        </p:nvPicPr>
        <p:blipFill>
          <a:blip r:embed="rId6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57158" y="5286388"/>
            <a:ext cx="1360487" cy="1355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5375" name="Picture 15"/>
          <p:cNvPicPr>
            <a:picLocks noChangeAspect="1" noChangeArrowheads="1"/>
          </p:cNvPicPr>
          <p:nvPr/>
        </p:nvPicPr>
        <p:blipFill>
          <a:blip r:embed="rId7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000232" y="4418013"/>
            <a:ext cx="2447925" cy="2439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5376" name="Text Box 16"/>
          <p:cNvSpPr txBox="1">
            <a:spLocks noChangeArrowheads="1"/>
          </p:cNvSpPr>
          <p:nvPr/>
        </p:nvSpPr>
        <p:spPr bwMode="auto">
          <a:xfrm>
            <a:off x="4643438" y="2852738"/>
            <a:ext cx="3887787" cy="91440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5400" b="1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Arial" pitchFamily="34" charset="0"/>
              </a:rPr>
              <a:t>СЛОН</a:t>
            </a:r>
            <a:r>
              <a:rPr kumimoji="0" lang="ru-RU" sz="54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Arial" pitchFamily="34" charset="0"/>
              </a:rPr>
              <a:t>ИЩ</a:t>
            </a:r>
            <a:r>
              <a:rPr kumimoji="0" lang="ru-RU" sz="5400" b="1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Arial" pitchFamily="34" charset="0"/>
              </a:rPr>
              <a:t>Е</a:t>
            </a:r>
            <a:endParaRPr kumimoji="0" lang="ru-RU" sz="1800" b="1" i="0" u="none" strike="noStrike" cap="none" normalizeH="0" baseline="0" dirty="0" smtClean="0">
              <a:ln>
                <a:noFill/>
              </a:ln>
              <a:solidFill>
                <a:schemeClr val="tx2">
                  <a:lumMod val="75000"/>
                </a:schemeClr>
              </a:solidFill>
              <a:effectLst/>
              <a:latin typeface="Arial" pitchFamily="34" charset="0"/>
            </a:endParaRPr>
          </a:p>
        </p:txBody>
      </p:sp>
      <p:sp>
        <p:nvSpPr>
          <p:cNvPr id="23" name="Нашивка 22"/>
          <p:cNvSpPr/>
          <p:nvPr/>
        </p:nvSpPr>
        <p:spPr>
          <a:xfrm rot="16200000">
            <a:off x="6647390" y="282040"/>
            <a:ext cx="278378" cy="1285886"/>
          </a:xfrm>
          <a:prstGeom prst="chevron">
            <a:avLst>
              <a:gd name="adj" fmla="val 60304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24" name="Нашивка 23"/>
          <p:cNvSpPr/>
          <p:nvPr/>
        </p:nvSpPr>
        <p:spPr>
          <a:xfrm rot="16200000">
            <a:off x="7183175" y="2246585"/>
            <a:ext cx="278378" cy="1214448"/>
          </a:xfrm>
          <a:prstGeom prst="chevron">
            <a:avLst>
              <a:gd name="adj" fmla="val 60304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5383" name="Text Box 23"/>
          <p:cNvSpPr txBox="1">
            <a:spLocks noChangeArrowheads="1"/>
          </p:cNvSpPr>
          <p:nvPr/>
        </p:nvSpPr>
        <p:spPr bwMode="auto">
          <a:xfrm>
            <a:off x="4787900" y="4941888"/>
            <a:ext cx="3887788" cy="91440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5400" b="1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Arial" pitchFamily="34" charset="0"/>
              </a:rPr>
              <a:t>ДОМ</a:t>
            </a:r>
            <a:r>
              <a:rPr kumimoji="0" lang="ru-RU" sz="54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Arial" pitchFamily="34" charset="0"/>
              </a:rPr>
              <a:t>ИЩ</a:t>
            </a:r>
            <a:r>
              <a:rPr kumimoji="0" lang="ru-RU" sz="5400" b="1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Arial" pitchFamily="34" charset="0"/>
              </a:rPr>
              <a:t>Е</a:t>
            </a:r>
            <a:endParaRPr kumimoji="0" lang="ru-RU" sz="1800" b="1" i="0" u="none" strike="noStrike" cap="none" normalizeH="0" baseline="0" dirty="0" smtClean="0">
              <a:ln>
                <a:noFill/>
              </a:ln>
              <a:solidFill>
                <a:schemeClr val="tx2">
                  <a:lumMod val="75000"/>
                </a:schemeClr>
              </a:solidFill>
              <a:effectLst/>
              <a:latin typeface="Arial" pitchFamily="34" charset="0"/>
            </a:endParaRPr>
          </a:p>
        </p:txBody>
      </p:sp>
      <p:sp>
        <p:nvSpPr>
          <p:cNvPr id="26" name="Нашивка 25"/>
          <p:cNvSpPr/>
          <p:nvPr/>
        </p:nvSpPr>
        <p:spPr>
          <a:xfrm rot="16200000">
            <a:off x="6897424" y="4389725"/>
            <a:ext cx="278378" cy="1214447"/>
          </a:xfrm>
          <a:prstGeom prst="chevron">
            <a:avLst>
              <a:gd name="adj" fmla="val 60304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00806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53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53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80"/>
                                        <p:tgtEl>
                                          <p:spTgt spid="153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80"/>
                                        <p:tgtEl>
                                          <p:spTgt spid="153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80"/>
                                        <p:tgtEl>
                                          <p:spTgt spid="153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53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53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53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53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00"/>
                            </p:stCondLst>
                            <p:childTnLst>
                              <p:par>
                                <p:cTn id="28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0" dur="80"/>
                                        <p:tgtEl>
                                          <p:spTgt spid="153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1" dur="80"/>
                                        <p:tgtEl>
                                          <p:spTgt spid="153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2" dur="80"/>
                                        <p:tgtEl>
                                          <p:spTgt spid="153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53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53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53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53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500"/>
                            </p:stCondLst>
                            <p:childTnLst>
                              <p:par>
                                <p:cTn id="46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8" dur="80"/>
                                        <p:tgtEl>
                                          <p:spTgt spid="153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9" dur="80"/>
                                        <p:tgtEl>
                                          <p:spTgt spid="153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0" dur="80"/>
                                        <p:tgtEl>
                                          <p:spTgt spid="153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 sz="quarter" idx="4294967295"/>
          </p:nvPr>
        </p:nvSpPr>
        <p:spPr/>
        <p:txBody>
          <a:bodyPr/>
          <a:lstStyle/>
          <a:p>
            <a:pPr eaLnBrk="1" hangingPunct="1"/>
            <a:r>
              <a:rPr lang="ru-RU" smtClean="0"/>
              <a:t>Мое настроение сейчас</a:t>
            </a:r>
          </a:p>
        </p:txBody>
      </p:sp>
      <p:pic>
        <p:nvPicPr>
          <p:cNvPr id="11267" name="Picture 4" descr="149"/>
          <p:cNvPicPr>
            <a:picLocks noGrp="1" noChangeAspect="1" noChangeArrowheads="1"/>
          </p:cNvPicPr>
          <p:nvPr>
            <p:ph sz="quarter" idx="4294967295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27063" y="2781300"/>
            <a:ext cx="3224212" cy="3024188"/>
          </a:xfrm>
          <a:noFill/>
        </p:spPr>
      </p:pic>
      <p:pic>
        <p:nvPicPr>
          <p:cNvPr id="11268" name="Picture 6" descr="150"/>
          <p:cNvPicPr>
            <a:picLocks noGrp="1" noChangeAspect="1" noChangeArrowheads="1"/>
          </p:cNvPicPr>
          <p:nvPr>
            <p:ph sz="quarter" idx="4294967295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830888" y="2708275"/>
            <a:ext cx="3313112" cy="3201988"/>
          </a:xfrm>
          <a:noFill/>
        </p:spPr>
      </p:pic>
      <p:pic>
        <p:nvPicPr>
          <p:cNvPr id="11269" name="Picture 10" descr="411"/>
          <p:cNvPicPr>
            <a:picLocks noGrp="1" noChangeAspect="1" noChangeArrowheads="1" noCrop="1"/>
          </p:cNvPicPr>
          <p:nvPr>
            <p:ph sz="quarter" idx="4294967295"/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916238" y="1341438"/>
            <a:ext cx="3810000" cy="2122487"/>
          </a:xfrm>
          <a:noFill/>
        </p:spPr>
      </p:pic>
      <p:pic>
        <p:nvPicPr>
          <p:cNvPr id="12297" name="Веселая фуга.mp3">
            <a:hlinkClick r:id="" action="ppaction://media"/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23728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067502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21065" fill="hold"/>
                                        <p:tgtEl>
                                          <p:spTgt spid="1229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2297"/>
                </p:tgtEl>
              </p:cMediaNode>
            </p:audio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вал 2"/>
          <p:cNvSpPr/>
          <p:nvPr/>
        </p:nvSpPr>
        <p:spPr>
          <a:xfrm>
            <a:off x="1285875" y="214313"/>
            <a:ext cx="6286500" cy="121443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dirty="0"/>
              <a:t>Части слова</a:t>
            </a: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2500313" y="3143250"/>
            <a:ext cx="1928812" cy="1285875"/>
          </a:xfrm>
          <a:prstGeom prst="roundRect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dirty="0"/>
              <a:t>корень</a:t>
            </a: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4572000" y="3143250"/>
            <a:ext cx="1928813" cy="1285875"/>
          </a:xfrm>
          <a:prstGeom prst="roundRect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dirty="0"/>
              <a:t>суффикс</a:t>
            </a: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6643688" y="3143250"/>
            <a:ext cx="1928812" cy="1285875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dirty="0"/>
              <a:t>окончание</a:t>
            </a:r>
          </a:p>
        </p:txBody>
      </p:sp>
      <p:cxnSp>
        <p:nvCxnSpPr>
          <p:cNvPr id="9" name="Прямая со стрелкой 8"/>
          <p:cNvCxnSpPr/>
          <p:nvPr/>
        </p:nvCxnSpPr>
        <p:spPr>
          <a:xfrm rot="10800000" flipV="1">
            <a:off x="1392238" y="1428750"/>
            <a:ext cx="1822450" cy="1714500"/>
          </a:xfrm>
          <a:prstGeom prst="straightConnector1">
            <a:avLst/>
          </a:prstGeom>
          <a:ln w="444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 стрелкой 10"/>
          <p:cNvCxnSpPr>
            <a:endCxn id="5" idx="0"/>
          </p:cNvCxnSpPr>
          <p:nvPr/>
        </p:nvCxnSpPr>
        <p:spPr>
          <a:xfrm rot="5400000">
            <a:off x="2839244" y="2053431"/>
            <a:ext cx="1714500" cy="465138"/>
          </a:xfrm>
          <a:prstGeom prst="straightConnector1">
            <a:avLst/>
          </a:prstGeom>
          <a:ln w="444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 стрелкой 12"/>
          <p:cNvCxnSpPr>
            <a:endCxn id="6" idx="0"/>
          </p:cNvCxnSpPr>
          <p:nvPr/>
        </p:nvCxnSpPr>
        <p:spPr>
          <a:xfrm rot="16200000" flipH="1">
            <a:off x="4304507" y="1910556"/>
            <a:ext cx="1714500" cy="750887"/>
          </a:xfrm>
          <a:prstGeom prst="straightConnector1">
            <a:avLst/>
          </a:prstGeom>
          <a:ln w="444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 стрелкой 14"/>
          <p:cNvCxnSpPr>
            <a:endCxn id="7" idx="0"/>
          </p:cNvCxnSpPr>
          <p:nvPr/>
        </p:nvCxnSpPr>
        <p:spPr>
          <a:xfrm>
            <a:off x="5500688" y="1428750"/>
            <a:ext cx="2108200" cy="1714500"/>
          </a:xfrm>
          <a:prstGeom prst="straightConnector1">
            <a:avLst/>
          </a:prstGeom>
          <a:ln w="444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32633356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5" grpId="0" animBg="1"/>
      <p:bldP spid="6" grpId="0" animBg="1"/>
      <p:bldP spid="7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3"/>
          <p:cNvSpPr txBox="1">
            <a:spLocks/>
          </p:cNvSpPr>
          <p:nvPr/>
        </p:nvSpPr>
        <p:spPr>
          <a:xfrm>
            <a:off x="1643063" y="3643313"/>
            <a:ext cx="6025282" cy="300037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fontScale="70000" lnSpcReduction="20000"/>
          </a:bodyPr>
          <a:lstStyle/>
          <a:p>
            <a:pPr marL="342900" indent="-342900" algn="ctr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None/>
              <a:defRPr/>
            </a:pPr>
            <a:endParaRPr lang="ru-RU" sz="3200" b="1" dirty="0"/>
          </a:p>
          <a:p>
            <a:pPr marL="342900" indent="-342900" algn="ctr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3200" b="1" dirty="0"/>
              <a:t>Суффикс</a:t>
            </a:r>
          </a:p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3200" dirty="0"/>
              <a:t>Часть слова</a:t>
            </a:r>
          </a:p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3200" dirty="0"/>
              <a:t>Стоит </a:t>
            </a:r>
            <a:r>
              <a:rPr lang="ru-RU" sz="3200" b="1" dirty="0"/>
              <a:t>после корня</a:t>
            </a:r>
          </a:p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3200" dirty="0"/>
              <a:t>Служит для образования новых слов</a:t>
            </a:r>
          </a:p>
          <a:p>
            <a:pPr marL="342900" indent="-342900" algn="ctr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10400" dirty="0"/>
              <a:t>^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571500" y="357188"/>
            <a:ext cx="3429000" cy="292893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solidFill>
                  <a:schemeClr val="tx1"/>
                </a:solidFill>
              </a:rPr>
              <a:t>Корень </a:t>
            </a:r>
            <a:r>
              <a:rPr lang="ru-RU" sz="2400" dirty="0">
                <a:solidFill>
                  <a:schemeClr val="tx1"/>
                </a:solidFill>
              </a:rPr>
              <a:t>–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dirty="0">
                <a:solidFill>
                  <a:schemeClr val="tx1"/>
                </a:solidFill>
              </a:rPr>
              <a:t>общая одинаковая часть однокоренных слов.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400" b="1" dirty="0">
              <a:solidFill>
                <a:schemeClr val="tx1"/>
              </a:solidFill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572000" y="428625"/>
            <a:ext cx="3429000" cy="292893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solidFill>
                  <a:schemeClr val="tx1"/>
                </a:solidFill>
              </a:rPr>
              <a:t>Окончание </a:t>
            </a:r>
            <a:r>
              <a:rPr lang="ru-RU" sz="2400" dirty="0">
                <a:solidFill>
                  <a:schemeClr val="tx1"/>
                </a:solidFill>
              </a:rPr>
              <a:t>–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dirty="0">
                <a:solidFill>
                  <a:schemeClr val="tx1"/>
                </a:solidFill>
              </a:rPr>
              <a:t>изменяемая часть слова.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400" dirty="0">
              <a:solidFill>
                <a:schemeClr val="tx1"/>
              </a:solidFill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400" dirty="0">
              <a:solidFill>
                <a:schemeClr val="tx1"/>
              </a:solidFill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400" dirty="0">
              <a:solidFill>
                <a:schemeClr val="tx1"/>
              </a:solidFill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8" name="Арка 7"/>
          <p:cNvSpPr/>
          <p:nvPr/>
        </p:nvSpPr>
        <p:spPr>
          <a:xfrm>
            <a:off x="1643063" y="2357438"/>
            <a:ext cx="1143000" cy="914400"/>
          </a:xfrm>
          <a:prstGeom prst="blockArc">
            <a:avLst>
              <a:gd name="adj1" fmla="val 10856354"/>
              <a:gd name="adj2" fmla="val 123136"/>
              <a:gd name="adj3" fmla="val 3246"/>
            </a:avLst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6000750" y="2357438"/>
            <a:ext cx="500063" cy="428625"/>
          </a:xfrm>
          <a:prstGeom prst="rect">
            <a:avLst/>
          </a:prstGeom>
          <a:solidFill>
            <a:srgbClr val="B3EBFF"/>
          </a:solidFill>
          <a:ln w="412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145296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428875" y="642938"/>
            <a:ext cx="4500563" cy="708025"/>
          </a:xfrm>
          <a:prstGeom prst="rect">
            <a:avLst/>
          </a:prstGeom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000" dirty="0">
                <a:solidFill>
                  <a:schemeClr val="accent1">
                    <a:lumMod val="50000"/>
                  </a:schemeClr>
                </a:solidFill>
                <a:latin typeface="+mn-lt"/>
                <a:ea typeface="+mn-ea"/>
              </a:rPr>
              <a:t>Разминка для ума</a:t>
            </a:r>
            <a:endParaRPr lang="ru-RU" sz="4000" dirty="0">
              <a:latin typeface="+mn-lt"/>
              <a:ea typeface="+mn-ea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642938" y="2000250"/>
            <a:ext cx="7286625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solidFill>
                  <a:srgbClr val="FF0000"/>
                </a:solidFill>
                <a:latin typeface="+mn-lt"/>
                <a:ea typeface="+mn-ea"/>
              </a:rPr>
              <a:t>МОРФЕМА</a:t>
            </a:r>
            <a:r>
              <a:rPr lang="ru-RU" sz="2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  <a:ea typeface="+mn-ea"/>
              </a:rPr>
              <a:t> (от греческого «морфе» - форма) </a:t>
            </a:r>
            <a:r>
              <a:rPr lang="ru-RU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  <a:ea typeface="+mn-ea"/>
              </a:rPr>
              <a:t>– это раздел науки о языке,  изучающий состав слова, его   значимые части.</a:t>
            </a:r>
            <a:endParaRPr lang="ru-RU" sz="2400" b="1" dirty="0">
              <a:solidFill>
                <a:schemeClr val="tx1">
                  <a:lumMod val="95000"/>
                  <a:lumOff val="5000"/>
                </a:schemeClr>
              </a:solidFill>
              <a:latin typeface="+mn-lt"/>
              <a:ea typeface="+mn-ea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571500" y="2857500"/>
            <a:ext cx="7715250" cy="1200150"/>
          </a:xfrm>
          <a:prstGeom prst="rect">
            <a:avLst/>
          </a:prstGeom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400" b="1" dirty="0" smtClean="0">
              <a:solidFill>
                <a:srgbClr val="FF0000"/>
              </a:solidFill>
              <a:latin typeface="+mn-lt"/>
              <a:ea typeface="+mn-ea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 smtClean="0">
                <a:solidFill>
                  <a:srgbClr val="FF0000"/>
                </a:solidFill>
                <a:latin typeface="+mn-lt"/>
                <a:ea typeface="+mn-ea"/>
              </a:rPr>
              <a:t>СУФФИКС</a:t>
            </a:r>
            <a:r>
              <a:rPr lang="ru-RU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  <a:ea typeface="+mn-ea"/>
              </a:rPr>
              <a:t> </a:t>
            </a:r>
            <a:r>
              <a:rPr lang="ru-RU" sz="2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  <a:ea typeface="+mn-ea"/>
              </a:rPr>
              <a:t>– это значимая часть слова, которая стоит после корня, служит для образования новых слов.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642938" y="4071938"/>
            <a:ext cx="771525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400" b="1" dirty="0" smtClean="0">
              <a:solidFill>
                <a:srgbClr val="FF0000"/>
              </a:solidFill>
              <a:latin typeface="+mn-lt"/>
              <a:ea typeface="+mn-ea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 smtClean="0">
                <a:solidFill>
                  <a:srgbClr val="FF0000"/>
                </a:solidFill>
                <a:latin typeface="+mn-lt"/>
                <a:ea typeface="+mn-ea"/>
              </a:rPr>
              <a:t>ОКОНЧАНИЕ</a:t>
            </a:r>
            <a:r>
              <a:rPr lang="ru-RU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  <a:ea typeface="+mn-ea"/>
              </a:rPr>
              <a:t> </a:t>
            </a:r>
            <a:r>
              <a:rPr lang="ru-RU" sz="2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  <a:ea typeface="+mn-ea"/>
              </a:rPr>
              <a:t>– морфема, которая служит для образования форм слова.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642938" y="4929188"/>
            <a:ext cx="7929562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400" b="1" dirty="0" smtClean="0">
              <a:solidFill>
                <a:srgbClr val="FF0000"/>
              </a:solidFill>
              <a:latin typeface="+mn-lt"/>
              <a:ea typeface="+mn-ea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400" b="1" dirty="0" smtClean="0">
              <a:solidFill>
                <a:srgbClr val="FF0000"/>
              </a:solidFill>
              <a:latin typeface="+mn-lt"/>
              <a:ea typeface="+mn-ea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 smtClean="0">
                <a:solidFill>
                  <a:srgbClr val="FF0000"/>
                </a:solidFill>
                <a:latin typeface="+mn-lt"/>
                <a:ea typeface="+mn-ea"/>
              </a:rPr>
              <a:t>КОРЕНЬ</a:t>
            </a:r>
            <a:r>
              <a:rPr lang="ru-RU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  <a:ea typeface="+mn-ea"/>
              </a:rPr>
              <a:t> </a:t>
            </a:r>
            <a:r>
              <a:rPr lang="ru-RU" sz="2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  <a:ea typeface="+mn-ea"/>
              </a:rPr>
              <a:t>- общая часть родственных слов.</a:t>
            </a:r>
          </a:p>
        </p:txBody>
      </p:sp>
      <p:sp>
        <p:nvSpPr>
          <p:cNvPr id="4103" name="AutoShape 4">
            <a:hlinkClick r:id="rId2" action="ppaction://hlinksldjump"/>
          </p:cNvPr>
          <p:cNvSpPr>
            <a:spLocks noChangeArrowheads="1"/>
          </p:cNvSpPr>
          <p:nvPr/>
        </p:nvSpPr>
        <p:spPr bwMode="auto">
          <a:xfrm>
            <a:off x="214313" y="0"/>
            <a:ext cx="1368425" cy="1500188"/>
          </a:xfrm>
          <a:prstGeom prst="smileyFace">
            <a:avLst>
              <a:gd name="adj" fmla="val 4653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>
              <a:latin typeface="Calibri" pitchFamily="34" charset="0"/>
            </a:endParaRPr>
          </a:p>
        </p:txBody>
      </p:sp>
      <p:pic>
        <p:nvPicPr>
          <p:cNvPr id="4104" name="Picture 1" descr="D:\Солнышко\МАМА\к открытому  уроку\Т.Ларисе\knigi-14.gif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86625" y="285750"/>
            <a:ext cx="1414463" cy="1074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256837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 tmFilter="0,0; .5, 1; 1, 1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 tmFilter="0,0; .5, 1; 1, 1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 tmFilter="0,0; .5, 1; 1, 1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64" name="WordArt 11"/>
          <p:cNvSpPr>
            <a:spLocks noChangeArrowheads="1" noChangeShapeType="1" noTextEdit="1"/>
          </p:cNvSpPr>
          <p:nvPr/>
        </p:nvSpPr>
        <p:spPr bwMode="auto">
          <a:xfrm>
            <a:off x="1600200" y="381000"/>
            <a:ext cx="6238875" cy="8842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DF1771"/>
                    </a:gs>
                    <a:gs pos="100000">
                      <a:srgbClr val="630912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Домашнее задание</a:t>
            </a:r>
          </a:p>
        </p:txBody>
      </p:sp>
      <p:sp>
        <p:nvSpPr>
          <p:cNvPr id="45065" name="Text Box 9"/>
          <p:cNvSpPr txBox="1">
            <a:spLocks noChangeArrowheads="1"/>
          </p:cNvSpPr>
          <p:nvPr/>
        </p:nvSpPr>
        <p:spPr bwMode="auto">
          <a:xfrm>
            <a:off x="304800" y="2209800"/>
            <a:ext cx="8839200" cy="2225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mbria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mbria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mbria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mbria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mbria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ru-RU" sz="3500" b="1" u="sng" dirty="0"/>
              <a:t>Учебник</a:t>
            </a:r>
            <a:r>
              <a:rPr lang="en-US" sz="3500" b="1" u="sng" dirty="0"/>
              <a:t>:</a:t>
            </a:r>
            <a:r>
              <a:rPr lang="ru-RU" sz="3500" b="1" dirty="0"/>
              <a:t> </a:t>
            </a:r>
          </a:p>
          <a:p>
            <a:pPr>
              <a:spcBef>
                <a:spcPct val="50000"/>
              </a:spcBef>
            </a:pPr>
            <a:r>
              <a:rPr lang="ru-RU" sz="3500" b="1" dirty="0" smtClean="0"/>
              <a:t>с.109 </a:t>
            </a:r>
            <a:r>
              <a:rPr lang="ru-RU" sz="3500" b="1" dirty="0"/>
              <a:t>– выполнить упр. </a:t>
            </a:r>
            <a:r>
              <a:rPr lang="ru-RU" sz="3500" b="1" dirty="0" smtClean="0"/>
              <a:t>4, 5 </a:t>
            </a:r>
            <a:r>
              <a:rPr lang="ru-RU" sz="3500" b="1" dirty="0"/>
              <a:t>; </a:t>
            </a:r>
          </a:p>
          <a:p>
            <a:pPr>
              <a:spcBef>
                <a:spcPct val="50000"/>
              </a:spcBef>
            </a:pPr>
            <a:r>
              <a:rPr lang="ru-RU" sz="3500" b="1" dirty="0"/>
              <a:t>с. </a:t>
            </a:r>
            <a:r>
              <a:rPr lang="ru-RU" sz="3500" b="1" dirty="0" smtClean="0"/>
              <a:t>109, 110 </a:t>
            </a:r>
            <a:r>
              <a:rPr lang="ru-RU" sz="3500" b="1" dirty="0"/>
              <a:t>– выучить правило.</a:t>
            </a:r>
          </a:p>
        </p:txBody>
      </p:sp>
    </p:spTree>
    <p:extLst>
      <p:ext uri="{BB962C8B-B14F-4D97-AF65-F5344CB8AC3E}">
        <p14:creationId xmlns:p14="http://schemas.microsoft.com/office/powerpoint/2010/main" val="90119526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50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450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450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450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064" grpId="0" animBg="1"/>
      <p:bldP spid="45065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 Box 7"/>
          <p:cNvSpPr txBox="1">
            <a:spLocks noChangeArrowheads="1"/>
          </p:cNvSpPr>
          <p:nvPr/>
        </p:nvSpPr>
        <p:spPr bwMode="auto">
          <a:xfrm>
            <a:off x="381000" y="1371600"/>
            <a:ext cx="3887788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mbria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mbria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mbria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mbria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mbria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ru-RU" sz="3600" b="1" dirty="0" smtClean="0"/>
              <a:t>Мне удалось </a:t>
            </a:r>
            <a:r>
              <a:rPr lang="ru-RU" sz="3600" b="1" dirty="0"/>
              <a:t>…</a:t>
            </a:r>
          </a:p>
        </p:txBody>
      </p:sp>
      <p:sp>
        <p:nvSpPr>
          <p:cNvPr id="11267" name="Text Box 8"/>
          <p:cNvSpPr txBox="1">
            <a:spLocks noChangeArrowheads="1"/>
          </p:cNvSpPr>
          <p:nvPr/>
        </p:nvSpPr>
        <p:spPr bwMode="auto">
          <a:xfrm>
            <a:off x="381000" y="2133600"/>
            <a:ext cx="4500563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mbria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mbria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mbria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mbria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mbria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ru-RU" sz="3600" b="1"/>
              <a:t>Меня удивило…</a:t>
            </a:r>
          </a:p>
        </p:txBody>
      </p:sp>
      <p:sp>
        <p:nvSpPr>
          <p:cNvPr id="11268" name="Text Box 9"/>
          <p:cNvSpPr txBox="1">
            <a:spLocks noChangeArrowheads="1"/>
          </p:cNvSpPr>
          <p:nvPr/>
        </p:nvSpPr>
        <p:spPr bwMode="auto">
          <a:xfrm>
            <a:off x="457200" y="3657600"/>
            <a:ext cx="4897438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mbria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mbria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mbria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mbria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mbria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ru-RU" sz="3600" b="1" dirty="0"/>
              <a:t>Я порадовался за…</a:t>
            </a:r>
          </a:p>
        </p:txBody>
      </p:sp>
      <p:sp>
        <p:nvSpPr>
          <p:cNvPr id="11269" name="Text Box 10"/>
          <p:cNvSpPr txBox="1">
            <a:spLocks noChangeArrowheads="1"/>
          </p:cNvSpPr>
          <p:nvPr/>
        </p:nvSpPr>
        <p:spPr bwMode="auto">
          <a:xfrm>
            <a:off x="457200" y="4495800"/>
            <a:ext cx="76962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mbria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mbria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mbria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mbria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mbria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ru-RU" sz="3600" b="1"/>
              <a:t>Я хочу поблагодарить … за …</a:t>
            </a:r>
          </a:p>
        </p:txBody>
      </p:sp>
      <p:sp>
        <p:nvSpPr>
          <p:cNvPr id="11270" name="WordArt 11"/>
          <p:cNvSpPr>
            <a:spLocks noChangeArrowheads="1" noChangeShapeType="1" noTextEdit="1"/>
          </p:cNvSpPr>
          <p:nvPr/>
        </p:nvSpPr>
        <p:spPr bwMode="auto">
          <a:xfrm>
            <a:off x="683568" y="381000"/>
            <a:ext cx="4671070" cy="8064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kern="10" dirty="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DF1771"/>
                    </a:gs>
                    <a:gs pos="100000">
                      <a:srgbClr val="630912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Итог урока</a:t>
            </a:r>
          </a:p>
        </p:txBody>
      </p:sp>
      <p:sp>
        <p:nvSpPr>
          <p:cNvPr id="11271" name="Text Box 13"/>
          <p:cNvSpPr txBox="1">
            <a:spLocks noChangeArrowheads="1"/>
          </p:cNvSpPr>
          <p:nvPr/>
        </p:nvSpPr>
        <p:spPr bwMode="auto">
          <a:xfrm>
            <a:off x="457200" y="5410200"/>
            <a:ext cx="71628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mbria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mbria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mbria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mbria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mbria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ru-RU" sz="3600" b="1"/>
              <a:t>Я могу похвалить себя за…</a:t>
            </a:r>
          </a:p>
        </p:txBody>
      </p:sp>
      <p:sp>
        <p:nvSpPr>
          <p:cNvPr id="11272" name="Text Box 8"/>
          <p:cNvSpPr txBox="1">
            <a:spLocks noChangeArrowheads="1"/>
          </p:cNvSpPr>
          <p:nvPr/>
        </p:nvSpPr>
        <p:spPr bwMode="auto">
          <a:xfrm>
            <a:off x="381000" y="2895600"/>
            <a:ext cx="51816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mbria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mbria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mbria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mbria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mbria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mbria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ru-RU" sz="3600" b="1" dirty="0"/>
              <a:t>Мне понравилось…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5562600" y="599559"/>
            <a:ext cx="325787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u="sng" dirty="0">
                <a:solidFill>
                  <a:srgbClr val="FF0000"/>
                </a:solidFill>
              </a:rPr>
              <a:t>Сегодня на уроке: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637758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title" sz="quarter" idx="4294967295"/>
          </p:nvPr>
        </p:nvSpPr>
        <p:spPr/>
        <p:txBody>
          <a:bodyPr/>
          <a:lstStyle/>
          <a:p>
            <a:pPr eaLnBrk="1" hangingPunct="1"/>
            <a:r>
              <a:rPr lang="ru-RU" smtClean="0"/>
              <a:t>Мое настроение сейчас</a:t>
            </a:r>
          </a:p>
        </p:txBody>
      </p:sp>
      <p:pic>
        <p:nvPicPr>
          <p:cNvPr id="65539" name="Picture 4" descr="149"/>
          <p:cNvPicPr>
            <a:picLocks noGrp="1" noChangeAspect="1" noChangeArrowheads="1"/>
          </p:cNvPicPr>
          <p:nvPr>
            <p:ph sz="quarter" idx="4294967295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27063" y="2781300"/>
            <a:ext cx="3224212" cy="3024188"/>
          </a:xfrm>
          <a:noFill/>
        </p:spPr>
      </p:pic>
      <p:pic>
        <p:nvPicPr>
          <p:cNvPr id="65540" name="Picture 6" descr="150"/>
          <p:cNvPicPr>
            <a:picLocks noGrp="1" noChangeAspect="1" noChangeArrowheads="1"/>
          </p:cNvPicPr>
          <p:nvPr>
            <p:ph sz="quarter" idx="4294967295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830888" y="2708275"/>
            <a:ext cx="3313112" cy="3201988"/>
          </a:xfrm>
          <a:noFill/>
        </p:spPr>
      </p:pic>
      <p:pic>
        <p:nvPicPr>
          <p:cNvPr id="65541" name="Picture 10" descr="411"/>
          <p:cNvPicPr>
            <a:picLocks noGrp="1" noChangeAspect="1" noChangeArrowheads="1" noCrop="1"/>
          </p:cNvPicPr>
          <p:nvPr>
            <p:ph sz="quarter" idx="4294967295"/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916238" y="1341438"/>
            <a:ext cx="3810000" cy="2122487"/>
          </a:xfrm>
          <a:noFill/>
        </p:spPr>
      </p:pic>
      <p:pic>
        <p:nvPicPr>
          <p:cNvPr id="8" name="веселая фуга.mp3">
            <a:hlinkClick r:id="" action="ppaction://media"/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5750" y="5929313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847235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 nodeType="clickPar">
                      <p:stCondLst>
                        <p:cond delay="0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21065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WordArt 2"/>
          <p:cNvSpPr>
            <a:spLocks noChangeArrowheads="1" noChangeShapeType="1" noTextEdit="1"/>
          </p:cNvSpPr>
          <p:nvPr/>
        </p:nvSpPr>
        <p:spPr bwMode="auto">
          <a:xfrm>
            <a:off x="838200" y="1524000"/>
            <a:ext cx="7620000" cy="990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107763" dir="18900000" algn="ctr" rotWithShape="0">
                    <a:schemeClr val="tx1">
                      <a:alpha val="50000"/>
                    </a:schemeClr>
                  </a:outerShdw>
                </a:effectLst>
                <a:latin typeface="Impact"/>
              </a:rPr>
              <a:t>Спасибо за работу!</a:t>
            </a:r>
          </a:p>
        </p:txBody>
      </p:sp>
      <p:sp>
        <p:nvSpPr>
          <p:cNvPr id="47107" name="WordArt 3"/>
          <p:cNvSpPr>
            <a:spLocks noChangeArrowheads="1" noChangeShapeType="1" noTextEdit="1"/>
          </p:cNvSpPr>
          <p:nvPr/>
        </p:nvSpPr>
        <p:spPr bwMode="auto">
          <a:xfrm>
            <a:off x="2667000" y="2971800"/>
            <a:ext cx="3886200" cy="1219200"/>
          </a:xfrm>
          <a:prstGeom prst="rect">
            <a:avLst/>
          </a:prstGeom>
        </p:spPr>
        <p:txBody>
          <a:bodyPr wrap="none" fromWordArt="1">
            <a:prstTxWarp prst="textDeflate">
              <a:avLst>
                <a:gd name="adj" fmla="val 18750"/>
              </a:avLst>
            </a:prstTxWarp>
          </a:bodyPr>
          <a:lstStyle/>
          <a:p>
            <a:pPr algn="ctr"/>
            <a:r>
              <a:rPr lang="ru-RU" sz="3600" b="1" kern="10">
                <a:ln w="12700">
                  <a:solidFill>
                    <a:schemeClr val="tx1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FFFF66"/>
                    </a:gs>
                    <a:gs pos="100000">
                      <a:srgbClr val="FFB061"/>
                    </a:gs>
                  </a:gsLst>
                  <a:lin ang="2700000" scaled="1"/>
                </a:gradFill>
                <a:effectLst>
                  <a:outerShdw dist="45791" dir="2021404" algn="ctr" rotWithShape="0">
                    <a:schemeClr val="tx2"/>
                  </a:outerShdw>
                </a:effectLst>
                <a:latin typeface="Arial"/>
                <a:cs typeface="Arial"/>
              </a:rPr>
              <a:t>Дальнейших Вам успехов!</a:t>
            </a:r>
          </a:p>
        </p:txBody>
      </p:sp>
      <p:pic>
        <p:nvPicPr>
          <p:cNvPr id="47112" name="Picture 8" descr="flover_0037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81400" y="4495800"/>
            <a:ext cx="1714500" cy="190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8382182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71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71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47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4710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71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900" decel="100000" fill="hold"/>
                                        <p:tgtEl>
                                          <p:spTgt spid="471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471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8" dur="2000" fill="hold"/>
                                        <p:tgtEl>
                                          <p:spTgt spid="47107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471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471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106" grpId="0" animBg="1"/>
      <p:bldP spid="47107" grpId="0" animBg="1"/>
      <p:bldP spid="47107" grpId="1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539750" y="260350"/>
            <a:ext cx="8342313" cy="1582738"/>
          </a:xfrm>
          <a:prstGeom prst="rect">
            <a:avLst/>
          </a:prstGeom>
          <a:noFill/>
          <a:ln w="28575">
            <a:solidFill>
              <a:srgbClr val="80008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/>
          <a:p>
            <a:r>
              <a:rPr lang="ru-RU" sz="3200" b="1" i="1">
                <a:solidFill>
                  <a:srgbClr val="333399"/>
                </a:solidFill>
              </a:rPr>
              <a:t>Раз – два – три – четыре – пять ! </a:t>
            </a:r>
            <a:br>
              <a:rPr lang="ru-RU" sz="3200" b="1" i="1">
                <a:solidFill>
                  <a:srgbClr val="333399"/>
                </a:solidFill>
              </a:rPr>
            </a:br>
            <a:r>
              <a:rPr lang="ru-RU" sz="3200" b="1" i="1">
                <a:solidFill>
                  <a:srgbClr val="333399"/>
                </a:solidFill>
              </a:rPr>
              <a:t>Будем пальчики считать – </a:t>
            </a:r>
            <a:br>
              <a:rPr lang="ru-RU" sz="3200" b="1" i="1">
                <a:solidFill>
                  <a:srgbClr val="333399"/>
                </a:solidFill>
              </a:rPr>
            </a:br>
            <a:r>
              <a:rPr lang="ru-RU" sz="3200" b="1" i="1">
                <a:solidFill>
                  <a:srgbClr val="333399"/>
                </a:solidFill>
              </a:rPr>
              <a:t>Крепкие, дружные, все такие нужные…</a:t>
            </a:r>
          </a:p>
        </p:txBody>
      </p:sp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850" y="2205038"/>
            <a:ext cx="1839913" cy="2016125"/>
          </a:xfrm>
          <a:prstGeom prst="rect">
            <a:avLst/>
          </a:prstGeom>
          <a:noFill/>
          <a:ln w="28575">
            <a:solidFill>
              <a:srgbClr val="80008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7313" y="2852738"/>
            <a:ext cx="5616575" cy="2084387"/>
          </a:xfrm>
          <a:prstGeom prst="rect">
            <a:avLst/>
          </a:prstGeom>
          <a:noFill/>
          <a:ln w="28575">
            <a:solidFill>
              <a:srgbClr val="80008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5" name="Picture 7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3663" y="5229225"/>
            <a:ext cx="2474912" cy="1470025"/>
          </a:xfrm>
          <a:prstGeom prst="rect">
            <a:avLst/>
          </a:prstGeom>
          <a:noFill/>
          <a:ln w="28575">
            <a:solidFill>
              <a:srgbClr val="80008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860386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1000"/>
                                        <p:tgtEl>
                                          <p:spTgt spid="2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1000"/>
                                        <p:tgtEl>
                                          <p:spTgt spid="20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10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6" dur="1000"/>
                                        <p:tgtEl>
                                          <p:spTgt spid="2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11560" y="2204864"/>
            <a:ext cx="7848872" cy="3627765"/>
          </a:xfrm>
        </p:spPr>
        <p:txBody>
          <a:bodyPr/>
          <a:lstStyle/>
          <a:p>
            <a:pPr marL="68580" indent="0">
              <a:buNone/>
            </a:pPr>
            <a:r>
              <a:rPr lang="ru-RU" sz="6000" dirty="0" smtClean="0">
                <a:latin typeface="Times New Roman" pitchFamily="18" charset="0"/>
                <a:cs typeface="Times New Roman" pitchFamily="18" charset="0"/>
              </a:rPr>
              <a:t>?</a:t>
            </a:r>
            <a:r>
              <a:rPr lang="ru-RU" dirty="0" smtClean="0"/>
              <a:t>            </a:t>
            </a:r>
            <a:r>
              <a:rPr lang="ru-RU" sz="6000" dirty="0" smtClean="0"/>
              <a:t>!           </a:t>
            </a:r>
            <a:r>
              <a:rPr lang="ru-RU" sz="7200" dirty="0" smtClean="0"/>
              <a:t>.</a:t>
            </a:r>
            <a:r>
              <a:rPr lang="ru-RU" dirty="0" smtClean="0"/>
              <a:t>                                                                              </a:t>
            </a:r>
          </a:p>
          <a:p>
            <a:pPr marL="68580" indent="0">
              <a:buNone/>
            </a:pPr>
            <a:r>
              <a:rPr lang="ru-RU" dirty="0" smtClean="0"/>
              <a:t>  </a:t>
            </a:r>
            <a:endParaRPr lang="ru-RU" dirty="0"/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>
            <a:off x="1259632" y="3068960"/>
            <a:ext cx="792088" cy="16626"/>
          </a:xfrm>
          <a:prstGeom prst="line">
            <a:avLst/>
          </a:prstGeom>
          <a:ln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79912" y="2531230"/>
            <a:ext cx="842341" cy="7861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36935" y="2655147"/>
            <a:ext cx="1090769" cy="4452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 flipV="1">
            <a:off x="6249578" y="2877753"/>
            <a:ext cx="819129" cy="3431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61919" y="2891908"/>
            <a:ext cx="771326" cy="4185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28120" y="2719388"/>
            <a:ext cx="1109663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770226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68580" indent="0">
              <a:buNone/>
            </a:pP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1)     </a:t>
            </a:r>
            <a:r>
              <a:rPr lang="ru-RU" sz="6000" dirty="0" smtClean="0">
                <a:latin typeface="Times New Roman" pitchFamily="18" charset="0"/>
                <a:cs typeface="Times New Roman" pitchFamily="18" charset="0"/>
              </a:rPr>
              <a:t>?</a:t>
            </a:r>
            <a:r>
              <a:rPr lang="ru-RU" dirty="0" smtClean="0"/>
              <a:t>   </a:t>
            </a:r>
            <a:r>
              <a:rPr lang="ru-RU" sz="6000" dirty="0" smtClean="0"/>
              <a:t>!  .</a:t>
            </a:r>
            <a:r>
              <a:rPr lang="ru-RU" dirty="0" smtClean="0"/>
              <a:t>                                                                              </a:t>
            </a:r>
          </a:p>
          <a:p>
            <a:pPr marL="68580" indent="0">
              <a:buNone/>
            </a:pPr>
            <a:r>
              <a:rPr lang="ru-RU" dirty="0" smtClean="0"/>
              <a:t> </a:t>
            </a:r>
          </a:p>
          <a:p>
            <a:pPr marL="68580" indent="0">
              <a:buNone/>
            </a:pP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dirty="0" smtClean="0"/>
              <a:t>)</a:t>
            </a:r>
            <a:endParaRPr lang="ru-RU" dirty="0"/>
          </a:p>
          <a:p>
            <a:pPr marL="68580" indent="0">
              <a:buNone/>
            </a:pPr>
            <a:endParaRPr lang="ru-RU" dirty="0" smtClean="0"/>
          </a:p>
          <a:p>
            <a:pPr marL="68580" indent="0">
              <a:buNone/>
            </a:pPr>
            <a:endParaRPr lang="ru-RU" dirty="0"/>
          </a:p>
          <a:p>
            <a:pPr marL="68580" indent="0">
              <a:buNone/>
            </a:pP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3)              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68045" y="4554660"/>
            <a:ext cx="648072" cy="604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7904" y="4616089"/>
            <a:ext cx="1090769" cy="4452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 flipV="1">
            <a:off x="2597750" y="3298397"/>
            <a:ext cx="819129" cy="3431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2719" y="4616089"/>
            <a:ext cx="771326" cy="4185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52482" y="4600570"/>
            <a:ext cx="1109663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2718" y="3581676"/>
            <a:ext cx="899763" cy="562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0080966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95536" y="476673"/>
            <a:ext cx="6462464" cy="270843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u="sng" dirty="0"/>
              <a:t>Загадка:</a:t>
            </a:r>
            <a:r>
              <a:rPr lang="ru-RU" sz="2400" dirty="0"/>
              <a:t>                                                                                         </a:t>
            </a:r>
            <a:r>
              <a:rPr lang="ru-RU" sz="2400" dirty="0" smtClean="0">
                <a:effectLst/>
              </a:rPr>
              <a:t> </a:t>
            </a:r>
            <a:r>
              <a:rPr lang="ru-RU" sz="3200" i="1" dirty="0"/>
              <a:t>Есть    большой и светлый дом,</a:t>
            </a:r>
            <a:endParaRPr lang="ru-RU" sz="3200" i="1" dirty="0" smtClean="0">
              <a:effectLst/>
            </a:endParaRPr>
          </a:p>
          <a:p>
            <a:r>
              <a:rPr lang="ru-RU" sz="3200" i="1" dirty="0"/>
              <a:t>Почемучек много в нём.</a:t>
            </a:r>
            <a:endParaRPr lang="ru-RU" sz="3200" i="1" dirty="0" smtClean="0">
              <a:effectLst/>
            </a:endParaRPr>
          </a:p>
          <a:p>
            <a:r>
              <a:rPr lang="ru-RU" sz="3200" i="1" dirty="0"/>
              <a:t>И пишут они, и считают,</a:t>
            </a:r>
            <a:endParaRPr lang="ru-RU" sz="3200" i="1" dirty="0" smtClean="0">
              <a:effectLst/>
            </a:endParaRPr>
          </a:p>
          <a:p>
            <a:r>
              <a:rPr lang="ru-RU" sz="3200" i="1" dirty="0"/>
              <a:t> Читают, творят и мечтают</a:t>
            </a:r>
            <a:r>
              <a:rPr lang="ru-RU" i="1" dirty="0"/>
              <a:t>.</a:t>
            </a:r>
            <a:endParaRPr lang="ru-RU" dirty="0" smtClean="0">
              <a:effectLst/>
            </a:endParaRPr>
          </a:p>
          <a:p>
            <a:r>
              <a:rPr lang="ru-RU" i="1" dirty="0"/>
              <a:t> </a:t>
            </a:r>
            <a:endParaRPr lang="ru-RU" dirty="0">
              <a:effectLst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2886075"/>
            <a:ext cx="8010351" cy="1092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18818" y="4221088"/>
            <a:ext cx="9250363" cy="7699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01615" y="5517232"/>
            <a:ext cx="9250363" cy="7699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3924183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gradFill rotWithShape="1">
            <a:gsLst>
              <a:gs pos="0">
                <a:schemeClr val="accent1"/>
              </a:gs>
              <a:gs pos="50000">
                <a:schemeClr val="bg1"/>
              </a:gs>
              <a:gs pos="100000">
                <a:schemeClr val="accent1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ru-RU" sz="4000" b="1">
                <a:solidFill>
                  <a:srgbClr val="00CC00"/>
                </a:solidFill>
                <a:latin typeface="Comic Sans MS" pitchFamily="66" charset="0"/>
              </a:rPr>
              <a:t> </a:t>
            </a:r>
            <a:endParaRPr lang="ru-RU" sz="6600" b="1" kern="0" dirty="0">
              <a:solidFill>
                <a:srgbClr val="00CC00"/>
              </a:solidFill>
              <a:latin typeface="Comic Sans MS" pitchFamily="66" charset="0"/>
              <a:ea typeface="+mj-ea"/>
              <a:cs typeface="+mj-cs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85813" y="428625"/>
            <a:ext cx="7772400" cy="441325"/>
          </a:xfrm>
        </p:spPr>
        <p:txBody>
          <a:bodyPr>
            <a:normAutofit fontScale="90000"/>
          </a:bodyPr>
          <a:lstStyle/>
          <a:p>
            <a:r>
              <a:rPr lang="ru-RU" sz="3600" b="1" i="1" dirty="0" smtClean="0">
                <a:solidFill>
                  <a:srgbClr val="00CC00"/>
                </a:solidFill>
                <a:latin typeface="Comic Sans MS" pitchFamily="66" charset="0"/>
              </a:rPr>
              <a:t>Тема урока</a:t>
            </a:r>
            <a:endParaRPr lang="ru-RU" sz="3600" dirty="0" smtClean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28625" y="1071563"/>
            <a:ext cx="8429625" cy="1214437"/>
          </a:xfrm>
        </p:spPr>
        <p:txBody>
          <a:bodyPr/>
          <a:lstStyle/>
          <a:p>
            <a:pPr marL="215900">
              <a:lnSpc>
                <a:spcPts val="4000"/>
              </a:lnSpc>
              <a:spcBef>
                <a:spcPct val="0"/>
              </a:spcBef>
            </a:pPr>
            <a:r>
              <a:rPr lang="ru-RU" sz="5400" b="1" i="1" dirty="0" smtClean="0">
                <a:solidFill>
                  <a:srgbClr val="002060"/>
                </a:solidFill>
                <a:latin typeface="Monotype Corsiva" pitchFamily="66" charset="0"/>
              </a:rPr>
              <a:t>«Суффикс как часть слова»</a:t>
            </a:r>
            <a:endParaRPr lang="ru-RU" sz="5400" dirty="0" smtClean="0">
              <a:solidFill>
                <a:srgbClr val="002060"/>
              </a:solidFill>
            </a:endParaRPr>
          </a:p>
        </p:txBody>
      </p:sp>
      <p:sp>
        <p:nvSpPr>
          <p:cNvPr id="5" name="Подзаголовок 2"/>
          <p:cNvSpPr txBox="1">
            <a:spLocks/>
          </p:cNvSpPr>
          <p:nvPr/>
        </p:nvSpPr>
        <p:spPr bwMode="auto">
          <a:xfrm>
            <a:off x="4357688" y="3500438"/>
            <a:ext cx="2143125" cy="428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16000" algn="ctr" eaLnBrk="0" hangingPunct="0">
              <a:lnSpc>
                <a:spcPts val="3000"/>
              </a:lnSpc>
              <a:spcBef>
                <a:spcPts val="0"/>
              </a:spcBef>
              <a:defRPr/>
            </a:pPr>
            <a:endParaRPr lang="ru-RU" sz="3600" b="1" dirty="0" smtClean="0">
              <a:solidFill>
                <a:srgbClr val="00CC00"/>
              </a:solidFill>
              <a:latin typeface="Comic Sans MS" pitchFamily="66" charset="0"/>
            </a:endParaRPr>
          </a:p>
          <a:p>
            <a:pPr marL="216000" algn="ctr" eaLnBrk="0" hangingPunct="0">
              <a:lnSpc>
                <a:spcPts val="3000"/>
              </a:lnSpc>
              <a:spcBef>
                <a:spcPts val="0"/>
              </a:spcBef>
              <a:defRPr/>
            </a:pPr>
            <a:endParaRPr lang="ru-RU" sz="3600" b="1" dirty="0">
              <a:solidFill>
                <a:srgbClr val="00CC00"/>
              </a:solidFill>
              <a:latin typeface="Comic Sans MS" pitchFamily="66" charset="0"/>
            </a:endParaRPr>
          </a:p>
          <a:p>
            <a:pPr marL="216000" algn="ctr" eaLnBrk="0" hangingPunct="0">
              <a:lnSpc>
                <a:spcPts val="3000"/>
              </a:lnSpc>
              <a:spcBef>
                <a:spcPts val="0"/>
              </a:spcBef>
              <a:defRPr/>
            </a:pPr>
            <a:r>
              <a:rPr lang="ru-RU" sz="3600" b="1" dirty="0" smtClean="0">
                <a:solidFill>
                  <a:srgbClr val="00CC00"/>
                </a:solidFill>
                <a:latin typeface="Comic Sans MS" pitchFamily="66" charset="0"/>
              </a:rPr>
              <a:t>класс</a:t>
            </a:r>
            <a:endParaRPr lang="ru-RU" sz="5400" b="1" i="1" kern="0" dirty="0">
              <a:solidFill>
                <a:srgbClr val="00CC00"/>
              </a:solidFill>
              <a:latin typeface="Monotype Corsiva" pitchFamily="66" charset="0"/>
            </a:endParaRPr>
          </a:p>
        </p:txBody>
      </p:sp>
      <p:pic>
        <p:nvPicPr>
          <p:cNvPr id="6" name="Picture 12" descr="cif2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00438" y="3714750"/>
            <a:ext cx="1214437" cy="10103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Подзаголовок 2"/>
          <p:cNvSpPr txBox="1">
            <a:spLocks/>
          </p:cNvSpPr>
          <p:nvPr/>
        </p:nvSpPr>
        <p:spPr bwMode="auto">
          <a:xfrm>
            <a:off x="357188" y="2500313"/>
            <a:ext cx="8429625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16000" algn="ctr" eaLnBrk="0" hangingPunct="0">
              <a:lnSpc>
                <a:spcPts val="3000"/>
              </a:lnSpc>
              <a:spcBef>
                <a:spcPts val="0"/>
              </a:spcBef>
              <a:defRPr/>
            </a:pPr>
            <a:r>
              <a:rPr lang="ru-RU" sz="3200" b="1" i="1" dirty="0">
                <a:solidFill>
                  <a:srgbClr val="FF0000"/>
                </a:solidFill>
                <a:latin typeface="Cambria" pitchFamily="18" charset="0"/>
              </a:rPr>
              <a:t>Путешествие в страну </a:t>
            </a:r>
            <a:r>
              <a:rPr lang="ru-RU" sz="3200" b="1" i="1" dirty="0" smtClean="0">
                <a:solidFill>
                  <a:srgbClr val="FF0000"/>
                </a:solidFill>
                <a:latin typeface="Cambria" pitchFamily="18" charset="0"/>
              </a:rPr>
              <a:t>«Как устроен наш язык.»</a:t>
            </a:r>
            <a:r>
              <a:rPr lang="ru-RU" sz="5400" b="1" i="1" dirty="0">
                <a:solidFill>
                  <a:srgbClr val="FF0000"/>
                </a:solidFill>
                <a:latin typeface="Cambria" pitchFamily="18" charset="0"/>
              </a:rPr>
              <a:t/>
            </a:r>
            <a:br>
              <a:rPr lang="ru-RU" sz="5400" b="1" i="1" dirty="0">
                <a:solidFill>
                  <a:srgbClr val="FF0000"/>
                </a:solidFill>
                <a:latin typeface="Cambria" pitchFamily="18" charset="0"/>
              </a:rPr>
            </a:br>
            <a:endParaRPr lang="ru-RU" sz="5400" b="1" i="1" kern="0" dirty="0">
              <a:solidFill>
                <a:srgbClr val="00CC00"/>
              </a:solidFill>
              <a:latin typeface="Cambria" pitchFamily="18" charset="0"/>
            </a:endParaRPr>
          </a:p>
        </p:txBody>
      </p:sp>
      <p:sp>
        <p:nvSpPr>
          <p:cNvPr id="8" name="Подзаголовок 2"/>
          <p:cNvSpPr txBox="1">
            <a:spLocks/>
          </p:cNvSpPr>
          <p:nvPr/>
        </p:nvSpPr>
        <p:spPr bwMode="auto">
          <a:xfrm>
            <a:off x="686902" y="4169891"/>
            <a:ext cx="8429625" cy="1714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16000" algn="ctr" eaLnBrk="0" hangingPunct="0">
              <a:lnSpc>
                <a:spcPts val="3000"/>
              </a:lnSpc>
              <a:spcBef>
                <a:spcPts val="0"/>
              </a:spcBef>
              <a:defRPr/>
            </a:pPr>
            <a:endParaRPr lang="ru-RU" sz="1800" b="1" i="1" kern="0" dirty="0">
              <a:solidFill>
                <a:srgbClr val="00CC00"/>
              </a:solidFill>
              <a:latin typeface="Monotype Corsiva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5513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3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5" grpId="0"/>
      <p:bldP spid="7" grpId="0"/>
      <p:bldP spid="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7504" y="1340768"/>
            <a:ext cx="864096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b="1" u="sng" dirty="0"/>
              <a:t>Сегодня мы узнаем</a:t>
            </a:r>
            <a:r>
              <a:rPr lang="ru-RU" sz="4000" b="1" u="sng" dirty="0" smtClean="0"/>
              <a:t>:</a:t>
            </a:r>
          </a:p>
          <a:p>
            <a:endParaRPr lang="ru-RU" sz="4000" dirty="0"/>
          </a:p>
          <a:p>
            <a:r>
              <a:rPr lang="ru-RU" sz="4000" i="1" dirty="0"/>
              <a:t>- К</a:t>
            </a:r>
            <a:r>
              <a:rPr lang="ru-RU" sz="4000" i="1" dirty="0" smtClean="0"/>
              <a:t>ак </a:t>
            </a:r>
            <a:r>
              <a:rPr lang="ru-RU" sz="4000" i="1" dirty="0"/>
              <a:t>называется часть слова, которая изменила и состав </a:t>
            </a:r>
            <a:r>
              <a:rPr lang="ru-RU" sz="4000" i="1" dirty="0" smtClean="0"/>
              <a:t>слова?</a:t>
            </a:r>
            <a:endParaRPr lang="ru-RU" sz="4000" dirty="0"/>
          </a:p>
          <a:p>
            <a:r>
              <a:rPr lang="ru-RU" sz="4000" i="1" dirty="0"/>
              <a:t>- </a:t>
            </a:r>
            <a:r>
              <a:rPr lang="ru-RU" sz="4000" i="1" dirty="0" smtClean="0"/>
              <a:t>Какое  </a:t>
            </a:r>
            <a:r>
              <a:rPr lang="ru-RU" sz="4000" i="1" dirty="0"/>
              <a:t>имеет   </a:t>
            </a:r>
            <a:r>
              <a:rPr lang="ru-RU" sz="4000" i="1" dirty="0" smtClean="0"/>
              <a:t>значение?</a:t>
            </a:r>
            <a:endParaRPr lang="ru-RU" sz="4000" dirty="0"/>
          </a:p>
          <a:p>
            <a:r>
              <a:rPr lang="ru-RU" sz="4000" i="1" dirty="0"/>
              <a:t>- </a:t>
            </a:r>
            <a:r>
              <a:rPr lang="ru-RU" sz="4000" i="1" dirty="0" smtClean="0"/>
              <a:t>Где </a:t>
            </a:r>
            <a:r>
              <a:rPr lang="ru-RU" sz="4000" i="1" dirty="0"/>
              <a:t>стоит?</a:t>
            </a:r>
            <a:endParaRPr lang="ru-RU" sz="4000" dirty="0"/>
          </a:p>
        </p:txBody>
      </p:sp>
    </p:spTree>
    <p:extLst>
      <p:ext uri="{BB962C8B-B14F-4D97-AF65-F5344CB8AC3E}">
        <p14:creationId xmlns:p14="http://schemas.microsoft.com/office/powerpoint/2010/main" val="17529732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extBox 3"/>
          <p:cNvSpPr txBox="1">
            <a:spLocks noChangeArrowheads="1"/>
          </p:cNvSpPr>
          <p:nvPr/>
        </p:nvSpPr>
        <p:spPr bwMode="auto">
          <a:xfrm>
            <a:off x="3714750" y="428625"/>
            <a:ext cx="1668463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MS Gothic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MS Gothic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MS Gothic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MS Gothic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MS Gothic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MS Gothic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MS Gothic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MS Gothic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MS Gothic" charset="-128"/>
              </a:defRPr>
            </a:lvl9pPr>
          </a:lstStyle>
          <a:p>
            <a:pPr eaLnBrk="1" hangingPunct="1"/>
            <a:r>
              <a:rPr lang="ru-RU" sz="4000" i="1">
                <a:latin typeface="Bookman Old Style" pitchFamily="18" charset="0"/>
              </a:rPr>
              <a:t>-слон-</a:t>
            </a:r>
          </a:p>
        </p:txBody>
      </p:sp>
      <p:sp>
        <p:nvSpPr>
          <p:cNvPr id="5" name="Дуга 4"/>
          <p:cNvSpPr/>
          <p:nvPr/>
        </p:nvSpPr>
        <p:spPr>
          <a:xfrm rot="18082857">
            <a:off x="3660775" y="63501"/>
            <a:ext cx="1893887" cy="2106612"/>
          </a:xfrm>
          <a:prstGeom prst="arc">
            <a:avLst>
              <a:gd name="adj1" fmla="val 16027791"/>
              <a:gd name="adj2" fmla="val 1834365"/>
            </a:avLst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2" name="Прямоугольник 11"/>
          <p:cNvSpPr/>
          <p:nvPr/>
        </p:nvSpPr>
        <p:spPr>
          <a:xfrm>
            <a:off x="2714625" y="2000250"/>
            <a:ext cx="571500" cy="500063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4581" name="TextBox 32"/>
          <p:cNvSpPr txBox="1">
            <a:spLocks noChangeArrowheads="1"/>
          </p:cNvSpPr>
          <p:nvPr/>
        </p:nvSpPr>
        <p:spPr bwMode="auto">
          <a:xfrm>
            <a:off x="3357563" y="2000250"/>
            <a:ext cx="322262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MS Gothic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MS Gothic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MS Gothic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MS Gothic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MS Gothic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MS Gothic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MS Gothic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MS Gothic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MS Gothic" charset="-128"/>
              </a:defRPr>
            </a:lvl9pPr>
          </a:lstStyle>
          <a:p>
            <a:pPr eaLnBrk="1" hangingPunct="1"/>
            <a:r>
              <a:rPr lang="ru-RU" sz="3600" i="1">
                <a:latin typeface="Bookman Old Style" pitchFamily="18" charset="0"/>
              </a:rPr>
              <a:t>,</a:t>
            </a:r>
          </a:p>
        </p:txBody>
      </p:sp>
      <p:sp>
        <p:nvSpPr>
          <p:cNvPr id="24582" name="TextBox 33"/>
          <p:cNvSpPr txBox="1">
            <a:spLocks noChangeArrowheads="1"/>
          </p:cNvSpPr>
          <p:nvPr/>
        </p:nvSpPr>
        <p:spPr bwMode="auto">
          <a:xfrm>
            <a:off x="6000750" y="1928813"/>
            <a:ext cx="1249363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MS Gothic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MS Gothic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MS Gothic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MS Gothic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MS Gothic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MS Gothic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MS Gothic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MS Gothic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MS Gothic" charset="-128"/>
              </a:defRPr>
            </a:lvl9pPr>
          </a:lstStyle>
          <a:p>
            <a:pPr eaLnBrk="1" hangingPunct="1"/>
            <a:r>
              <a:rPr lang="ru-RU" sz="3600" i="1">
                <a:latin typeface="Bookman Old Style" pitchFamily="18" charset="0"/>
              </a:rPr>
              <a:t>ёнок</a:t>
            </a:r>
          </a:p>
        </p:txBody>
      </p:sp>
      <p:sp>
        <p:nvSpPr>
          <p:cNvPr id="24583" name="TextBox 38"/>
          <p:cNvSpPr txBox="1">
            <a:spLocks noChangeArrowheads="1"/>
          </p:cNvSpPr>
          <p:nvPr/>
        </p:nvSpPr>
        <p:spPr bwMode="auto">
          <a:xfrm>
            <a:off x="6500813" y="3500438"/>
            <a:ext cx="722312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MS Gothic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MS Gothic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MS Gothic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MS Gothic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MS Gothic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MS Gothic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MS Gothic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MS Gothic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MS Gothic" charset="-128"/>
              </a:defRPr>
            </a:lvl9pPr>
          </a:lstStyle>
          <a:p>
            <a:pPr eaLnBrk="1" hangingPunct="1"/>
            <a:r>
              <a:rPr lang="ru-RU" sz="3600" i="1">
                <a:latin typeface="Bookman Old Style" pitchFamily="18" charset="0"/>
              </a:rPr>
              <a:t>их</a:t>
            </a:r>
          </a:p>
        </p:txBody>
      </p:sp>
      <p:sp>
        <p:nvSpPr>
          <p:cNvPr id="24584" name="TextBox 40"/>
          <p:cNvSpPr txBox="1">
            <a:spLocks noChangeArrowheads="1"/>
          </p:cNvSpPr>
          <p:nvPr/>
        </p:nvSpPr>
        <p:spPr bwMode="auto">
          <a:xfrm>
            <a:off x="4286250" y="5429250"/>
            <a:ext cx="677863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MS Gothic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MS Gothic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MS Gothic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MS Gothic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MS Gothic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MS Gothic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MS Gothic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MS Gothic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MS Gothic" charset="-128"/>
              </a:defRPr>
            </a:lvl9pPr>
          </a:lstStyle>
          <a:p>
            <a:pPr eaLnBrk="1" hangingPunct="1"/>
            <a:r>
              <a:rPr lang="ru-RU" sz="3600" i="1">
                <a:latin typeface="Bookman Old Style" pitchFamily="18" charset="0"/>
              </a:rPr>
              <a:t>ов</a:t>
            </a:r>
          </a:p>
        </p:txBody>
      </p:sp>
      <p:sp>
        <p:nvSpPr>
          <p:cNvPr id="24585" name="TextBox 41"/>
          <p:cNvSpPr txBox="1">
            <a:spLocks noChangeArrowheads="1"/>
          </p:cNvSpPr>
          <p:nvPr/>
        </p:nvSpPr>
        <p:spPr bwMode="auto">
          <a:xfrm>
            <a:off x="5000625" y="5429250"/>
            <a:ext cx="836613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MS Gothic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MS Gothic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MS Gothic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MS Gothic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MS Gothic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MS Gothic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MS Gothic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MS Gothic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MS Gothic" charset="-128"/>
              </a:defRPr>
            </a:lvl9pPr>
          </a:lstStyle>
          <a:p>
            <a:pPr eaLnBrk="1" hangingPunct="1"/>
            <a:r>
              <a:rPr lang="ru-RU" sz="3600" i="1">
                <a:latin typeface="Bookman Old Style" pitchFamily="18" charset="0"/>
              </a:rPr>
              <a:t>ый</a:t>
            </a:r>
          </a:p>
        </p:txBody>
      </p:sp>
      <p:pic>
        <p:nvPicPr>
          <p:cNvPr id="24586" name="Picture 3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00750" y="1500188"/>
            <a:ext cx="1285875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587" name="Picture 3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14813" y="5214938"/>
            <a:ext cx="785812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588" name="Picture 3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86500" y="3214688"/>
            <a:ext cx="1090613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0" name="Прямоугольник 49"/>
          <p:cNvSpPr/>
          <p:nvPr/>
        </p:nvSpPr>
        <p:spPr>
          <a:xfrm>
            <a:off x="5072063" y="5500688"/>
            <a:ext cx="785812" cy="500062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4590" name="Прямоугольник 50"/>
          <p:cNvSpPr>
            <a:spLocks noChangeArrowheads="1"/>
          </p:cNvSpPr>
          <p:nvPr/>
        </p:nvSpPr>
        <p:spPr bwMode="auto">
          <a:xfrm>
            <a:off x="7929563" y="1928813"/>
            <a:ext cx="322262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ru-RU" sz="3600" i="1">
                <a:latin typeface="Bookman Old Style" pitchFamily="18" charset="0"/>
              </a:rPr>
              <a:t>,</a:t>
            </a:r>
          </a:p>
        </p:txBody>
      </p:sp>
      <p:sp>
        <p:nvSpPr>
          <p:cNvPr id="24591" name="Прямоугольник 53"/>
          <p:cNvSpPr>
            <a:spLocks noChangeArrowheads="1"/>
          </p:cNvSpPr>
          <p:nvPr/>
        </p:nvSpPr>
        <p:spPr bwMode="auto">
          <a:xfrm>
            <a:off x="7929563" y="3500438"/>
            <a:ext cx="322262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ru-RU" sz="3600" i="1">
                <a:latin typeface="Bookman Old Style" pitchFamily="18" charset="0"/>
              </a:rPr>
              <a:t>,</a:t>
            </a:r>
          </a:p>
        </p:txBody>
      </p:sp>
      <p:sp>
        <p:nvSpPr>
          <p:cNvPr id="24592" name="Прямоугольник 54"/>
          <p:cNvSpPr>
            <a:spLocks noChangeArrowheads="1"/>
          </p:cNvSpPr>
          <p:nvPr/>
        </p:nvSpPr>
        <p:spPr bwMode="auto">
          <a:xfrm>
            <a:off x="5929313" y="5500688"/>
            <a:ext cx="322262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ru-RU" sz="3600" i="1">
                <a:latin typeface="Bookman Old Style" pitchFamily="18" charset="0"/>
              </a:rPr>
              <a:t>.</a:t>
            </a:r>
          </a:p>
        </p:txBody>
      </p:sp>
      <p:sp>
        <p:nvSpPr>
          <p:cNvPr id="69" name="Прямоугольник 68"/>
          <p:cNvSpPr/>
          <p:nvPr/>
        </p:nvSpPr>
        <p:spPr>
          <a:xfrm>
            <a:off x="7358063" y="3571875"/>
            <a:ext cx="571500" cy="500063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52" name="Прямоугольник 51"/>
          <p:cNvSpPr/>
          <p:nvPr/>
        </p:nvSpPr>
        <p:spPr>
          <a:xfrm>
            <a:off x="7286625" y="1928813"/>
            <a:ext cx="571500" cy="500062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4595" name="TextBox 55"/>
          <p:cNvSpPr txBox="1">
            <a:spLocks noChangeArrowheads="1"/>
          </p:cNvSpPr>
          <p:nvPr/>
        </p:nvSpPr>
        <p:spPr bwMode="auto">
          <a:xfrm>
            <a:off x="7429500" y="3500438"/>
            <a:ext cx="471488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MS Gothic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MS Gothic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MS Gothic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MS Gothic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MS Gothic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MS Gothic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MS Gothic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MS Gothic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MS Gothic" charset="-128"/>
              </a:defRPr>
            </a:lvl9pPr>
          </a:lstStyle>
          <a:p>
            <a:pPr eaLnBrk="1" hangingPunct="1"/>
            <a:r>
              <a:rPr lang="ru-RU" sz="3600" i="1">
                <a:latin typeface="Bookman Old Style" pitchFamily="18" charset="0"/>
              </a:rPr>
              <a:t>а</a:t>
            </a:r>
          </a:p>
        </p:txBody>
      </p:sp>
      <p:pic>
        <p:nvPicPr>
          <p:cNvPr id="24596" name="Рисунок 23" descr="tani45.jpg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00563" y="1071563"/>
            <a:ext cx="1519237" cy="160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597" name="Рисунок 24" descr="34m5.gif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2938" y="1143000"/>
            <a:ext cx="1847850" cy="1516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598" name="Рисунок 25" descr="СЛОН.JPG"/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375" b="28125"/>
          <a:stretch>
            <a:fillRect/>
          </a:stretch>
        </p:blipFill>
        <p:spPr bwMode="auto">
          <a:xfrm>
            <a:off x="2214563" y="4857750"/>
            <a:ext cx="1852612" cy="1643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599" name="Рисунок 26" descr="11008.BMP"/>
          <p:cNvPicPr>
            <a:picLocks noChangeAspect="1"/>
          </p:cNvPicPr>
          <p:nvPr/>
        </p:nvPicPr>
        <p:blipFill>
          <a:blip r:embed="rId6" cstate="print">
            <a:clrChange>
              <a:clrFrom>
                <a:srgbClr val="CCCCCC"/>
              </a:clrFrom>
              <a:clrTo>
                <a:srgbClr val="CCCCCC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4375" y="3286125"/>
            <a:ext cx="1008063" cy="1123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4600" name="TextBox 27"/>
          <p:cNvSpPr txBox="1">
            <a:spLocks noChangeArrowheads="1"/>
          </p:cNvSpPr>
          <p:nvPr/>
        </p:nvSpPr>
        <p:spPr bwMode="auto">
          <a:xfrm>
            <a:off x="1857375" y="3571875"/>
            <a:ext cx="7493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MS Gothic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MS Gothic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MS Gothic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MS Gothic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MS Gothic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MS Gothic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MS Gothic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MS Gothic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MS Gothic" charset="-128"/>
              </a:defRPr>
            </a:lvl9pPr>
          </a:lstStyle>
          <a:p>
            <a:pPr eaLnBrk="1" hangingPunct="1"/>
            <a:r>
              <a:rPr lang="ru-RU" sz="3600" i="1">
                <a:latin typeface="Bookman Old Style" pitchFamily="18" charset="0"/>
              </a:rPr>
              <a:t>ик</a:t>
            </a:r>
          </a:p>
        </p:txBody>
      </p:sp>
      <p:sp>
        <p:nvSpPr>
          <p:cNvPr id="29" name="Прямоугольник 28"/>
          <p:cNvSpPr/>
          <p:nvPr/>
        </p:nvSpPr>
        <p:spPr>
          <a:xfrm>
            <a:off x="2714625" y="3643313"/>
            <a:ext cx="571500" cy="500062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4602" name="TextBox 29"/>
          <p:cNvSpPr txBox="1">
            <a:spLocks noChangeArrowheads="1"/>
          </p:cNvSpPr>
          <p:nvPr/>
        </p:nvSpPr>
        <p:spPr bwMode="auto">
          <a:xfrm>
            <a:off x="3357563" y="3643313"/>
            <a:ext cx="322262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MS Gothic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MS Gothic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MS Gothic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MS Gothic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MS Gothic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MS Gothic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MS Gothic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MS Gothic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MS Gothic" charset="-128"/>
              </a:defRPr>
            </a:lvl9pPr>
          </a:lstStyle>
          <a:p>
            <a:pPr eaLnBrk="1" hangingPunct="1"/>
            <a:r>
              <a:rPr lang="ru-RU" sz="3600" i="1">
                <a:latin typeface="Bookman Old Style" pitchFamily="18" charset="0"/>
              </a:rPr>
              <a:t>,</a:t>
            </a:r>
          </a:p>
        </p:txBody>
      </p:sp>
      <p:pic>
        <p:nvPicPr>
          <p:cNvPr id="24603" name="Рисунок 30" descr="1208965020_afrwl091.jpg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43375" y="3071813"/>
            <a:ext cx="2273300" cy="151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604" name="Picture 3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43063" y="3286125"/>
            <a:ext cx="1090612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605" name="Picture 7" descr="D:\Мои док_На_D\ирина николаевна\материалы для оформления слайдов\Анимация\Точки и стрелки\step_fwd.gif">
            <a:hlinkClick r:id="rId8" action="ppaction://hlinksldjump"/>
          </p:cNvPr>
          <p:cNvPicPr>
            <a:picLocks noChangeAspect="1" noChangeArrowheads="1" noCrop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86750" y="6357938"/>
            <a:ext cx="647700" cy="314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52939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386</TotalTime>
  <Words>568</Words>
  <Application>Microsoft Office PowerPoint</Application>
  <PresentationFormat>Экран (4:3)</PresentationFormat>
  <Paragraphs>188</Paragraphs>
  <Slides>26</Slides>
  <Notes>2</Notes>
  <HiddenSlides>0</HiddenSlides>
  <MMClips>3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26</vt:i4>
      </vt:variant>
    </vt:vector>
  </HeadingPairs>
  <TitlesOfParts>
    <vt:vector size="27" baseType="lpstr">
      <vt:lpstr>Тема Office</vt:lpstr>
      <vt:lpstr>Презентация PowerPoint</vt:lpstr>
      <vt:lpstr>Мое настроение сейчас</vt:lpstr>
      <vt:lpstr>Презентация PowerPoint</vt:lpstr>
      <vt:lpstr> </vt:lpstr>
      <vt:lpstr> </vt:lpstr>
      <vt:lpstr>Презентация PowerPoint</vt:lpstr>
      <vt:lpstr>Тема урока</vt:lpstr>
      <vt:lpstr>Презентация PowerPoint</vt:lpstr>
      <vt:lpstr>Презентация PowerPoint</vt:lpstr>
      <vt:lpstr>Презентация PowerPoint</vt:lpstr>
      <vt:lpstr>Презентация PowerPoint</vt:lpstr>
      <vt:lpstr>АЛГОРИТМ </vt:lpstr>
      <vt:lpstr>  1 группа Задание.  Образуйте слова с помощью суффиксов          -тель-, -ник-, - ист- строи _____ плот ______ арт _______ учи ______ двор ______ машин ____ Подумайте, какое значение имеют эти суффиксы</vt:lpstr>
      <vt:lpstr>               Проверка 1 группа  Задание.  Образуйте слова с помощью суффиксов:    -тель-, -ник-, - ист-</vt:lpstr>
      <vt:lpstr>Презентация PowerPoint</vt:lpstr>
      <vt:lpstr>3 группа   Задание. Образуйте слова с помощью суффиксов              - ан-,      -ян-,    -анин-, -янин-. </vt:lpstr>
      <vt:lpstr>Презентация PowerPoint</vt:lpstr>
      <vt:lpstr>Образуйте новые слова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Мое настроение сейчас</vt:lpstr>
      <vt:lpstr>Презентация PowerPoint</vt:lpstr>
    </vt:vector>
  </TitlesOfParts>
  <Company>Home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User</cp:lastModifiedBy>
  <cp:revision>33</cp:revision>
  <dcterms:created xsi:type="dcterms:W3CDTF">2012-11-12T20:42:35Z</dcterms:created>
  <dcterms:modified xsi:type="dcterms:W3CDTF">2013-01-29T22:58:01Z</dcterms:modified>
</cp:coreProperties>
</file>