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CC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8B6D-1663-428A-BF0B-94507D406493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F512A-0B36-4BB4-ACE1-3F6F4B627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9%D0%B3%D1%83%D1%80%D1%8B" TargetMode="External"/><Relationship Id="rId13" Type="http://schemas.openxmlformats.org/officeDocument/2006/relationships/hyperlink" Target="http://ru.wikipedia.org/wiki/%D0%9D%D0%B5%D0%BC%D1%86%D1%8B" TargetMode="External"/><Relationship Id="rId3" Type="http://schemas.openxmlformats.org/officeDocument/2006/relationships/hyperlink" Target="http://ru.wikipedia.org/wiki/%D0%90%D1%80%D0%BC%D1%8F%D0%BD%D0%B5" TargetMode="External"/><Relationship Id="rId7" Type="http://schemas.openxmlformats.org/officeDocument/2006/relationships/hyperlink" Target="http://ru.wikipedia.org/wiki/%D0%A2%D0%B0%D0%B4%D0%B6%D0%B8%D0%BA%D0%B8" TargetMode="External"/><Relationship Id="rId12" Type="http://schemas.openxmlformats.org/officeDocument/2006/relationships/hyperlink" Target="http://ru.wikipedia.org/wiki/%D0%A4%D0%BB%D0%B0%D0%BC%D0%B0%D0%BD%D0%B4%D1%86%D1%8B" TargetMode="External"/><Relationship Id="rId17" Type="http://schemas.openxmlformats.org/officeDocument/2006/relationships/hyperlink" Target="http://ru.wikipedia.org/wiki/%D0%A0%D1%83%D0%BC%D1%8B%D0%BD%D1%8B" TargetMode="External"/><Relationship Id="rId2" Type="http://schemas.openxmlformats.org/officeDocument/2006/relationships/hyperlink" Target="http://ru.wikipedia.org/wiki/%D0%90%D1%80%D0%B0%D0%B1%D1%8B" TargetMode="External"/><Relationship Id="rId16" Type="http://schemas.openxmlformats.org/officeDocument/2006/relationships/hyperlink" Target="http://ru.wikipedia.org/wiki/%D0%90%D1%88%D0%BA%D0%B5%D0%BD%D0%B0%D0%B7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1%8B%D0%BC%D1%81%D0%BA%D0%B8%D0%B5_%D1%82%D0%B0%D1%82%D0%B0%D1%80%D1%8B" TargetMode="External"/><Relationship Id="rId11" Type="http://schemas.openxmlformats.org/officeDocument/2006/relationships/hyperlink" Target="http://ru.wikipedia.org/wiki/%D0%A2%D0%B8%D0%BB%D1%8C_%D0%A3%D0%BB%D0%B5%D0%BD%D1%88%D0%BF%D0%B8%D0%B3%D0%B5%D0%BB%D1%8C" TargetMode="External"/><Relationship Id="rId5" Type="http://schemas.openxmlformats.org/officeDocument/2006/relationships/hyperlink" Target="http://ru.wikipedia.org/wiki/%D0%9A%D0%B0%D1%80%D0%B0%D0%BA%D0%B0%D0%BB%D0%BF%D0%B0%D0%BA%D0%B8" TargetMode="External"/><Relationship Id="rId15" Type="http://schemas.openxmlformats.org/officeDocument/2006/relationships/hyperlink" Target="http://ru.wikipedia.org/wiki/%D0%9E%D1%81%D1%82%D1%80%D0%BE%D0%BF%D0%BE%D0%BB%D0%B5%D1%80,_%D0%93%D0%B5%D1%80%D1%88" TargetMode="External"/><Relationship Id="rId10" Type="http://schemas.openxmlformats.org/officeDocument/2006/relationships/hyperlink" Target="http://ru.wikipedia.org/wiki/%D0%A2%D1%83%D1%80%D0%BA%D0%BC%D0%B5%D0%BD%D1%8B" TargetMode="External"/><Relationship Id="rId4" Type="http://schemas.openxmlformats.org/officeDocument/2006/relationships/hyperlink" Target="http://ru.wikipedia.org/wiki/%D0%9A%D0%B0%D0%B7%D0%B0%D1%85%D0%B8" TargetMode="External"/><Relationship Id="rId9" Type="http://schemas.openxmlformats.org/officeDocument/2006/relationships/hyperlink" Target="http://ru.wikipedia.org/wiki/%D0%9A%D0%B5%D0%BC%D0%B8%D0%BD%D0%B5" TargetMode="External"/><Relationship Id="rId14" Type="http://schemas.openxmlformats.org/officeDocument/2006/relationships/hyperlink" Target="http://ru.wikipedia.org/wiki/%D0%AE%D0%B6%D0%BD%D1%8B%D0%B5_%D1%81%D0%BB%D0%B0%D0%B2%D1%8F%D0%BD%D0%B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643050"/>
            <a:ext cx="4672018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литературы по теме: «Сказочный герой Алдар-Косе»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7" name="Picture 2" descr="D:\МАМА\Алдар Косе\Rozhdenie_Ald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343725" cy="45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9" y="407194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учитель русского языка и литературы: </a:t>
            </a:r>
            <a:r>
              <a:rPr lang="ru-RU" dirty="0" err="1" smtClean="0"/>
              <a:t>Ескалиева</a:t>
            </a:r>
            <a:r>
              <a:rPr lang="ru-RU" dirty="0" smtClean="0"/>
              <a:t> Венера </a:t>
            </a:r>
            <a:r>
              <a:rPr lang="ru-RU" dirty="0" err="1" smtClean="0"/>
              <a:t>Кабиевна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1500174"/>
            <a:ext cx="563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 !  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АМА\Алдар Косе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0960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Аналогичные персонажи у других народов: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Джоха</a:t>
            </a:r>
            <a:r>
              <a:rPr lang="ru-RU" dirty="0" smtClean="0"/>
              <a:t> — у </a:t>
            </a:r>
            <a:r>
              <a:rPr lang="ru-RU" u="sng" dirty="0" smtClean="0">
                <a:solidFill>
                  <a:srgbClr val="FF0000"/>
                </a:solidFill>
                <a:hlinkClick r:id="rId2" tooltip="Арабы"/>
              </a:rPr>
              <a:t>арабов</a:t>
            </a:r>
            <a:r>
              <a:rPr lang="ru-RU" dirty="0" smtClean="0"/>
              <a:t>, </a:t>
            </a:r>
            <a:r>
              <a:rPr lang="ru-RU" i="1" dirty="0" err="1" smtClean="0">
                <a:solidFill>
                  <a:srgbClr val="FF0000"/>
                </a:solidFill>
              </a:rPr>
              <a:t>Пулу-Пуги</a:t>
            </a:r>
            <a:r>
              <a:rPr lang="ru-RU" dirty="0" smtClean="0"/>
              <a:t> — у </a:t>
            </a:r>
            <a:r>
              <a:rPr lang="ru-RU" u="sng" dirty="0" smtClean="0">
                <a:hlinkClick r:id="rId3" tooltip="Армяне"/>
              </a:rPr>
              <a:t>армян</a:t>
            </a:r>
            <a:r>
              <a:rPr lang="ru-RU" dirty="0" smtClean="0"/>
              <a:t>, </a:t>
            </a:r>
            <a:r>
              <a:rPr lang="ru-RU" i="1" dirty="0" smtClean="0">
                <a:solidFill>
                  <a:srgbClr val="FF0000"/>
                </a:solidFill>
              </a:rPr>
              <a:t>Ходжа Насреддин</a:t>
            </a:r>
            <a:r>
              <a:rPr lang="ru-RU" dirty="0" smtClean="0"/>
              <a:t> — у некоторых восточных народов, в том числе и у </a:t>
            </a:r>
            <a:r>
              <a:rPr lang="ru-RU" u="sng" dirty="0" smtClean="0">
                <a:hlinkClick r:id="rId4" tooltip="Казахи"/>
              </a:rPr>
              <a:t>казахов</a:t>
            </a:r>
            <a:r>
              <a:rPr lang="ru-RU" dirty="0" smtClean="0"/>
              <a:t> (</a:t>
            </a:r>
            <a:r>
              <a:rPr lang="ru-RU" dirty="0" smtClean="0">
                <a:solidFill>
                  <a:srgbClr val="FF0000"/>
                </a:solidFill>
              </a:rPr>
              <a:t>наряду с самим </a:t>
            </a:r>
            <a:r>
              <a:rPr lang="ru-RU" dirty="0" err="1" smtClean="0">
                <a:solidFill>
                  <a:srgbClr val="FF0000"/>
                </a:solidFill>
              </a:rPr>
              <a:t>Алдаром-Косе</a:t>
            </a:r>
            <a:r>
              <a:rPr lang="ru-RU" dirty="0" smtClean="0">
                <a:solidFill>
                  <a:srgbClr val="FF0000"/>
                </a:solidFill>
              </a:rPr>
              <a:t>), </a:t>
            </a:r>
            <a:r>
              <a:rPr lang="ru-RU" i="1" dirty="0" err="1" smtClean="0">
                <a:solidFill>
                  <a:srgbClr val="FF0000"/>
                </a:solidFill>
              </a:rPr>
              <a:t>Омирбек</a:t>
            </a:r>
            <a:r>
              <a:rPr lang="ru-RU" dirty="0" smtClean="0"/>
              <a:t> — у </a:t>
            </a:r>
            <a:r>
              <a:rPr lang="ru-RU" u="sng" dirty="0" smtClean="0">
                <a:hlinkClick r:id="rId5" tooltip="Каракалпаки"/>
              </a:rPr>
              <a:t>каракалпаков</a:t>
            </a:r>
            <a:r>
              <a:rPr lang="ru-RU" dirty="0" smtClean="0"/>
              <a:t>, также встречается в эпосе казахов (особенно южных) ввиду родства языков и культур, </a:t>
            </a:r>
            <a:r>
              <a:rPr lang="ru-RU" i="1" dirty="0" err="1" smtClean="0">
                <a:solidFill>
                  <a:srgbClr val="FF0000"/>
                </a:solidFill>
              </a:rPr>
              <a:t>Ахмет-акай</a:t>
            </a:r>
            <a:r>
              <a:rPr lang="ru-RU" dirty="0" smtClean="0"/>
              <a:t> — у </a:t>
            </a:r>
            <a:r>
              <a:rPr lang="ru-RU" u="sng" dirty="0" smtClean="0">
                <a:hlinkClick r:id="rId6" tooltip="Крымские татары"/>
              </a:rPr>
              <a:t>крымских татар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i="1" dirty="0" err="1" smtClean="0">
                <a:solidFill>
                  <a:srgbClr val="FF0000"/>
                </a:solidFill>
              </a:rPr>
              <a:t>Мушфике</a:t>
            </a:r>
            <a:r>
              <a:rPr lang="ru-RU" dirty="0" smtClean="0"/>
              <a:t> — </a:t>
            </a:r>
            <a:r>
              <a:rPr lang="ru-RU" dirty="0" err="1" smtClean="0"/>
              <a:t>у</a:t>
            </a:r>
            <a:r>
              <a:rPr lang="ru-RU" u="sng" dirty="0" err="1" smtClean="0">
                <a:hlinkClick r:id="rId7" tooltip="Таджики"/>
              </a:rPr>
              <a:t>таджиков</a:t>
            </a:r>
            <a:r>
              <a:rPr lang="ru-RU" dirty="0" smtClean="0"/>
              <a:t>, </a:t>
            </a:r>
            <a:r>
              <a:rPr lang="ru-RU" i="1" dirty="0" err="1" smtClean="0">
                <a:solidFill>
                  <a:srgbClr val="FF0000"/>
                </a:solidFill>
              </a:rPr>
              <a:t>Саляй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Чаккан</a:t>
            </a:r>
            <a:r>
              <a:rPr lang="ru-RU" dirty="0" smtClean="0">
                <a:solidFill>
                  <a:srgbClr val="FF0000"/>
                </a:solidFill>
              </a:rPr>
              <a:t> и </a:t>
            </a:r>
            <a:r>
              <a:rPr lang="ru-RU" i="1" dirty="0" err="1" smtClean="0">
                <a:solidFill>
                  <a:srgbClr val="FF0000"/>
                </a:solidFill>
              </a:rPr>
              <a:t>Молла</a:t>
            </a:r>
            <a:r>
              <a:rPr lang="ru-RU" i="1" dirty="0" smtClean="0">
                <a:solidFill>
                  <a:srgbClr val="FF0000"/>
                </a:solidFill>
              </a:rPr>
              <a:t> Зайдин</a:t>
            </a:r>
            <a:r>
              <a:rPr lang="ru-RU" dirty="0" smtClean="0"/>
              <a:t> — у </a:t>
            </a:r>
            <a:r>
              <a:rPr lang="ru-RU" u="sng" dirty="0" smtClean="0">
                <a:hlinkClick r:id="rId8" tooltip="Уйгуры"/>
              </a:rPr>
              <a:t>уйгуров</a:t>
            </a:r>
            <a:r>
              <a:rPr lang="ru-RU" dirty="0" smtClean="0"/>
              <a:t>,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i="1" u="sng" dirty="0" err="1" smtClean="0">
                <a:solidFill>
                  <a:srgbClr val="FF0000"/>
                </a:solidFill>
                <a:hlinkClick r:id="rId9" tooltip="Кемине"/>
              </a:rPr>
              <a:t>Кемине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— у </a:t>
            </a:r>
            <a:r>
              <a:rPr lang="ru-RU" u="sng" dirty="0" smtClean="0">
                <a:hlinkClick r:id="rId10" tooltip="Туркмены"/>
              </a:rPr>
              <a:t>туркмен</a:t>
            </a:r>
            <a:r>
              <a:rPr lang="ru-RU" dirty="0" smtClean="0"/>
              <a:t>, </a:t>
            </a:r>
            <a:r>
              <a:rPr lang="ru-RU" i="1" u="sng" dirty="0" smtClean="0">
                <a:solidFill>
                  <a:srgbClr val="FF0000"/>
                </a:solidFill>
                <a:hlinkClick r:id="rId11" tooltip="Тиль Уленшпигель"/>
              </a:rPr>
              <a:t>Тиль Уленшпигель</a:t>
            </a:r>
            <a:r>
              <a:rPr lang="ru-RU" dirty="0" smtClean="0"/>
              <a:t> — у </a:t>
            </a:r>
            <a:r>
              <a:rPr lang="ru-RU" u="sng" dirty="0" smtClean="0">
                <a:hlinkClick r:id="rId12" tooltip="Фламандцы"/>
              </a:rPr>
              <a:t>фламандцев</a:t>
            </a:r>
            <a:r>
              <a:rPr lang="ru-RU" dirty="0" smtClean="0"/>
              <a:t> и </a:t>
            </a:r>
            <a:r>
              <a:rPr lang="ru-RU" u="sng" dirty="0" smtClean="0">
                <a:hlinkClick r:id="rId13" tooltip="Немцы"/>
              </a:rPr>
              <a:t>немцев</a:t>
            </a:r>
            <a:r>
              <a:rPr lang="ru-RU" dirty="0" smtClean="0"/>
              <a:t>, </a:t>
            </a:r>
            <a:r>
              <a:rPr lang="ru-RU" i="1" dirty="0" smtClean="0"/>
              <a:t>Хитрый Пётр</a:t>
            </a:r>
            <a:r>
              <a:rPr lang="ru-RU" dirty="0" smtClean="0"/>
              <a:t> — у </a:t>
            </a:r>
            <a:r>
              <a:rPr lang="ru-RU" u="sng" dirty="0" smtClean="0">
                <a:hlinkClick r:id="rId14" tooltip="Южные славяне"/>
              </a:rPr>
              <a:t>южных славян</a:t>
            </a:r>
            <a:r>
              <a:rPr lang="ru-RU" dirty="0" smtClean="0"/>
              <a:t>, </a:t>
            </a:r>
            <a:r>
              <a:rPr lang="ru-RU" i="1" u="sng" dirty="0" smtClean="0">
                <a:solidFill>
                  <a:srgbClr val="FF0000"/>
                </a:solidFill>
                <a:hlinkClick r:id="rId15" tooltip="Острополер, Герш"/>
              </a:rPr>
              <a:t>Гершеле Острополе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i="1" dirty="0" err="1" smtClean="0">
                <a:solidFill>
                  <a:srgbClr val="FF0000"/>
                </a:solidFill>
              </a:rPr>
              <a:t>Хершеле</a:t>
            </a:r>
            <a:r>
              <a:rPr lang="ru-RU" i="1" dirty="0" smtClean="0">
                <a:solidFill>
                  <a:srgbClr val="FF0000"/>
                </a:solidFill>
              </a:rPr>
              <a:t> из Острополя</a:t>
            </a:r>
            <a:r>
              <a:rPr lang="ru-RU" dirty="0" smtClean="0">
                <a:solidFill>
                  <a:srgbClr val="FF0000"/>
                </a:solidFill>
              </a:rPr>
              <a:t>) </a:t>
            </a:r>
            <a:r>
              <a:rPr lang="ru-RU" dirty="0" smtClean="0"/>
              <a:t>— у </a:t>
            </a:r>
            <a:r>
              <a:rPr lang="ru-RU" u="sng" dirty="0" err="1" smtClean="0">
                <a:hlinkClick r:id="rId16" tooltip="Ашкеназы"/>
              </a:rPr>
              <a:t>евреев-ашкеназов</a:t>
            </a:r>
            <a:r>
              <a:rPr lang="ru-RU" dirty="0" smtClean="0"/>
              <a:t>, </a:t>
            </a:r>
            <a:r>
              <a:rPr lang="ru-RU" i="1" dirty="0" err="1" smtClean="0">
                <a:solidFill>
                  <a:srgbClr val="FF0000"/>
                </a:solidFill>
              </a:rPr>
              <a:t>Пэкалэ</a:t>
            </a:r>
            <a:r>
              <a:rPr lang="ru-RU" dirty="0" smtClean="0"/>
              <a:t> —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u="sng" dirty="0" smtClean="0">
                <a:hlinkClick r:id="rId17" tooltip="Румыны"/>
              </a:rPr>
              <a:t>румын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МАМА\Алдар Косе\2a8dd830fe08931a82cfb59c40472a3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180355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5857892"/>
            <a:ext cx="299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Алдар-Косе и чудесная шуба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АМА\Алдар Косе\26732ea97cea62845ec1511c415109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143800" cy="51974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6143644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Алдар-Косе и бай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АМА\Алдар Косе\51b228e077b1cf3e891abc5293eb0b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71480"/>
            <a:ext cx="5143536" cy="55546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6357958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Алдар-Косе и черти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АМА\Алдар Косе\3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65935" cy="51260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6000768"/>
            <a:ext cx="207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Алдара-Косе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МАМА\Алдар Косе\944957d53e717bdf629a517379e1d44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71504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D:\МАМА\Алдар Косе\Rozhdenie_Ald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00306"/>
            <a:ext cx="2054220" cy="250033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571868" y="785794"/>
            <a:ext cx="235745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99FF66"/>
                  </a:solidFill>
                </a:ln>
                <a:solidFill>
                  <a:srgbClr val="FF0000"/>
                </a:solidFill>
              </a:rPr>
              <a:t>Приветливый</a:t>
            </a:r>
            <a:endParaRPr lang="ru-RU" dirty="0">
              <a:ln>
                <a:solidFill>
                  <a:srgbClr val="99FF6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00826" y="2357430"/>
            <a:ext cx="221457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Добрый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58" y="2143116"/>
            <a:ext cx="250033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Смышленный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5286388"/>
            <a:ext cx="235745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Смелый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72198" y="5214950"/>
            <a:ext cx="250033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Скромный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6" idx="4"/>
          </p:cNvCxnSpPr>
          <p:nvPr/>
        </p:nvCxnSpPr>
        <p:spPr>
          <a:xfrm rot="5400000">
            <a:off x="4404118" y="2010953"/>
            <a:ext cx="65723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 rot="10800000" flipV="1">
            <a:off x="5929322" y="2814630"/>
            <a:ext cx="571504" cy="328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5"/>
          </p:cNvCxnSpPr>
          <p:nvPr/>
        </p:nvCxnSpPr>
        <p:spPr>
          <a:xfrm rot="16200000" flipH="1">
            <a:off x="2671741" y="2743186"/>
            <a:ext cx="433957" cy="79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1"/>
          </p:cNvCxnSpPr>
          <p:nvPr/>
        </p:nvCxnSpPr>
        <p:spPr>
          <a:xfrm rot="16200000" flipV="1">
            <a:off x="5902574" y="4813071"/>
            <a:ext cx="348225" cy="723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7"/>
          </p:cNvCxnSpPr>
          <p:nvPr/>
        </p:nvCxnSpPr>
        <p:spPr>
          <a:xfrm rot="5400000" flipH="1" flipV="1">
            <a:off x="2867945" y="4716377"/>
            <a:ext cx="419663" cy="988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Злой</a:t>
            </a:r>
            <a:endParaRPr lang="ru-RU" sz="2000" dirty="0"/>
          </a:p>
        </p:txBody>
      </p:sp>
      <p:pic>
        <p:nvPicPr>
          <p:cNvPr id="4" name="Picture 2" descr="D:\МАМА\Алдар Косе\26732ea97cea62845ec1511c415109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47" t="13077" r="45920" b="28220"/>
          <a:stretch>
            <a:fillRect/>
          </a:stretch>
        </p:blipFill>
        <p:spPr bwMode="auto">
          <a:xfrm>
            <a:off x="3214678" y="2071678"/>
            <a:ext cx="2255568" cy="287575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500430" y="357166"/>
            <a:ext cx="18573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3702" y="1928802"/>
            <a:ext cx="18573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86512" y="5357826"/>
            <a:ext cx="18573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34" y="1857364"/>
            <a:ext cx="18573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7224" y="5357826"/>
            <a:ext cx="185738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6" idx="3"/>
          </p:cNvCxnSpPr>
          <p:nvPr/>
        </p:nvCxnSpPr>
        <p:spPr>
          <a:xfrm rot="5400000">
            <a:off x="6169819" y="2397356"/>
            <a:ext cx="433957" cy="1057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1"/>
          </p:cNvCxnSpPr>
          <p:nvPr/>
        </p:nvCxnSpPr>
        <p:spPr>
          <a:xfrm rot="16200000" flipV="1">
            <a:off x="5891214" y="4824431"/>
            <a:ext cx="562539" cy="77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7"/>
          </p:cNvCxnSpPr>
          <p:nvPr/>
        </p:nvCxnSpPr>
        <p:spPr>
          <a:xfrm rot="5400000" flipH="1" flipV="1">
            <a:off x="2583091" y="4931588"/>
            <a:ext cx="419663" cy="700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5"/>
          </p:cNvCxnSpPr>
          <p:nvPr/>
        </p:nvCxnSpPr>
        <p:spPr>
          <a:xfrm rot="16200000" flipH="1">
            <a:off x="2290192" y="2433075"/>
            <a:ext cx="505395" cy="91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4"/>
          </p:cNvCxnSpPr>
          <p:nvPr/>
        </p:nvCxnSpPr>
        <p:spPr>
          <a:xfrm rot="5400000">
            <a:off x="4136225" y="1564465"/>
            <a:ext cx="5857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00892" y="2143116"/>
            <a:ext cx="10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Глупый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85786" y="2071678"/>
            <a:ext cx="147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Хвастливый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5643578"/>
            <a:ext cx="123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русливый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76" y="5643578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Жадный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литературы по теме: «Сказочный герой Алдар-Косе»</vt:lpstr>
      <vt:lpstr>Аналогичные персонажи у других народов:</vt:lpstr>
      <vt:lpstr>Слайд 3</vt:lpstr>
      <vt:lpstr>Слайд 4</vt:lpstr>
      <vt:lpstr>Слайд 5</vt:lpstr>
      <vt:lpstr>Слайд 6</vt:lpstr>
      <vt:lpstr>Слайд 7</vt:lpstr>
      <vt:lpstr>Слайд 8</vt:lpstr>
      <vt:lpstr>Злой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по теме: «Сказочный герой Алдар-Косе»</dc:title>
  <dc:creator>User</dc:creator>
  <cp:lastModifiedBy>User</cp:lastModifiedBy>
  <cp:revision>11</cp:revision>
  <dcterms:created xsi:type="dcterms:W3CDTF">2013-01-26T19:05:38Z</dcterms:created>
  <dcterms:modified xsi:type="dcterms:W3CDTF">2013-01-27T19:14:55Z</dcterms:modified>
</cp:coreProperties>
</file>