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7" r:id="rId13"/>
    <p:sldId id="280" r:id="rId14"/>
    <p:sldId id="258" r:id="rId15"/>
    <p:sldId id="259" r:id="rId16"/>
    <p:sldId id="277" r:id="rId17"/>
    <p:sldId id="281" r:id="rId18"/>
    <p:sldId id="284" r:id="rId19"/>
    <p:sldId id="275" r:id="rId20"/>
    <p:sldId id="276" r:id="rId21"/>
    <p:sldId id="282" r:id="rId22"/>
    <p:sldId id="278" r:id="rId23"/>
    <p:sldId id="286" r:id="rId24"/>
    <p:sldId id="262" r:id="rId25"/>
    <p:sldId id="263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D5"/>
    <a:srgbClr val="01FF74"/>
    <a:srgbClr val="CC00FF"/>
    <a:srgbClr val="FF33CC"/>
    <a:srgbClr val="F79443"/>
    <a:srgbClr val="FCFDF9"/>
    <a:srgbClr val="D3F1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9444" autoAdjust="0"/>
  </p:normalViewPr>
  <p:slideViewPr>
    <p:cSldViewPr>
      <p:cViewPr varScale="1">
        <p:scale>
          <a:sx n="107" d="100"/>
          <a:sy n="107" d="100"/>
        </p:scale>
        <p:origin x="-7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1;\&#1056;&#1072;&#1073;&#1086;&#1095;&#1080;&#1081;%20&#1089;&#1090;&#1086;&#1083;\&#1059;&#1088;&#1086;&#1082;\7rk\&#1056;&#1077;&#1083;&#1100;&#1077;&#1092;%20&#1070;&#1078;&#1085;&#1086;&#1081;%20&#1040;&#1084;&#1077;&#1088;&#1080;&#1082;&#1080;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71736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428728" y="421481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8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00298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285852" y="41433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9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5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00298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285852" y="41433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9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5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2051" name="Picture 3" descr="C:\Documents and Settings\Я\Рабочий стол\Урок\tepuy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92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714488"/>
            <a:ext cx="9144000" cy="258532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Особенности рельефа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Южной Америки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Я\Рабочий стол\Урок\quill writ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285884" cy="120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Documents and Settings\Я\Рабочий стол\2412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77916" y="571480"/>
            <a:ext cx="4505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урока: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14488"/>
            <a:ext cx="7929618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 особенности рельефа Южной Америки;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 закономерности размещения крупных форм  рельефа и полезных ископаемых от тектонического строения;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выполнить практическую работу №18.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25907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Рельеф – это совокупность  неровностей земной </a:t>
            </a:r>
          </a:p>
          <a:p>
            <a:pPr algn="just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поверхности, различающихся по размерам, </a:t>
            </a:r>
          </a:p>
          <a:p>
            <a:pPr algn="just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происхождению и возрасту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8926" y="1714488"/>
            <a:ext cx="3214710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рельефа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3071810"/>
            <a:ext cx="3214710" cy="7858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3071810"/>
            <a:ext cx="3214710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Равнины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3929066"/>
            <a:ext cx="2928958" cy="78581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 1000 м.)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4786322"/>
            <a:ext cx="2928958" cy="785818"/>
          </a:xfrm>
          <a:prstGeom prst="roundRect">
            <a:avLst/>
          </a:prstGeom>
          <a:solidFill>
            <a:srgbClr val="F79443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Средневысотные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1000 до 2000 м.)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5715016"/>
            <a:ext cx="2928958" cy="785818"/>
          </a:xfrm>
          <a:prstGeom prst="roundRect">
            <a:avLst/>
          </a:prstGeom>
          <a:solidFill>
            <a:schemeClr val="accent6">
              <a:lumMod val="75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(более 2000м.)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72132" y="4000504"/>
            <a:ext cx="2857520" cy="785818"/>
          </a:xfrm>
          <a:prstGeom prst="roundRect">
            <a:avLst/>
          </a:prstGeom>
          <a:solidFill>
            <a:srgbClr val="01FF74">
              <a:alpha val="54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Низменности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(до 200м.)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72132" y="4929198"/>
            <a:ext cx="2857520" cy="78581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Возвышенности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от 200 до 500м.)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72132" y="5786454"/>
            <a:ext cx="2857520" cy="785818"/>
          </a:xfrm>
          <a:prstGeom prst="roundRect">
            <a:avLst/>
          </a:prstGeom>
          <a:solidFill>
            <a:srgbClr val="FFC000">
              <a:alpha val="49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Плоскогорья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(более 500 м.)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3000364" y="2571744"/>
            <a:ext cx="714380" cy="42862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72132" y="2571744"/>
            <a:ext cx="714380" cy="42862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-821569" y="4964917"/>
            <a:ext cx="23574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57158" y="5214950"/>
            <a:ext cx="285752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57158" y="6143644"/>
            <a:ext cx="285752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57158" y="4357694"/>
            <a:ext cx="285752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286380" y="4429132"/>
            <a:ext cx="285752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4071934" y="5000636"/>
            <a:ext cx="2428892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286380" y="5357826"/>
            <a:ext cx="285752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286380" y="6215082"/>
            <a:ext cx="285752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Я\Рабочий стол\Урок\273309-2011-09-12-item_4750.jpg"/>
          <p:cNvPicPr>
            <a:picLocks noChangeAspect="1" noChangeArrowheads="1"/>
          </p:cNvPicPr>
          <p:nvPr/>
        </p:nvPicPr>
        <p:blipFill>
          <a:blip r:embed="rId3" cstate="print"/>
          <a:srcRect t="26906"/>
          <a:stretch>
            <a:fillRect/>
          </a:stretch>
        </p:blipFill>
        <p:spPr bwMode="auto">
          <a:xfrm>
            <a:off x="643721" y="1928802"/>
            <a:ext cx="2118037" cy="106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857364"/>
            <a:ext cx="1928220" cy="112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2918"/>
            <a:ext cx="9144000" cy="6001643"/>
          </a:xfrm>
          <a:prstGeom prst="rect">
            <a:avLst/>
          </a:prstGeom>
          <a:solidFill>
            <a:srgbClr val="D3F1D3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1 Какие формы рельефа </a:t>
            </a:r>
            <a:endParaRPr lang="en-US" sz="4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преобладают 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на материке ?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2 Как расположены формы рельефа на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изучаемой территории?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3 Каковы наибольшие и преобладающие 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высоты?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Я\Рабочий стол\Урок\schoolbo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643314"/>
            <a:ext cx="2968628" cy="3117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Я\Рабочий стол\Урок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0380">
            <a:off x="6708019" y="366607"/>
            <a:ext cx="1395977" cy="2181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rcRect t="2457" b="2097"/>
          <a:stretch>
            <a:fillRect/>
          </a:stretch>
        </p:blipFill>
        <p:spPr bwMode="auto">
          <a:xfrm>
            <a:off x="2071670" y="47577"/>
            <a:ext cx="4714908" cy="6810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214282" y="428604"/>
          <a:ext cx="8701840" cy="5929330"/>
        </p:xfrm>
        <a:graphic>
          <a:graphicData uri="http://schemas.openxmlformats.org/presentationml/2006/ole">
            <p:oleObj spid="_x0000_s36866" name="Точечный рисунок" r:id="rId3" imgW="5544324" imgH="37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C:\Documents and Settings\Я\Рабочий стол\fon_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C:\Documents and Settings\Я\Рабочий стол\Урок\12686-3-4-8e2ec.jpg"/>
          <p:cNvPicPr>
            <a:picLocks noChangeAspect="1" noChangeArrowheads="1"/>
          </p:cNvPicPr>
          <p:nvPr/>
        </p:nvPicPr>
        <p:blipFill>
          <a:blip r:embed="rId3" cstate="print"/>
          <a:srcRect l="13514" t="12500" r="18918" b="18749"/>
          <a:stretch>
            <a:fillRect/>
          </a:stretch>
        </p:blipFill>
        <p:spPr bwMode="auto">
          <a:xfrm>
            <a:off x="571472" y="500042"/>
            <a:ext cx="2143140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14546" y="2143116"/>
            <a:ext cx="6643734" cy="39035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ru-RU" sz="28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рельеф Южной Америки разнообразен:  сочетание высоких гор и различных по высоте равнин; большие колебания высот;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ru-RU" sz="28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выделяют  две  части: горный Запад и равнинный Восток.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857232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Вывод:</a:t>
            </a:r>
            <a:endParaRPr lang="ru-RU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ельеф Южной Америк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71736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428728" y="421481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0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5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дом\Рабочий стол\Урок в 6классе\0016-026-1-slepen-za-odin-raz-mozhet-vsosat-stolko-zhe-krovi-chto-i-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643050"/>
            <a:ext cx="7013458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Почему на западе материка </a:t>
            </a:r>
          </a:p>
          <a:p>
            <a:pPr>
              <a:lnSpc>
                <a:spcPct val="150000"/>
              </a:lnSpc>
            </a:pP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преобладают горы, а на </a:t>
            </a:r>
          </a:p>
          <a:p>
            <a:pPr>
              <a:lnSpc>
                <a:spcPct val="150000"/>
              </a:lnSpc>
            </a:pP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востоке равнины и </a:t>
            </a:r>
          </a:p>
          <a:p>
            <a:pPr>
              <a:lnSpc>
                <a:spcPct val="150000"/>
              </a:lnSpc>
            </a:pP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плоскогорья</a:t>
            </a: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m5-tub-ru.yandex.net/i?id=231410266-24-72&amp;n=21"/>
          <p:cNvPicPr>
            <a:picLocks noChangeAspect="1" noChangeArrowheads="1"/>
          </p:cNvPicPr>
          <p:nvPr/>
        </p:nvPicPr>
        <p:blipFill>
          <a:blip r:embed="rId3" cstate="print"/>
          <a:srcRect b="34603"/>
          <a:stretch>
            <a:fillRect/>
          </a:stretch>
        </p:blipFill>
        <p:spPr bwMode="auto">
          <a:xfrm>
            <a:off x="2857488" y="285728"/>
            <a:ext cx="1500198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C:\Documents and Settings\Я\Рабочий стол\Урок\schoolbo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40941"/>
            <a:ext cx="2968628" cy="3117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Я\Рабочий стол\Урок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0380">
            <a:off x="7312781" y="274298"/>
            <a:ext cx="1204691" cy="1882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58225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714488"/>
          <a:ext cx="8143932" cy="4240653"/>
        </p:xfrm>
        <a:graphic>
          <a:graphicData uri="http://schemas.openxmlformats.org/drawingml/2006/table">
            <a:tbl>
              <a:tblPr/>
              <a:tblGrid>
                <a:gridCol w="3429024"/>
                <a:gridCol w="2142824"/>
                <a:gridCol w="2572084"/>
              </a:tblGrid>
              <a:tr h="289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CFDF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формы рельефа</a:t>
                      </a:r>
                      <a:endParaRPr lang="ru-RU" sz="1800" b="1" dirty="0">
                        <a:solidFill>
                          <a:srgbClr val="FCFDF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CFDF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Тектоническая </a:t>
                      </a:r>
                      <a:r>
                        <a:rPr lang="ru-RU" sz="1800" b="1" dirty="0">
                          <a:solidFill>
                            <a:srgbClr val="FCFDF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структура</a:t>
                      </a:r>
                      <a:endParaRPr lang="ru-RU" sz="1800" b="1" dirty="0">
                        <a:solidFill>
                          <a:srgbClr val="FCFDF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CFDF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Полезные ископаемые</a:t>
                      </a:r>
                      <a:endParaRPr lang="ru-RU" sz="1800" b="1" dirty="0">
                        <a:solidFill>
                          <a:srgbClr val="FCFDF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10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Горы  Анды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Бразильское плоскогорье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Гвианское плоскогорье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Амазонская низменность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Оринокская низменность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Ла-Платская низменность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857232"/>
            <a:ext cx="76274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Зависимость рельефа от строения земной коры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C:\Documents and Settings\Я\Рабочий стол\fon_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C:\Documents and Settings\Я\Рабочий стол\Урок\12686-3-4-8e2ec.jpg"/>
          <p:cNvPicPr>
            <a:picLocks noChangeAspect="1" noChangeArrowheads="1"/>
          </p:cNvPicPr>
          <p:nvPr/>
        </p:nvPicPr>
        <p:blipFill>
          <a:blip r:embed="rId3" cstate="print"/>
          <a:srcRect l="13514" t="12500" r="18918" b="18749"/>
          <a:stretch>
            <a:fillRect/>
          </a:stretch>
        </p:blipFill>
        <p:spPr bwMode="auto">
          <a:xfrm>
            <a:off x="571472" y="500042"/>
            <a:ext cx="2143140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00232" y="1785926"/>
            <a:ext cx="6643734" cy="46166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ru-RU" sz="28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расположение крупных форм рельефа зависит от тектонического строения;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ru-RU" sz="28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размещение рудных и нерудных полезных ископаемых приурочены к определенной  тектонической структуре.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857232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Вывод:</a:t>
            </a:r>
            <a:endParaRPr lang="ru-RU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714356"/>
            <a:ext cx="8572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Практическая  работа №1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Обозначение на карте крупных форм рельефа и месторождений полезных ископаемых.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размещением основных форм рельефа Южной Америки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Обозначить на карте крупных форм рельефа и месторождений полезных ископаемых.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Обозначить и подписать на контурной карте Южной Америки крупные формы рельефа: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а)равнины: Амазонская, Ла-Платская, Оринокская;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б)плоскогорье: Бразильское;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горы: Анды;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вершины: Аконкагуа, вулкан Котапахи.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Обозначить с помощью условных знаков месторождения полезных ископаемых.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71480"/>
            <a:ext cx="77560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Д/ З    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   § 41, вопросы  1-4 ;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   выучить номенклатуру по теме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«Рельеф Южной Америки».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143900" y="5929330"/>
            <a:ext cx="64294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4" descr="C:\Documents and Settings\Я\Рабочий стол\Урок\quill writ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14290"/>
            <a:ext cx="1285884" cy="120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00504"/>
            <a:ext cx="7605764" cy="218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дом\Рабочий стол\Урок в 6классе\0016-026-1-slepen-za-odin-raz-mozhet-vsosat-stolko-zhe-krovi-chto-i-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643314"/>
            <a:ext cx="7168611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20000"/>
                <a:gd name="adj2" fmla="val 25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>
                  <a:glow rad="228600">
                    <a:srgbClr val="B3FFD5"/>
                  </a:glow>
                </a:effectLst>
              </a:rPr>
              <a:t>Спасибо за внимание!</a:t>
            </a:r>
            <a:endParaRPr lang="ru-RU" sz="5400" b="1" cap="none" spc="0" dirty="0">
              <a:ln/>
              <a:solidFill>
                <a:srgbClr val="00B050"/>
              </a:solidFill>
              <a:effectLst>
                <a:glow rad="228600">
                  <a:srgbClr val="B3FFD5"/>
                </a:glow>
              </a:effectLst>
            </a:endParaRPr>
          </a:p>
        </p:txBody>
      </p:sp>
      <p:pic>
        <p:nvPicPr>
          <p:cNvPr id="6" name="Picture 1" descr="C:\Documents and Settings\Я\Рабочий стол\Урок\27119668_1213394763_Cvetuy_iz_det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290"/>
            <a:ext cx="4044708" cy="3993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71736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428728" y="421481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0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5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71736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285852" y="41433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9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5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71736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285852" y="41433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9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5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71736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285852" y="41433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9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5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00298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285852" y="41433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9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5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00298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285852" y="41433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9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5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31537" y="3244334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рельефа Южной Америки</a:t>
            </a:r>
            <a:endParaRPr lang="ru-RU" dirty="0"/>
          </a:p>
        </p:txBody>
      </p:sp>
      <p:pic>
        <p:nvPicPr>
          <p:cNvPr id="5" name="Picture 2" descr="C:\Documents and Settings\дом\Рабочий стол\Урок в 6классе\0016-026-1-slepen-za-odin-raz-mozhet-vsosat-stolko-zhe-krovi-chto-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92919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64344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35769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7167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5742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0043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7422" y="150017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35768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7193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8618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0043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00430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8592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8618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2892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00694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14942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121442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3438" y="207167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43702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5795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219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29190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7686" y="235743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14942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43438" y="407194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4343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43438" y="3500438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43438" y="3214686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2928934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43438" y="2643182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72198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0694" y="3786190"/>
            <a:ext cx="28575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7143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071802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785918" y="100010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85852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572000" y="15716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500298" y="221455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71472" y="364331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64331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285852" y="41433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0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214810" y="0"/>
            <a:ext cx="3945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«Южная Америка»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9" name="Picture 6" descr="C:\Documents and Settings\Я\Рабочий стол\Урок\physic_south_americ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25383" y="928670"/>
            <a:ext cx="2218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5" descr="C:\Documents and Settings\Я\Рабочий стол\Урок\image_b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2786082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8" descr="C:\Documents and Settings\Я\Рабочий стол\Урок\z_e877e67a.jpg"/>
          <p:cNvPicPr>
            <a:picLocks noChangeAspect="1" noChangeArrowheads="1"/>
          </p:cNvPicPr>
          <p:nvPr/>
        </p:nvPicPr>
        <p:blipFill>
          <a:blip r:embed="rId5" cstate="print"/>
          <a:srcRect l="17229" t="60713" b="3022"/>
          <a:stretch>
            <a:fillRect/>
          </a:stretch>
        </p:blipFill>
        <p:spPr bwMode="auto">
          <a:xfrm>
            <a:off x="357158" y="142852"/>
            <a:ext cx="280115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3" descr="C:\Documents and Settings\Я\Рабочий стол\Урок\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1178512" cy="16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7" descr="C:\Documents and Settings\Я\Рабочий стол\Урок\c694e6038213f1e9860420d26aad15f6.jpg"/>
          <p:cNvPicPr>
            <a:picLocks noChangeAspect="1" noChangeArrowheads="1"/>
          </p:cNvPicPr>
          <p:nvPr/>
        </p:nvPicPr>
        <p:blipFill>
          <a:blip r:embed="rId7" cstate="print"/>
          <a:srcRect l="22727" r="11363" b="6060"/>
          <a:stretch>
            <a:fillRect/>
          </a:stretch>
        </p:blipFill>
        <p:spPr bwMode="auto">
          <a:xfrm>
            <a:off x="0" y="5072050"/>
            <a:ext cx="167072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2" descr="C:\Documents and Settings\Я\Рабочий стол\Урок\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214950"/>
            <a:ext cx="1285884" cy="142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1035</Words>
  <Application>Microsoft Office PowerPoint</Application>
  <PresentationFormat>Экран (4:3)</PresentationFormat>
  <Paragraphs>697</Paragraphs>
  <Slides>26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Я</cp:lastModifiedBy>
  <cp:revision>80</cp:revision>
  <dcterms:modified xsi:type="dcterms:W3CDTF">2013-01-31T01:19:39Z</dcterms:modified>
</cp:coreProperties>
</file>